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drawings/drawing7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300" r:id="rId2"/>
    <p:sldId id="418" r:id="rId3"/>
    <p:sldId id="386" r:id="rId4"/>
    <p:sldId id="369" r:id="rId5"/>
    <p:sldId id="367" r:id="rId6"/>
    <p:sldId id="381" r:id="rId7"/>
    <p:sldId id="388" r:id="rId8"/>
    <p:sldId id="342" r:id="rId9"/>
    <p:sldId id="391" r:id="rId10"/>
    <p:sldId id="398" r:id="rId11"/>
    <p:sldId id="401" r:id="rId12"/>
    <p:sldId id="400" r:id="rId13"/>
    <p:sldId id="402" r:id="rId14"/>
    <p:sldId id="403" r:id="rId15"/>
    <p:sldId id="392" r:id="rId16"/>
    <p:sldId id="412" r:id="rId17"/>
    <p:sldId id="408" r:id="rId18"/>
    <p:sldId id="410" r:id="rId19"/>
    <p:sldId id="411" r:id="rId20"/>
    <p:sldId id="420" r:id="rId21"/>
    <p:sldId id="419" r:id="rId2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ECFF"/>
    <a:srgbClr val="CC3300"/>
    <a:srgbClr val="33BBCD"/>
    <a:srgbClr val="6BCEDB"/>
    <a:srgbClr val="33CCFF"/>
    <a:srgbClr val="9A0000"/>
    <a:srgbClr val="E1FFFF"/>
    <a:srgbClr val="F9FCEE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73" d="100"/>
          <a:sy n="73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%20&#1057;&#1090;&#1077;&#1087;&#1072;&#1085;&#1086;&#1074;&#1072;\&#1057;&#1090;&#1077;&#1087;&#1072;&#1085;&#1086;&#1074;&#1072;\&#1055;&#1077;&#1088;&#1077;&#1076;&#1072;&#1085;&#1085;&#1099;&#1077;%20&#1087;&#1086;&#1083;&#1085;&#1086;&#1084;&#1086;&#1095;&#1080;&#1103;%20&#1074;%20&#1062;&#1047;\&#1055;&#1088;&#1077;&#1079;&#1077;&#1085;&#1090;&#1072;&#1094;&#1080;&#1080;\2019\&#1058;&#1088;&#1072;&#1074;&#1084;&#1072;&#1090;&#1080;&#1079;&#1084;\&#1050;&#1063;%20&#1089;&#1088;&#1077;&#1076;.%20&#1079;&#1072;%2010%20&#1083;&#1077;&#1090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7;&#1090;&#1077;&#1087;&#1072;&#1085;&#1086;&#1074;&#1072;\&#1055;&#1077;&#1088;&#1077;&#1076;&#1072;&#1085;&#1085;&#1099;&#1077;%20&#1087;&#1086;&#1083;&#1085;&#1086;&#1084;&#1086;&#1095;&#1080;&#1103;%20&#1074;%20&#1062;&#1047;\&#1055;&#1088;&#1077;&#1079;&#1077;&#1085;&#1090;&#1072;&#1094;&#1080;&#1080;\2019\&#1058;&#1088;&#1072;&#1074;&#1084;&#1072;&#1090;&#1080;&#1079;&#1084;\&#1050;&#1058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0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79426498216616E-2"/>
          <c:y val="3.4643968130525386E-2"/>
          <c:w val="0.9420876950653907"/>
          <c:h val="0.9446730864326623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EE-454E-BA83-143CD9C40066}"/>
                </c:ext>
              </c:extLst>
            </c:dLbl>
            <c:dLbl>
              <c:idx val="1"/>
              <c:layout>
                <c:manualLayout>
                  <c:x val="2.6354830306211199E-3"/>
                  <c:y val="-8.4956685029576907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 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39 781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EE-454E-BA83-143CD9C4006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4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2 811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EE-454E-BA83-143CD9C40066}"/>
                </c:ext>
              </c:extLst>
            </c:dLbl>
            <c:dLbl>
              <c:idx val="3"/>
              <c:layout>
                <c:manualLayout>
                  <c:x val="5.4735297610610453E-2"/>
                  <c:y val="-7.743042101013188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4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7 453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EE-454E-BA83-143CD9C40066}"/>
                </c:ext>
              </c:extLst>
            </c:dLbl>
            <c:dLbl>
              <c:idx val="4"/>
              <c:layout>
                <c:manualLayout>
                  <c:x val="2.128594907079295E-2"/>
                  <c:y val="-8.603380112236851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4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9 939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EE-454E-BA83-143CD9C40066}"/>
                </c:ext>
              </c:extLst>
            </c:dLbl>
            <c:dLbl>
              <c:idx val="5"/>
              <c:layout>
                <c:manualLayout>
                  <c:x val="6.0816997345122754E-2"/>
                  <c:y val="-8.173211106625012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5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6 116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EE-454E-BA83-143CD9C40066}"/>
                </c:ext>
              </c:extLst>
            </c:dLbl>
            <c:dLbl>
              <c:idx val="6"/>
              <c:layout>
                <c:manualLayout>
                  <c:x val="5.1694447743354147E-2"/>
                  <c:y val="-7.312873095401338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1 047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EE-454E-BA83-143CD9C40066}"/>
                </c:ext>
              </c:extLst>
            </c:dLbl>
            <c:dLbl>
              <c:idx val="7"/>
              <c:layout>
                <c:manualLayout>
                  <c:x val="3.9531048274329759E-2"/>
                  <c:y val="-8.173211106625012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5 891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EE-454E-BA83-143CD9C40066}"/>
                </c:ext>
              </c:extLst>
            </c:dLbl>
            <c:dLbl>
              <c:idx val="8"/>
              <c:layout>
                <c:manualLayout>
                  <c:x val="0"/>
                  <c:y val="-8.603380112236851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4</a:t>
                    </a:r>
                    <a:r>
                      <a:rPr lang="en-US" sz="1200" baseline="0" dirty="0" smtClean="0">
                        <a:latin typeface="Arial Narrow" pitchFamily="34" charset="0"/>
                        <a:cs typeface="Times New Roman" pitchFamily="18" charset="0"/>
                      </a:rPr>
                      <a:t> 660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BEE-454E-BA83-143CD9C40066}"/>
                </c:ext>
              </c:extLst>
            </c:dLbl>
            <c:dLbl>
              <c:idx val="9"/>
              <c:layout>
                <c:manualLayout>
                  <c:x val="0.11859314482298915"/>
                  <c:y val="-8.603380112236851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7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7</a:t>
                    </a:r>
                    <a:r>
                      <a:rPr lang="en-US" sz="1200" baseline="0" dirty="0" smtClean="0">
                        <a:latin typeface="Arial Narrow" pitchFamily="34" charset="0"/>
                        <a:cs typeface="Times New Roman" pitchFamily="18" charset="0"/>
                      </a:rPr>
                      <a:t> 364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BEE-454E-BA83-143CD9C40066}"/>
                </c:ext>
              </c:extLst>
            </c:dLbl>
            <c:dLbl>
              <c:idx val="10"/>
              <c:layout>
                <c:manualLayout>
                  <c:x val="-0.35882028433622393"/>
                  <c:y val="0.7872092802696726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35 227</a:t>
                    </a:r>
                    <a:endParaRPr lang="en-US" sz="1200" dirty="0" smtClean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EE-454E-BA83-143CD9C400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35227</c:v>
                </c:pt>
                <c:pt idx="1">
                  <c:v>37553</c:v>
                </c:pt>
                <c:pt idx="2">
                  <c:v>39781</c:v>
                </c:pt>
                <c:pt idx="3">
                  <c:v>42811</c:v>
                </c:pt>
                <c:pt idx="4">
                  <c:v>47453</c:v>
                </c:pt>
                <c:pt idx="5">
                  <c:v>49939</c:v>
                </c:pt>
                <c:pt idx="6">
                  <c:v>56116</c:v>
                </c:pt>
                <c:pt idx="7">
                  <c:v>61047</c:v>
                </c:pt>
                <c:pt idx="8">
                  <c:v>65891</c:v>
                </c:pt>
                <c:pt idx="9">
                  <c:v>64660</c:v>
                </c:pt>
                <c:pt idx="10">
                  <c:v>77364</c:v>
                </c:pt>
                <c:pt idx="11">
                  <c:v>85012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BEE-454E-BA83-143CD9C400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1028608"/>
        <c:axId val="61030400"/>
      </c:barChart>
      <c:catAx>
        <c:axId val="61028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  <a:latin typeface="Arial Narrow" pitchFamily="34" charset="0"/>
              </a:defRPr>
            </a:pPr>
            <a:endParaRPr lang="ru-RU"/>
          </a:p>
        </c:txPr>
        <c:crossAx val="61030400"/>
        <c:crosses val="autoZero"/>
        <c:auto val="0"/>
        <c:lblAlgn val="ctr"/>
        <c:lblOffset val="100"/>
        <c:noMultiLvlLbl val="0"/>
      </c:catAx>
      <c:valAx>
        <c:axId val="610304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6102860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 smtClean="0"/>
              <a:t>Удельный</a:t>
            </a:r>
            <a:r>
              <a:rPr lang="ru-RU" sz="1400" baseline="0" dirty="0" smtClean="0"/>
              <a:t> вес пострадавших на производстве на 1000 работающих</a:t>
            </a:r>
            <a:endParaRPr lang="ru-RU" sz="14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152391496026164E-2"/>
          <c:y val="0.17641760072775436"/>
          <c:w val="0.9339238018156254"/>
          <c:h val="0.708549432724630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3BBCD"/>
            </a:solidFill>
          </c:spPr>
          <c:invertIfNegative val="0"/>
          <c:dLbls>
            <c:dLbl>
              <c:idx val="0"/>
              <c:layout>
                <c:manualLayout>
                  <c:x val="3.0941792640775409E-3"/>
                  <c:y val="1.3570584671365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ED-4C97-934B-C0668C2FC094}"/>
                </c:ext>
              </c:extLst>
            </c:dLbl>
            <c:dLbl>
              <c:idx val="1"/>
              <c:layout>
                <c:manualLayout>
                  <c:x val="3.0941792640774997E-3"/>
                  <c:y val="-9.04741263090182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ED-4C97-934B-C0668C2FC094}"/>
                </c:ext>
              </c:extLst>
            </c:dLbl>
            <c:dLbl>
              <c:idx val="2"/>
              <c:layout>
                <c:manualLayout>
                  <c:x val="1.5470896320387401E-3"/>
                  <c:y val="-9.04741263090182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ED-4C97-934B-C0668C2FC094}"/>
                </c:ext>
              </c:extLst>
            </c:dLbl>
            <c:dLbl>
              <c:idx val="3"/>
              <c:layout>
                <c:manualLayout>
                  <c:x val="1.5470896320387401E-3"/>
                  <c:y val="-2.2617641118942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ED-4C97-934B-C0668C2FC094}"/>
                </c:ext>
              </c:extLst>
            </c:dLbl>
            <c:dLbl>
              <c:idx val="5"/>
              <c:layout>
                <c:manualLayout>
                  <c:x val="-9.2825377922324728E-3"/>
                  <c:y val="-1.8094112895154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0ED-4C97-934B-C0668C2FC094}"/>
                </c:ext>
              </c:extLst>
            </c:dLbl>
            <c:dLbl>
              <c:idx val="6"/>
              <c:layout>
                <c:manualLayout>
                  <c:x val="0"/>
                  <c:y val="-1.8094112895154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ED-4C97-934B-C0668C2FC094}"/>
                </c:ext>
              </c:extLst>
            </c:dLbl>
            <c:dLbl>
              <c:idx val="7"/>
              <c:layout>
                <c:manualLayout>
                  <c:x val="1.5470896320387401E-3"/>
                  <c:y val="1.3570584671365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ED-4C97-934B-C0668C2FC094}"/>
                </c:ext>
              </c:extLst>
            </c:dLbl>
            <c:dLbl>
              <c:idx val="8"/>
              <c:layout>
                <c:manualLayout>
                  <c:x val="1.5470896320387401E-3"/>
                  <c:y val="-9.04705644757711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ED-4C97-934B-C0668C2FC094}"/>
                </c:ext>
              </c:extLst>
            </c:dLbl>
            <c:dLbl>
              <c:idx val="9"/>
              <c:layout>
                <c:manualLayout>
                  <c:x val="-1.5470896320387401E-3"/>
                  <c:y val="-1.8094112895154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0ED-4C97-934B-C0668C2FC0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2.52</c:v>
                </c:pt>
                <c:pt idx="1">
                  <c:v>2.86</c:v>
                </c:pt>
                <c:pt idx="2">
                  <c:v>2.5099999999999998</c:v>
                </c:pt>
                <c:pt idx="3">
                  <c:v>2.2799999999999998</c:v>
                </c:pt>
                <c:pt idx="4">
                  <c:v>1.9000000000000001</c:v>
                </c:pt>
                <c:pt idx="5">
                  <c:v>1.81</c:v>
                </c:pt>
                <c:pt idx="6">
                  <c:v>1.43</c:v>
                </c:pt>
                <c:pt idx="7">
                  <c:v>1.58</c:v>
                </c:pt>
                <c:pt idx="8">
                  <c:v>1.4</c:v>
                </c:pt>
                <c:pt idx="9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0ED-4C97-934B-C0668C2FC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487872"/>
        <c:axId val="95489408"/>
      </c:barChart>
      <c:catAx>
        <c:axId val="9548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95489408"/>
        <c:crosses val="autoZero"/>
        <c:auto val="1"/>
        <c:lblAlgn val="ctr"/>
        <c:lblOffset val="100"/>
        <c:noMultiLvlLbl val="0"/>
      </c:catAx>
      <c:valAx>
        <c:axId val="95489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95487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Кч район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Lbls>
            <c:dLbl>
              <c:idx val="0"/>
              <c:layout>
                <c:manualLayout>
                  <c:x val="1.5220700152207064E-3"/>
                  <c:y val="5.04095778197859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AA-47D2-8151-9E4375DA8ED6}"/>
                </c:ext>
              </c:extLst>
            </c:dLbl>
            <c:dLbl>
              <c:idx val="1"/>
              <c:layout>
                <c:manualLayout>
                  <c:x val="-3.0441400304414123E-3"/>
                  <c:y val="-5.04095778197859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AA-47D2-8151-9E4375DA8ED6}"/>
                </c:ext>
              </c:extLst>
            </c:dLbl>
            <c:dLbl>
              <c:idx val="2"/>
              <c:layout>
                <c:manualLayout>
                  <c:x val="-1.5220700152207064E-3"/>
                  <c:y val="-2.520478890989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AA-47D2-8151-9E4375DA8ED6}"/>
                </c:ext>
              </c:extLst>
            </c:dLbl>
            <c:dLbl>
              <c:idx val="5"/>
              <c:layout>
                <c:manualLayout>
                  <c:x val="-4.5662100456621219E-3"/>
                  <c:y val="5.04095778197859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AA-47D2-8151-9E4375DA8ED6}"/>
                </c:ext>
              </c:extLst>
            </c:dLbl>
            <c:dLbl>
              <c:idx val="6"/>
              <c:layout>
                <c:manualLayout>
                  <c:x val="0"/>
                  <c:y val="-2.7725267800882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AA-47D2-8151-9E4375DA8ED6}"/>
                </c:ext>
              </c:extLst>
            </c:dLbl>
            <c:dLbl>
              <c:idx val="7"/>
              <c:layout>
                <c:manualLayout>
                  <c:x val="0"/>
                  <c:y val="-2.5204788909892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AA-47D2-8151-9E4375DA8ED6}"/>
                </c:ext>
              </c:extLst>
            </c:dLbl>
            <c:dLbl>
              <c:idx val="9"/>
              <c:layout>
                <c:manualLayout>
                  <c:x val="0"/>
                  <c:y val="-1.7643352236925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AA-47D2-8151-9E4375DA8ED6}"/>
                </c:ext>
              </c:extLst>
            </c:dLbl>
            <c:dLbl>
              <c:idx val="10"/>
              <c:layout>
                <c:manualLayout>
                  <c:x val="-1.1984803269454493E-7"/>
                  <c:y val="7.56143667296788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AA-47D2-8151-9E4375DA8ED6}"/>
                </c:ext>
              </c:extLst>
            </c:dLbl>
            <c:dLbl>
              <c:idx val="15"/>
              <c:layout>
                <c:manualLayout>
                  <c:x val="0"/>
                  <c:y val="-1.5122873345935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AA-47D2-8151-9E4375DA8ED6}"/>
                </c:ext>
              </c:extLst>
            </c:dLbl>
            <c:dLbl>
              <c:idx val="16"/>
              <c:layout>
                <c:manualLayout>
                  <c:x val="0"/>
                  <c:y val="-2.2684310018903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EAA-47D2-8151-9E4375DA8ED6}"/>
                </c:ext>
              </c:extLst>
            </c:dLbl>
            <c:dLbl>
              <c:idx val="17"/>
              <c:layout>
                <c:manualLayout>
                  <c:x val="0"/>
                  <c:y val="-1.0081915563957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EAA-47D2-8151-9E4375DA8ED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Лист1!$A$2:$A$29</c:f>
              <c:strCache>
                <c:ptCount val="28"/>
                <c:pt idx="0">
                  <c:v>Бабушкинский</c:v>
                </c:pt>
                <c:pt idx="1">
                  <c:v>г. Череповец</c:v>
                </c:pt>
                <c:pt idx="2">
                  <c:v>Чагодощенск</c:v>
                </c:pt>
                <c:pt idx="3">
                  <c:v>Усть-Кубинск</c:v>
                </c:pt>
                <c:pt idx="4">
                  <c:v>г. Вологда</c:v>
                </c:pt>
                <c:pt idx="5">
                  <c:v>Нюксенский</c:v>
                </c:pt>
                <c:pt idx="6">
                  <c:v>Бабаевский</c:v>
                </c:pt>
                <c:pt idx="7">
                  <c:v>Междуречен</c:v>
                </c:pt>
                <c:pt idx="8">
                  <c:v>Кирилловский</c:v>
                </c:pt>
                <c:pt idx="9">
                  <c:v>Харовский</c:v>
                </c:pt>
                <c:pt idx="10">
                  <c:v>Устюженский</c:v>
                </c:pt>
                <c:pt idx="11">
                  <c:v>Кич.-Городец</c:v>
                </c:pt>
                <c:pt idx="12">
                  <c:v>Вашкинский</c:v>
                </c:pt>
                <c:pt idx="13">
                  <c:v>Великоустюгский</c:v>
                </c:pt>
                <c:pt idx="14">
                  <c:v>Кадуйский</c:v>
                </c:pt>
                <c:pt idx="15">
                  <c:v>Грязовецкий</c:v>
                </c:pt>
                <c:pt idx="16">
                  <c:v>Шекснинский</c:v>
                </c:pt>
                <c:pt idx="17">
                  <c:v>Череповецкий</c:v>
                </c:pt>
                <c:pt idx="18">
                  <c:v>Белозерский</c:v>
                </c:pt>
                <c:pt idx="19">
                  <c:v>Тотемский</c:v>
                </c:pt>
                <c:pt idx="20">
                  <c:v>Вожегодский</c:v>
                </c:pt>
                <c:pt idx="21">
                  <c:v>Вытегорский</c:v>
                </c:pt>
                <c:pt idx="22">
                  <c:v>Вологодский</c:v>
                </c:pt>
                <c:pt idx="23">
                  <c:v>Тарногский</c:v>
                </c:pt>
                <c:pt idx="24">
                  <c:v>Сокольский</c:v>
                </c:pt>
                <c:pt idx="25">
                  <c:v>Никольский</c:v>
                </c:pt>
                <c:pt idx="26">
                  <c:v>Сямженский</c:v>
                </c:pt>
                <c:pt idx="27">
                  <c:v>Верховажский</c:v>
                </c:pt>
              </c:strCache>
            </c:strRef>
          </c:cat>
          <c:val>
            <c:numRef>
              <c:f>Лист1!$B$2:$B$29</c:f>
              <c:numCache>
                <c:formatCode>General</c:formatCode>
                <c:ptCount val="28"/>
                <c:pt idx="0">
                  <c:v>1.3900000000000001</c:v>
                </c:pt>
                <c:pt idx="1">
                  <c:v>1.42</c:v>
                </c:pt>
                <c:pt idx="2">
                  <c:v>1.46</c:v>
                </c:pt>
                <c:pt idx="3">
                  <c:v>1.53</c:v>
                </c:pt>
                <c:pt idx="4">
                  <c:v>1.53</c:v>
                </c:pt>
                <c:pt idx="5">
                  <c:v>1.6500000000000001</c:v>
                </c:pt>
                <c:pt idx="6">
                  <c:v>1.6700000000000021</c:v>
                </c:pt>
                <c:pt idx="7">
                  <c:v>1.7600000000000029</c:v>
                </c:pt>
                <c:pt idx="8">
                  <c:v>1.9600000000000004</c:v>
                </c:pt>
                <c:pt idx="9">
                  <c:v>2.0699999999999998</c:v>
                </c:pt>
                <c:pt idx="10">
                  <c:v>2.11</c:v>
                </c:pt>
                <c:pt idx="11">
                  <c:v>2.12</c:v>
                </c:pt>
                <c:pt idx="12">
                  <c:v>2.25</c:v>
                </c:pt>
                <c:pt idx="13">
                  <c:v>2.29</c:v>
                </c:pt>
                <c:pt idx="14">
                  <c:v>2.48</c:v>
                </c:pt>
                <c:pt idx="15">
                  <c:v>2.75</c:v>
                </c:pt>
                <c:pt idx="16">
                  <c:v>2.7600000000000002</c:v>
                </c:pt>
                <c:pt idx="17">
                  <c:v>2.8099999999999987</c:v>
                </c:pt>
                <c:pt idx="18">
                  <c:v>2.96</c:v>
                </c:pt>
                <c:pt idx="19">
                  <c:v>3.03</c:v>
                </c:pt>
                <c:pt idx="20">
                  <c:v>3.3</c:v>
                </c:pt>
                <c:pt idx="21">
                  <c:v>3.3299999999999987</c:v>
                </c:pt>
                <c:pt idx="22">
                  <c:v>3.4099999999999997</c:v>
                </c:pt>
                <c:pt idx="23">
                  <c:v>3.4699999999999998</c:v>
                </c:pt>
                <c:pt idx="24">
                  <c:v>3.61</c:v>
                </c:pt>
                <c:pt idx="25">
                  <c:v>4.7699999999999996</c:v>
                </c:pt>
                <c:pt idx="26">
                  <c:v>4.95</c:v>
                </c:pt>
                <c:pt idx="27">
                  <c:v>6.6499999999999995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EAA-47D2-8151-9E4375DA8E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482048"/>
        <c:axId val="5851660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КЧ область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c:spPr>
          <c:marker>
            <c:symbol val="none"/>
          </c:marker>
          <c:dLbls>
            <c:dLbl>
              <c:idx val="27"/>
              <c:layout>
                <c:manualLayout>
                  <c:x val="-0.95585996955860064"/>
                  <c:y val="-2.5204788909892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EAA-47D2-8151-9E4375DA8E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Лист1!$A$2:$A$29</c:f>
              <c:strCache>
                <c:ptCount val="28"/>
                <c:pt idx="0">
                  <c:v>Бабушкинский</c:v>
                </c:pt>
                <c:pt idx="1">
                  <c:v>г. Череповец</c:v>
                </c:pt>
                <c:pt idx="2">
                  <c:v>Чагодощенск</c:v>
                </c:pt>
                <c:pt idx="3">
                  <c:v>Усть-Кубинск</c:v>
                </c:pt>
                <c:pt idx="4">
                  <c:v>г. Вологда</c:v>
                </c:pt>
                <c:pt idx="5">
                  <c:v>Нюксенский</c:v>
                </c:pt>
                <c:pt idx="6">
                  <c:v>Бабаевский</c:v>
                </c:pt>
                <c:pt idx="7">
                  <c:v>Междуречен</c:v>
                </c:pt>
                <c:pt idx="8">
                  <c:v>Кирилловский</c:v>
                </c:pt>
                <c:pt idx="9">
                  <c:v>Харовский</c:v>
                </c:pt>
                <c:pt idx="10">
                  <c:v>Устюженский</c:v>
                </c:pt>
                <c:pt idx="11">
                  <c:v>Кич.-Городец</c:v>
                </c:pt>
                <c:pt idx="12">
                  <c:v>Вашкинский</c:v>
                </c:pt>
                <c:pt idx="13">
                  <c:v>Великоустюгский</c:v>
                </c:pt>
                <c:pt idx="14">
                  <c:v>Кадуйский</c:v>
                </c:pt>
                <c:pt idx="15">
                  <c:v>Грязовецкий</c:v>
                </c:pt>
                <c:pt idx="16">
                  <c:v>Шекснинский</c:v>
                </c:pt>
                <c:pt idx="17">
                  <c:v>Череповецкий</c:v>
                </c:pt>
                <c:pt idx="18">
                  <c:v>Белозерский</c:v>
                </c:pt>
                <c:pt idx="19">
                  <c:v>Тотемский</c:v>
                </c:pt>
                <c:pt idx="20">
                  <c:v>Вожегодский</c:v>
                </c:pt>
                <c:pt idx="21">
                  <c:v>Вытегорский</c:v>
                </c:pt>
                <c:pt idx="22">
                  <c:v>Вологодский</c:v>
                </c:pt>
                <c:pt idx="23">
                  <c:v>Тарногский</c:v>
                </c:pt>
                <c:pt idx="24">
                  <c:v>Сокольский</c:v>
                </c:pt>
                <c:pt idx="25">
                  <c:v>Никольский</c:v>
                </c:pt>
                <c:pt idx="26">
                  <c:v>Сямженский</c:v>
                </c:pt>
                <c:pt idx="27">
                  <c:v>Верховажский</c:v>
                </c:pt>
              </c:strCache>
            </c:strRef>
          </c:cat>
          <c:val>
            <c:numRef>
              <c:f>Лист1!$C$2:$C$29</c:f>
              <c:numCache>
                <c:formatCode>0.00</c:formatCode>
                <c:ptCount val="28"/>
                <c:pt idx="0">
                  <c:v>1.9600000000000004</c:v>
                </c:pt>
                <c:pt idx="1">
                  <c:v>1.9600000000000004</c:v>
                </c:pt>
                <c:pt idx="2">
                  <c:v>1.9600000000000004</c:v>
                </c:pt>
                <c:pt idx="3">
                  <c:v>1.9600000000000004</c:v>
                </c:pt>
                <c:pt idx="4">
                  <c:v>1.9600000000000004</c:v>
                </c:pt>
                <c:pt idx="5">
                  <c:v>1.9600000000000004</c:v>
                </c:pt>
                <c:pt idx="6">
                  <c:v>1.9600000000000004</c:v>
                </c:pt>
                <c:pt idx="7">
                  <c:v>1.9600000000000004</c:v>
                </c:pt>
                <c:pt idx="8">
                  <c:v>1.9600000000000004</c:v>
                </c:pt>
                <c:pt idx="9">
                  <c:v>1.9600000000000004</c:v>
                </c:pt>
                <c:pt idx="10">
                  <c:v>1.9600000000000004</c:v>
                </c:pt>
                <c:pt idx="11">
                  <c:v>1.9600000000000004</c:v>
                </c:pt>
                <c:pt idx="12">
                  <c:v>1.9600000000000004</c:v>
                </c:pt>
                <c:pt idx="13">
                  <c:v>1.9600000000000004</c:v>
                </c:pt>
                <c:pt idx="14">
                  <c:v>1.9600000000000004</c:v>
                </c:pt>
                <c:pt idx="15">
                  <c:v>1.9600000000000004</c:v>
                </c:pt>
                <c:pt idx="16">
                  <c:v>1.9600000000000004</c:v>
                </c:pt>
                <c:pt idx="17">
                  <c:v>1.9600000000000004</c:v>
                </c:pt>
                <c:pt idx="18">
                  <c:v>1.9600000000000004</c:v>
                </c:pt>
                <c:pt idx="19">
                  <c:v>1.9600000000000004</c:v>
                </c:pt>
                <c:pt idx="20">
                  <c:v>1.9600000000000004</c:v>
                </c:pt>
                <c:pt idx="21">
                  <c:v>1.9600000000000004</c:v>
                </c:pt>
                <c:pt idx="22">
                  <c:v>1.9600000000000004</c:v>
                </c:pt>
                <c:pt idx="23">
                  <c:v>1.9600000000000004</c:v>
                </c:pt>
                <c:pt idx="24">
                  <c:v>1.9600000000000004</c:v>
                </c:pt>
                <c:pt idx="25">
                  <c:v>1.9600000000000004</c:v>
                </c:pt>
                <c:pt idx="26">
                  <c:v>1.9600000000000004</c:v>
                </c:pt>
                <c:pt idx="27">
                  <c:v>1.9600000000000004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0EAA-47D2-8151-9E4375DA8E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482048"/>
        <c:axId val="58516608"/>
      </c:lineChart>
      <c:catAx>
        <c:axId val="58482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8516608"/>
        <c:crosses val="autoZero"/>
        <c:auto val="1"/>
        <c:lblAlgn val="ctr"/>
        <c:lblOffset val="100"/>
        <c:noMultiLvlLbl val="0"/>
      </c:catAx>
      <c:valAx>
        <c:axId val="58516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4820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537449123207473"/>
          <c:y val="0.92958212460284295"/>
          <c:w val="0.40796264597360304"/>
          <c:h val="5.2874015748031605E-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881063724902408E-2"/>
          <c:y val="2.925565134397726E-2"/>
          <c:w val="0.91329243108570823"/>
          <c:h val="0.71315572707561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Кт района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Lbls>
            <c:dLbl>
              <c:idx val="1"/>
              <c:layout>
                <c:manualLayout>
                  <c:x val="-1.5228426395939148E-2"/>
                  <c:y val="7.9051383399209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74-4753-A967-A639ECFF1741}"/>
                </c:ext>
              </c:extLst>
            </c:dLbl>
            <c:dLbl>
              <c:idx val="2"/>
              <c:layout>
                <c:manualLayout>
                  <c:x val="-1.8612654382669201E-2"/>
                  <c:y val="2.635046113306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74-4753-A967-A639ECFF1741}"/>
                </c:ext>
              </c:extLst>
            </c:dLbl>
            <c:dLbl>
              <c:idx val="3"/>
              <c:layout>
                <c:manualLayout>
                  <c:x val="-1.3536379018612625E-2"/>
                  <c:y val="2.63504611330703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74-4753-A967-A639ECFF1741}"/>
                </c:ext>
              </c:extLst>
            </c:dLbl>
            <c:dLbl>
              <c:idx val="4"/>
              <c:layout>
                <c:manualLayout>
                  <c:x val="-8.4602368866328673E-3"/>
                  <c:y val="1.3175023082588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74-4753-A967-A639ECFF1741}"/>
                </c:ext>
              </c:extLst>
            </c:dLbl>
            <c:dLbl>
              <c:idx val="5"/>
              <c:layout>
                <c:manualLayout>
                  <c:x val="-1.1844331641286064E-2"/>
                  <c:y val="-1.3175230566534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74-4753-A967-A639ECFF1741}"/>
                </c:ext>
              </c:extLst>
            </c:dLbl>
            <c:dLbl>
              <c:idx val="6"/>
              <c:layout>
                <c:manualLayout>
                  <c:x val="-1.4456499368922621E-3"/>
                  <c:y val="-9.2825960278164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74-4753-A967-A639ECFF1741}"/>
                </c:ext>
              </c:extLst>
            </c:dLbl>
            <c:dLbl>
              <c:idx val="7"/>
              <c:layout>
                <c:manualLayout>
                  <c:x val="-1.4456499368922621E-3"/>
                  <c:y val="-1.8130846961968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74-4753-A967-A639ECFF1741}"/>
                </c:ext>
              </c:extLst>
            </c:dLbl>
            <c:dLbl>
              <c:idx val="9"/>
              <c:layout>
                <c:manualLayout>
                  <c:x val="5.7825997475690434E-3"/>
                  <c:y val="-3.89266029883015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74-4753-A967-A639ECFF1741}"/>
                </c:ext>
              </c:extLst>
            </c:dLbl>
            <c:dLbl>
              <c:idx val="10"/>
              <c:layout>
                <c:manualLayout>
                  <c:x val="6.7354765681773062E-3"/>
                  <c:y val="1.57182856360784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74-4753-A967-A639ECFF1741}"/>
                </c:ext>
              </c:extLst>
            </c:dLbl>
            <c:dLbl>
              <c:idx val="11"/>
              <c:layout>
                <c:manualLayout>
                  <c:x val="-1.6920473773265766E-2"/>
                  <c:y val="-1.5810276679841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74-4753-A967-A639ECFF1741}"/>
                </c:ext>
              </c:extLst>
            </c:dLbl>
            <c:dLbl>
              <c:idx val="12"/>
              <c:layout>
                <c:manualLayout>
                  <c:x val="-1.0152284263959395E-2"/>
                  <c:y val="-7.9051383399209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74-4753-A967-A639ECFF1741}"/>
                </c:ext>
              </c:extLst>
            </c:dLbl>
            <c:dLbl>
              <c:idx val="13"/>
              <c:layout>
                <c:manualLayout>
                  <c:x val="-5.076142131979681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74-4753-A967-A639ECFF1741}"/>
                </c:ext>
              </c:extLst>
            </c:dLbl>
            <c:dLbl>
              <c:idx val="14"/>
              <c:layout>
                <c:manualLayout>
                  <c:x val="0"/>
                  <c:y val="-1.0540184453227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374-4753-A967-A639ECFF1741}"/>
                </c:ext>
              </c:extLst>
            </c:dLbl>
            <c:dLbl>
              <c:idx val="16"/>
              <c:layout>
                <c:manualLayout>
                  <c:x val="0"/>
                  <c:y val="-1.844532279314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374-4753-A967-A639ECFF1741}"/>
                </c:ext>
              </c:extLst>
            </c:dLbl>
            <c:dLbl>
              <c:idx val="19"/>
              <c:layout>
                <c:manualLayout>
                  <c:x val="0"/>
                  <c:y val="-4.2909348323385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374-4753-A967-A639ECFF1741}"/>
                </c:ext>
              </c:extLst>
            </c:dLbl>
            <c:dLbl>
              <c:idx val="21"/>
              <c:layout>
                <c:manualLayout>
                  <c:x val="-8.4602393905231447E-3"/>
                  <c:y val="-3.2054741003693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374-4753-A967-A639ECFF1741}"/>
                </c:ext>
              </c:extLst>
            </c:dLbl>
            <c:dLbl>
              <c:idx val="24"/>
              <c:layout>
                <c:manualLayout>
                  <c:x val="0"/>
                  <c:y val="-1.581027667984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374-4753-A967-A639ECFF1741}"/>
                </c:ext>
              </c:extLst>
            </c:dLbl>
            <c:dLbl>
              <c:idx val="26"/>
              <c:layout>
                <c:manualLayout>
                  <c:x val="-2.2703192359318912E-2"/>
                  <c:y val="-2.4778501361416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374-4753-A967-A639ECFF17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Лист1!$A$2:$A$29</c:f>
              <c:strCache>
                <c:ptCount val="28"/>
                <c:pt idx="0">
                  <c:v>Усть-Кубинск</c:v>
                </c:pt>
                <c:pt idx="1">
                  <c:v>Тотемский</c:v>
                </c:pt>
                <c:pt idx="2">
                  <c:v>Бабушкинский</c:v>
                </c:pt>
                <c:pt idx="3">
                  <c:v>Никольский</c:v>
                </c:pt>
                <c:pt idx="4">
                  <c:v>Вожегодский</c:v>
                </c:pt>
                <c:pt idx="5">
                  <c:v>Бабаевский</c:v>
                </c:pt>
                <c:pt idx="6">
                  <c:v>Вашкинский</c:v>
                </c:pt>
                <c:pt idx="7">
                  <c:v>Тарногский</c:v>
                </c:pt>
                <c:pt idx="8">
                  <c:v>Устюженский</c:v>
                </c:pt>
                <c:pt idx="9">
                  <c:v>Вологодский</c:v>
                </c:pt>
                <c:pt idx="10">
                  <c:v>Кадуйский</c:v>
                </c:pt>
                <c:pt idx="11">
                  <c:v>Верховажский</c:v>
                </c:pt>
                <c:pt idx="12">
                  <c:v>Белозерский</c:v>
                </c:pt>
                <c:pt idx="13">
                  <c:v>Кич.-Городец</c:v>
                </c:pt>
                <c:pt idx="14">
                  <c:v>Чагодощенск</c:v>
                </c:pt>
                <c:pt idx="15">
                  <c:v>Шекснинский</c:v>
                </c:pt>
                <c:pt idx="16">
                  <c:v>Сокольский</c:v>
                </c:pt>
                <c:pt idx="17">
                  <c:v>Череповецкий</c:v>
                </c:pt>
                <c:pt idx="18">
                  <c:v>Нюксенский</c:v>
                </c:pt>
                <c:pt idx="19">
                  <c:v>г. Вологда</c:v>
                </c:pt>
                <c:pt idx="20">
                  <c:v>Великоустюгский</c:v>
                </c:pt>
                <c:pt idx="21">
                  <c:v>Сямженский</c:v>
                </c:pt>
                <c:pt idx="22">
                  <c:v>Вытегорский</c:v>
                </c:pt>
                <c:pt idx="23">
                  <c:v>Харовский</c:v>
                </c:pt>
                <c:pt idx="24">
                  <c:v>г. Череповец</c:v>
                </c:pt>
                <c:pt idx="25">
                  <c:v>Грязовецкий</c:v>
                </c:pt>
                <c:pt idx="26">
                  <c:v>Кирилловский</c:v>
                </c:pt>
                <c:pt idx="27">
                  <c:v>Междуречен</c:v>
                </c:pt>
              </c:strCache>
            </c:strRef>
          </c:cat>
          <c:val>
            <c:numRef>
              <c:f>Лист1!$B$2:$B$29</c:f>
              <c:numCache>
                <c:formatCode>0.0</c:formatCode>
                <c:ptCount val="28"/>
                <c:pt idx="0">
                  <c:v>18.88</c:v>
                </c:pt>
                <c:pt idx="1">
                  <c:v>29.64</c:v>
                </c:pt>
                <c:pt idx="2">
                  <c:v>34.339999999999996</c:v>
                </c:pt>
                <c:pt idx="3">
                  <c:v>34.720000000000013</c:v>
                </c:pt>
                <c:pt idx="4">
                  <c:v>37.910000000000004</c:v>
                </c:pt>
                <c:pt idx="5">
                  <c:v>37.949999999999996</c:v>
                </c:pt>
                <c:pt idx="6">
                  <c:v>39.24</c:v>
                </c:pt>
                <c:pt idx="7">
                  <c:v>39.74</c:v>
                </c:pt>
                <c:pt idx="8">
                  <c:v>39.800000000000004</c:v>
                </c:pt>
                <c:pt idx="9">
                  <c:v>39.949999999999996</c:v>
                </c:pt>
                <c:pt idx="10">
                  <c:v>45.42</c:v>
                </c:pt>
                <c:pt idx="11">
                  <c:v>49.05</c:v>
                </c:pt>
                <c:pt idx="12">
                  <c:v>50.13</c:v>
                </c:pt>
                <c:pt idx="13">
                  <c:v>51.120000000000012</c:v>
                </c:pt>
                <c:pt idx="14">
                  <c:v>51.720000000000013</c:v>
                </c:pt>
                <c:pt idx="15">
                  <c:v>51.839999999999996</c:v>
                </c:pt>
                <c:pt idx="16">
                  <c:v>52.3</c:v>
                </c:pt>
                <c:pt idx="17">
                  <c:v>52.339999999999996</c:v>
                </c:pt>
                <c:pt idx="18">
                  <c:v>53.09</c:v>
                </c:pt>
                <c:pt idx="19">
                  <c:v>53.09</c:v>
                </c:pt>
                <c:pt idx="20">
                  <c:v>53.220000000000013</c:v>
                </c:pt>
                <c:pt idx="21">
                  <c:v>54.59</c:v>
                </c:pt>
                <c:pt idx="22">
                  <c:v>55.3</c:v>
                </c:pt>
                <c:pt idx="23">
                  <c:v>60.21</c:v>
                </c:pt>
                <c:pt idx="24">
                  <c:v>60.37</c:v>
                </c:pt>
                <c:pt idx="25">
                  <c:v>69.38</c:v>
                </c:pt>
                <c:pt idx="26">
                  <c:v>75.69</c:v>
                </c:pt>
                <c:pt idx="27">
                  <c:v>81.900000000000006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374-4753-A967-A639ECFF17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542720"/>
        <c:axId val="5857318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Кт  области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1.353637901861264E-2"/>
                  <c:y val="-3.1620553359683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374-4753-A967-A639ECFF17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Лист1!$A$2:$A$29</c:f>
              <c:strCache>
                <c:ptCount val="28"/>
                <c:pt idx="0">
                  <c:v>Усть-Кубинск</c:v>
                </c:pt>
                <c:pt idx="1">
                  <c:v>Тотемский</c:v>
                </c:pt>
                <c:pt idx="2">
                  <c:v>Бабушкинский</c:v>
                </c:pt>
                <c:pt idx="3">
                  <c:v>Никольский</c:v>
                </c:pt>
                <c:pt idx="4">
                  <c:v>Вожегодский</c:v>
                </c:pt>
                <c:pt idx="5">
                  <c:v>Бабаевский</c:v>
                </c:pt>
                <c:pt idx="6">
                  <c:v>Вашкинский</c:v>
                </c:pt>
                <c:pt idx="7">
                  <c:v>Тарногский</c:v>
                </c:pt>
                <c:pt idx="8">
                  <c:v>Устюженский</c:v>
                </c:pt>
                <c:pt idx="9">
                  <c:v>Вологодский</c:v>
                </c:pt>
                <c:pt idx="10">
                  <c:v>Кадуйский</c:v>
                </c:pt>
                <c:pt idx="11">
                  <c:v>Верховажский</c:v>
                </c:pt>
                <c:pt idx="12">
                  <c:v>Белозерский</c:v>
                </c:pt>
                <c:pt idx="13">
                  <c:v>Кич.-Городец</c:v>
                </c:pt>
                <c:pt idx="14">
                  <c:v>Чагодощенск</c:v>
                </c:pt>
                <c:pt idx="15">
                  <c:v>Шекснинский</c:v>
                </c:pt>
                <c:pt idx="16">
                  <c:v>Сокольский</c:v>
                </c:pt>
                <c:pt idx="17">
                  <c:v>Череповецкий</c:v>
                </c:pt>
                <c:pt idx="18">
                  <c:v>Нюксенский</c:v>
                </c:pt>
                <c:pt idx="19">
                  <c:v>г. Вологда</c:v>
                </c:pt>
                <c:pt idx="20">
                  <c:v>Великоустюгский</c:v>
                </c:pt>
                <c:pt idx="21">
                  <c:v>Сямженский</c:v>
                </c:pt>
                <c:pt idx="22">
                  <c:v>Вытегорский</c:v>
                </c:pt>
                <c:pt idx="23">
                  <c:v>Харовский</c:v>
                </c:pt>
                <c:pt idx="24">
                  <c:v>г. Череповец</c:v>
                </c:pt>
                <c:pt idx="25">
                  <c:v>Грязовецкий</c:v>
                </c:pt>
                <c:pt idx="26">
                  <c:v>Кирилловский</c:v>
                </c:pt>
                <c:pt idx="27">
                  <c:v>Междуречен</c:v>
                </c:pt>
              </c:strCache>
            </c:strRef>
          </c:cat>
          <c:val>
            <c:numRef>
              <c:f>Лист1!$C$2:$C$29</c:f>
              <c:numCache>
                <c:formatCode>0.0</c:formatCode>
                <c:ptCount val="28"/>
                <c:pt idx="0">
                  <c:v>51.120000000000012</c:v>
                </c:pt>
                <c:pt idx="1">
                  <c:v>51.120000000000012</c:v>
                </c:pt>
                <c:pt idx="2">
                  <c:v>51.120000000000012</c:v>
                </c:pt>
                <c:pt idx="3">
                  <c:v>51.120000000000012</c:v>
                </c:pt>
                <c:pt idx="4">
                  <c:v>51.120000000000012</c:v>
                </c:pt>
                <c:pt idx="5">
                  <c:v>51.120000000000012</c:v>
                </c:pt>
                <c:pt idx="6">
                  <c:v>51.120000000000012</c:v>
                </c:pt>
                <c:pt idx="7">
                  <c:v>51.120000000000012</c:v>
                </c:pt>
                <c:pt idx="8">
                  <c:v>51.120000000000012</c:v>
                </c:pt>
                <c:pt idx="9">
                  <c:v>51.120000000000012</c:v>
                </c:pt>
                <c:pt idx="10">
                  <c:v>51.120000000000012</c:v>
                </c:pt>
                <c:pt idx="11">
                  <c:v>51.120000000000012</c:v>
                </c:pt>
                <c:pt idx="12">
                  <c:v>51.120000000000012</c:v>
                </c:pt>
                <c:pt idx="13">
                  <c:v>51.120000000000012</c:v>
                </c:pt>
                <c:pt idx="14">
                  <c:v>51.120000000000012</c:v>
                </c:pt>
                <c:pt idx="15">
                  <c:v>51.120000000000012</c:v>
                </c:pt>
                <c:pt idx="16">
                  <c:v>51.120000000000012</c:v>
                </c:pt>
                <c:pt idx="17">
                  <c:v>51.120000000000012</c:v>
                </c:pt>
                <c:pt idx="18">
                  <c:v>51.120000000000012</c:v>
                </c:pt>
                <c:pt idx="19">
                  <c:v>51.120000000000012</c:v>
                </c:pt>
                <c:pt idx="20">
                  <c:v>51.120000000000012</c:v>
                </c:pt>
                <c:pt idx="21">
                  <c:v>51.120000000000012</c:v>
                </c:pt>
                <c:pt idx="22">
                  <c:v>51.120000000000012</c:v>
                </c:pt>
                <c:pt idx="23">
                  <c:v>51.120000000000012</c:v>
                </c:pt>
                <c:pt idx="24">
                  <c:v>51.120000000000012</c:v>
                </c:pt>
                <c:pt idx="25">
                  <c:v>51.120000000000012</c:v>
                </c:pt>
                <c:pt idx="26">
                  <c:v>51.120000000000012</c:v>
                </c:pt>
                <c:pt idx="27">
                  <c:v>51.120000000000012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1374-4753-A967-A639ECFF17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542720"/>
        <c:axId val="58573184"/>
      </c:lineChart>
      <c:catAx>
        <c:axId val="58542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8573184"/>
        <c:crosses val="autoZero"/>
        <c:auto val="1"/>
        <c:lblAlgn val="ctr"/>
        <c:lblOffset val="100"/>
        <c:noMultiLvlLbl val="0"/>
      </c:catAx>
      <c:valAx>
        <c:axId val="5857318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585427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635349558577941"/>
          <c:y val="0.93654041268557553"/>
          <c:w val="0.65464149367693292"/>
          <c:h val="4.7649310634589645E-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42810377391157"/>
          <c:y val="8.9338805350130265E-2"/>
          <c:w val="0.31353341008087232"/>
          <c:h val="0.7906494688996006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6.3857847212378707E-2"/>
                  <c:y val="-5.8066325963781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F8-4A79-98AD-1345D185C9C1}"/>
                </c:ext>
              </c:extLst>
            </c:dLbl>
            <c:dLbl>
              <c:idx val="1"/>
              <c:layout>
                <c:manualLayout>
                  <c:x val="6.5378272146006833E-2"/>
                  <c:y val="6.9106036829241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F8-4A79-98AD-1345D185C9C1}"/>
                </c:ext>
              </c:extLst>
            </c:dLbl>
            <c:dLbl>
              <c:idx val="2"/>
              <c:layout>
                <c:manualLayout>
                  <c:x val="-5.3214872676981946E-2"/>
                  <c:y val="0.108534949108219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F8-4A79-98AD-1345D185C9C1}"/>
                </c:ext>
              </c:extLst>
            </c:dLbl>
            <c:dLbl>
              <c:idx val="3"/>
              <c:layout>
                <c:manualLayout>
                  <c:x val="-6.6898697079634833E-2"/>
                  <c:y val="-0.124645438701255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F8-4A79-98AD-1345D185C9C1}"/>
                </c:ext>
              </c:extLst>
            </c:dLbl>
            <c:dLbl>
              <c:idx val="4"/>
              <c:layout>
                <c:manualLayout>
                  <c:x val="-2.4326798938049028E-2"/>
                  <c:y val="-0.138031104182868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F8-4A79-98AD-1345D185C9C1}"/>
                </c:ext>
              </c:extLst>
            </c:dLbl>
            <c:dLbl>
              <c:idx val="5"/>
              <c:layout>
                <c:manualLayout>
                  <c:x val="-3.3449468258316135E-2"/>
                  <c:y val="-0.147903271164315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F8-4A79-98AD-1345D185C9C1}"/>
                </c:ext>
              </c:extLst>
            </c:dLbl>
            <c:dLbl>
              <c:idx val="6"/>
              <c:layout>
                <c:manualLayout>
                  <c:x val="-3.040849867256129E-2"/>
                  <c:y val="-0.12676542884124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F8-4A79-98AD-1345D185C9C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сельское хозяйство, охота и лесное хозяйство</c:v>
                </c:pt>
                <c:pt idx="1">
                  <c:v>обрабатывающее производство</c:v>
                </c:pt>
                <c:pt idx="2">
                  <c:v>строительство</c:v>
                </c:pt>
                <c:pt idx="3">
                  <c:v>оптовая и розничная торговля</c:v>
                </c:pt>
                <c:pt idx="4">
                  <c:v>транспорт и связь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</c:v>
                </c:pt>
                <c:pt idx="1">
                  <c:v>20</c:v>
                </c:pt>
                <c:pt idx="2">
                  <c:v>17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6F8-4A79-98AD-1345D185C9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2948041692686351"/>
          <c:y val="8.3084101766470728E-2"/>
          <c:w val="0.56747873320589892"/>
          <c:h val="0.91691589823353425"/>
        </c:manualLayout>
      </c:layout>
      <c:overlay val="0"/>
      <c:txPr>
        <a:bodyPr/>
        <a:lstStyle/>
        <a:p>
          <a:pPr>
            <a:lnSpc>
              <a:spcPct val="100000"/>
            </a:lnSpc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D067-400D-91C5-4F2E24CA808E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067-400D-91C5-4F2E24CA808E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D067-400D-91C5-4F2E24CA808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47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67-400D-91C5-4F2E24CA808E}"/>
                </c:ext>
              </c:extLst>
            </c:dLbl>
            <c:dLbl>
              <c:idx val="1"/>
              <c:layout>
                <c:manualLayout>
                  <c:x val="2.239610060963244E-2"/>
                  <c:y val="1.056727108128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67-400D-91C5-4F2E24CA808E}"/>
                </c:ext>
              </c:extLst>
            </c:dLbl>
            <c:dLbl>
              <c:idx val="2"/>
              <c:layout>
                <c:manualLayout>
                  <c:x val="3.6393663490652726E-2"/>
                  <c:y val="5.2836355406449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67-400D-91C5-4F2E24CA80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неудовлетворительная организация производства работ </c:v>
                </c:pt>
                <c:pt idx="1">
                  <c:v>нарушение технологического процесса</c:v>
                </c:pt>
                <c:pt idx="2">
                  <c:v>нарушение правил дорожного движения </c:v>
                </c:pt>
                <c:pt idx="3">
                  <c:v>нарушение работниками трудового распорядка и дисциплины труда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17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67-400D-91C5-4F2E24CA80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926976"/>
        <c:axId val="60925440"/>
      </c:barChart>
      <c:valAx>
        <c:axId val="60925440"/>
        <c:scaling>
          <c:orientation val="minMax"/>
        </c:scaling>
        <c:delete val="1"/>
        <c:axPos val="b"/>
        <c:majorGridlines/>
        <c:numFmt formatCode="General" sourceLinked="1"/>
        <c:majorTickMark val="none"/>
        <c:minorTickMark val="none"/>
        <c:tickLblPos val="none"/>
        <c:crossAx val="60926976"/>
        <c:crosses val="autoZero"/>
        <c:crossBetween val="between"/>
      </c:valAx>
      <c:catAx>
        <c:axId val="609269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6092544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960768"/>
        <c:axId val="60962304"/>
      </c:barChart>
      <c:catAx>
        <c:axId val="60960768"/>
        <c:scaling>
          <c:orientation val="minMax"/>
        </c:scaling>
        <c:delete val="1"/>
        <c:axPos val="l"/>
        <c:majorTickMark val="out"/>
        <c:minorTickMark val="none"/>
        <c:tickLblPos val="none"/>
        <c:crossAx val="60962304"/>
        <c:crosses val="autoZero"/>
        <c:auto val="1"/>
        <c:lblAlgn val="ctr"/>
        <c:lblOffset val="100"/>
        <c:noMultiLvlLbl val="0"/>
      </c:catAx>
      <c:valAx>
        <c:axId val="609623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0960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1"/>
    </c:view3D>
    <c:floor>
      <c:thickness val="0"/>
    </c:floor>
    <c:sideWall>
      <c:thickness val="0"/>
      <c:spPr>
        <a:noFill/>
        <a:ln w="25398">
          <a:noFill/>
        </a:ln>
        <a:effectLst>
          <a:glow rad="1016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90500" h="38100"/>
        </a:sp3d>
      </c:spPr>
    </c:sideWall>
    <c:backWall>
      <c:thickness val="0"/>
      <c:spPr>
        <a:noFill/>
        <a:ln w="25398">
          <a:noFill/>
        </a:ln>
        <a:effectLst>
          <a:glow rad="1016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90500" h="38100"/>
        </a:sp3d>
      </c:spPr>
    </c:backWall>
    <c:plotArea>
      <c:layout>
        <c:manualLayout>
          <c:layoutTarget val="inner"/>
          <c:xMode val="edge"/>
          <c:yMode val="edge"/>
          <c:x val="0.5309303595896756"/>
          <c:y val="8.5665118822162226E-2"/>
          <c:w val="0.45827029965865207"/>
          <c:h val="0.815171735309696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2009-2018</c:v>
                </c:pt>
              </c:strCache>
            </c:strRef>
          </c:tx>
          <c:dPt>
            <c:idx val="0"/>
            <c:bubble3D val="0"/>
            <c:explosion val="18"/>
            <c:spPr>
              <a:solidFill>
                <a:srgbClr val="4F81BD"/>
              </a:solidFill>
              <a:ln>
                <a:solidFill>
                  <a:schemeClr val="bg1">
                    <a:lumMod val="8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0-196F-4C61-B016-F357B2FC5615}"/>
              </c:ext>
            </c:extLst>
          </c:dPt>
          <c:dPt>
            <c:idx val="1"/>
            <c:bubble3D val="0"/>
            <c:explosion val="13"/>
            <c:spPr>
              <a:solidFill>
                <a:srgbClr val="77933C"/>
              </a:solidFill>
              <a:ln>
                <a:solidFill>
                  <a:schemeClr val="bg1">
                    <a:lumMod val="8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96F-4C61-B016-F357B2FC5615}"/>
              </c:ext>
            </c:extLst>
          </c:dPt>
          <c:dPt>
            <c:idx val="2"/>
            <c:bubble3D val="0"/>
            <c:explosion val="6"/>
            <c:spPr>
              <a:solidFill>
                <a:srgbClr val="A996C0"/>
              </a:solidFill>
              <a:ln>
                <a:solidFill>
                  <a:schemeClr val="bg1">
                    <a:lumMod val="8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2-196F-4C61-B016-F357B2FC5615}"/>
              </c:ext>
            </c:extLst>
          </c:dPt>
          <c:dPt>
            <c:idx val="3"/>
            <c:bubble3D val="0"/>
            <c:explosion val="5"/>
            <c:spPr>
              <a:solidFill>
                <a:srgbClr val="F6882E"/>
              </a:solidFill>
              <a:ln w="3174"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96F-4C61-B016-F357B2FC5615}"/>
              </c:ext>
            </c:extLst>
          </c:dPt>
          <c:dPt>
            <c:idx val="4"/>
            <c:bubble3D val="0"/>
            <c:explosion val="9"/>
            <c:extLst>
              <c:ext xmlns:c16="http://schemas.microsoft.com/office/drawing/2014/chart" uri="{C3380CC4-5D6E-409C-BE32-E72D297353CC}">
                <c16:uniqueId val="{00000004-196F-4C61-B016-F357B2FC5615}"/>
              </c:ext>
            </c:extLst>
          </c:dPt>
          <c:dPt>
            <c:idx val="5"/>
            <c:bubble3D val="0"/>
            <c:explosion val="17"/>
            <c:spPr>
              <a:solidFill>
                <a:srgbClr val="B40000"/>
              </a:solidFill>
            </c:spPr>
            <c:extLst>
              <c:ext xmlns:c16="http://schemas.microsoft.com/office/drawing/2014/chart" uri="{C3380CC4-5D6E-409C-BE32-E72D297353CC}">
                <c16:uniqueId val="{00000005-196F-4C61-B016-F357B2FC5615}"/>
              </c:ext>
            </c:extLst>
          </c:dPt>
          <c:dPt>
            <c:idx val="6"/>
            <c:bubble3D val="0"/>
            <c:explosion val="18"/>
            <c:spPr>
              <a:solidFill>
                <a:schemeClr val="bg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196F-4C61-B016-F357B2FC5615}"/>
              </c:ext>
            </c:extLst>
          </c:dPt>
          <c:dLbls>
            <c:dLbl>
              <c:idx val="0"/>
              <c:layout>
                <c:manualLayout>
                  <c:x val="-0.12639799281561298"/>
                  <c:y val="3.0234747819586672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31%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6F-4C61-B016-F357B2FC5615}"/>
                </c:ext>
              </c:extLst>
            </c:dLbl>
            <c:dLbl>
              <c:idx val="1"/>
              <c:layout>
                <c:manualLayout>
                  <c:x val="2.645539384512836E-2"/>
                  <c:y val="-0.17133023764432451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18%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6F-4C61-B016-F357B2FC5615}"/>
                </c:ext>
              </c:extLst>
            </c:dLbl>
            <c:dLbl>
              <c:idx val="2"/>
              <c:layout>
                <c:manualLayout>
                  <c:x val="0.12639799281561309"/>
                  <c:y val="-4.5352121729379961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16%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6F-4C61-B016-F357B2FC5615}"/>
                </c:ext>
              </c:extLst>
            </c:dLbl>
            <c:dLbl>
              <c:idx val="3"/>
              <c:layout>
                <c:manualLayout>
                  <c:x val="5.2910787690256721E-2"/>
                  <c:y val="7.0547744912368829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1</a:t>
                    </a:r>
                    <a:r>
                      <a:rPr lang="ru-RU" sz="1200" dirty="0" smtClean="0"/>
                      <a:t>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6F-4C61-B016-F357B2FC561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sz="1200" dirty="0" smtClean="0"/>
                      <a:t>8</a:t>
                    </a:r>
                    <a:r>
                      <a:rPr lang="en-US" sz="1200" dirty="0" smtClean="0"/>
                      <a:t>,</a:t>
                    </a:r>
                    <a:r>
                      <a:rPr lang="ru-RU" sz="1200" dirty="0" smtClean="0"/>
                      <a:t>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6F-4C61-B016-F357B2FC5615}"/>
                </c:ext>
              </c:extLst>
            </c:dLbl>
            <c:dLbl>
              <c:idx val="5"/>
              <c:layout>
                <c:manualLayout>
                  <c:x val="-3.5399249647401182E-2"/>
                  <c:y val="-6.7374684413265291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3,0</a:t>
                    </a:r>
                    <a:r>
                      <a:rPr lang="ru-RU" sz="1200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6F-4C61-B016-F357B2FC5615}"/>
                </c:ext>
              </c:extLst>
            </c:dLbl>
            <c:dLbl>
              <c:idx val="6"/>
              <c:layout>
                <c:manualLayout>
                  <c:x val="3.2449312176785185E-2"/>
                  <c:y val="-1.1229114068877605E-2"/>
                </c:manualLayout>
              </c:layout>
              <c:tx>
                <c:rich>
                  <a:bodyPr/>
                  <a:lstStyle/>
                  <a:p>
                    <a:r>
                      <a:rPr lang="en-US" sz="1200" smtClean="0"/>
                      <a:t>6,1</a:t>
                    </a:r>
                    <a:r>
                      <a:rPr lang="ru-RU" sz="1200" smtClean="0"/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6F-4C61-B016-F357B2FC56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падение, обрушение, обвалы предметов, материалов, земли и пр.</c:v>
                </c:pt>
                <c:pt idx="1">
                  <c:v>Воздействие движущихся, разлетающихся, вращающихся предметов, деталей, машин и т.д.</c:v>
                </c:pt>
                <c:pt idx="2">
                  <c:v>Транспортные происшествия</c:v>
                </c:pt>
                <c:pt idx="3">
                  <c:v>падение пострадавшего с высоты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31</c:v>
                </c:pt>
                <c:pt idx="1">
                  <c:v>18</c:v>
                </c:pt>
                <c:pt idx="2">
                  <c:v>16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96F-4C61-B016-F357B2FC56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200" b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lnSpc>
                <a:spcPct val="150000"/>
              </a:lnSpc>
              <a:defRPr sz="1200" b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lnSpc>
                <a:spcPct val="100000"/>
              </a:lnSpc>
              <a:defRPr sz="1200" b="0"/>
            </a:pPr>
            <a:endParaRPr lang="ru-RU"/>
          </a:p>
        </c:txPr>
      </c:legendEntry>
      <c:layout>
        <c:manualLayout>
          <c:xMode val="edge"/>
          <c:yMode val="edge"/>
          <c:x val="1.4581713142984147E-4"/>
          <c:y val="2.6211383739657406E-2"/>
          <c:w val="0.56590309410065553"/>
          <c:h val="0.94329000876490254"/>
        </c:manualLayout>
      </c:layout>
      <c:overlay val="0"/>
      <c:txPr>
        <a:bodyPr/>
        <a:lstStyle/>
        <a:p>
          <a:pPr>
            <a:defRPr sz="1200" b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5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79426498216616E-2"/>
          <c:y val="3.4643968130525296E-2"/>
          <c:w val="0.9420876950653907"/>
          <c:h val="0.9446730864326623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Лист1!$B$1:$B$13</c:f>
              <c:strCache>
                <c:ptCount val="13"/>
                <c:pt idx="0">
                  <c:v>Ряд 2</c:v>
                </c:pt>
                <c:pt idx="1">
                  <c:v>6116</c:v>
                </c:pt>
                <c:pt idx="2">
                  <c:v>6240</c:v>
                </c:pt>
                <c:pt idx="3">
                  <c:v>6881</c:v>
                </c:pt>
                <c:pt idx="4">
                  <c:v>7137</c:v>
                </c:pt>
                <c:pt idx="5">
                  <c:v>8287</c:v>
                </c:pt>
                <c:pt idx="6">
                  <c:v>9216</c:v>
                </c:pt>
                <c:pt idx="7">
                  <c:v>10068</c:v>
                </c:pt>
                <c:pt idx="8">
                  <c:v>10923</c:v>
                </c:pt>
                <c:pt idx="9">
                  <c:v>10986</c:v>
                </c:pt>
                <c:pt idx="10">
                  <c:v>10809</c:v>
                </c:pt>
                <c:pt idx="11">
                  <c:v>12903</c:v>
                </c:pt>
                <c:pt idx="12">
                  <c:v>13722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C8-409E-9CCA-BF55876D7DCC}"/>
                </c:ext>
              </c:extLst>
            </c:dLbl>
            <c:dLbl>
              <c:idx val="1"/>
              <c:layout>
                <c:manualLayout>
                  <c:x val="3.5282972030885491E-2"/>
                  <c:y val="-8.603638057309911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</a:rPr>
                      <a:t>6</a:t>
                    </a:r>
                    <a:r>
                      <a:rPr lang="en-US" dirty="0" smtClean="0"/>
                      <a:t> 881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C8-409E-9CCA-BF55876D7DCC}"/>
                </c:ext>
              </c:extLst>
            </c:dLbl>
            <c:dLbl>
              <c:idx val="2"/>
              <c:layout>
                <c:manualLayout>
                  <c:x val="1.6670239765026133E-2"/>
                  <c:y val="-9.044579092351567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smtClean="0">
                        <a:solidFill>
                          <a:srgbClr val="002060"/>
                        </a:solidFill>
                        <a:latin typeface="Arial Narrow" pitchFamily="34" charset="0"/>
                      </a:rPr>
                      <a:t>7</a:t>
                    </a:r>
                    <a:r>
                      <a:rPr lang="en-US" smtClean="0"/>
                      <a:t> 137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C8-409E-9CCA-BF55876D7DCC}"/>
                </c:ext>
              </c:extLst>
            </c:dLbl>
            <c:dLbl>
              <c:idx val="3"/>
              <c:layout>
                <c:manualLayout>
                  <c:x val="6.8894254805021843E-2"/>
                  <c:y val="-9.496808046969150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smtClean="0">
                        <a:solidFill>
                          <a:srgbClr val="002060"/>
                        </a:solidFill>
                        <a:latin typeface="Arial Narrow" pitchFamily="34" charset="0"/>
                      </a:rPr>
                      <a:t>8</a:t>
                    </a:r>
                    <a:r>
                      <a:rPr lang="en-US" smtClean="0"/>
                      <a:t> 287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C8-409E-9CCA-BF55876D7DCC}"/>
                </c:ext>
              </c:extLst>
            </c:dLbl>
            <c:dLbl>
              <c:idx val="4"/>
              <c:layout>
                <c:manualLayout>
                  <c:x val="6.0626944228419063E-2"/>
                  <c:y val="-8.140121183116387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</a:rPr>
                      <a:t>9</a:t>
                    </a:r>
                    <a:r>
                      <a:rPr lang="en-US" dirty="0" smtClean="0"/>
                      <a:t> 216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C8-409E-9CCA-BF55876D7DCC}"/>
                </c:ext>
              </c:extLst>
            </c:dLbl>
            <c:dLbl>
              <c:idx val="5"/>
              <c:layout>
                <c:manualLayout>
                  <c:x val="5.2359633651816499E-2"/>
                  <c:y val="-7.687892228498827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smtClean="0">
                        <a:solidFill>
                          <a:srgbClr val="002060"/>
                        </a:solidFill>
                        <a:latin typeface="Arial Narrow" pitchFamily="34" charset="0"/>
                      </a:rPr>
                      <a:t>1</a:t>
                    </a:r>
                    <a:r>
                      <a:rPr lang="en-US" smtClean="0"/>
                      <a:t>0 068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4C8-409E-9CCA-BF55876D7DCC}"/>
                </c:ext>
              </c:extLst>
            </c:dLbl>
            <c:dLbl>
              <c:idx val="6"/>
              <c:layout>
                <c:manualLayout>
                  <c:x val="6.0626944228419181E-2"/>
                  <c:y val="-7.687892228498836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smtClean="0">
                        <a:solidFill>
                          <a:srgbClr val="002060"/>
                        </a:solidFill>
                        <a:latin typeface="Arial Narrow" pitchFamily="34" charset="0"/>
                      </a:rPr>
                      <a:t>1</a:t>
                    </a:r>
                    <a:r>
                      <a:rPr lang="en-US" smtClean="0"/>
                      <a:t>0 923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4C8-409E-9CCA-BF55876D7DCC}"/>
                </c:ext>
              </c:extLst>
            </c:dLbl>
            <c:dLbl>
              <c:idx val="7"/>
              <c:layout>
                <c:manualLayout>
                  <c:x val="1.1023080768803487E-2"/>
                  <c:y val="-8.140121183116388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</a:rPr>
                      <a:t>1</a:t>
                    </a:r>
                    <a:r>
                      <a:rPr lang="en-US" dirty="0" smtClean="0"/>
                      <a:t>0 986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4C8-409E-9CCA-BF55876D7DCC}"/>
                </c:ext>
              </c:extLst>
            </c:dLbl>
            <c:dLbl>
              <c:idx val="8"/>
              <c:layout>
                <c:manualLayout>
                  <c:x val="2.7557701922007656E-3"/>
                  <c:y val="-7.687892228498831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smtClean="0">
                        <a:solidFill>
                          <a:srgbClr val="002060"/>
                        </a:solidFill>
                        <a:latin typeface="Arial Narrow" pitchFamily="34" charset="0"/>
                      </a:rPr>
                      <a:t>1</a:t>
                    </a:r>
                    <a:r>
                      <a:rPr lang="en-US" smtClean="0"/>
                      <a:t>0</a:t>
                    </a:r>
                    <a:r>
                      <a:rPr lang="en-US" baseline="0" smtClean="0"/>
                      <a:t> </a:t>
                    </a:r>
                    <a:r>
                      <a:rPr lang="en-US" smtClean="0"/>
                      <a:t>809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4C8-409E-9CCA-BF55876D7DCC}"/>
                </c:ext>
              </c:extLst>
            </c:dLbl>
            <c:dLbl>
              <c:idx val="9"/>
              <c:layout>
                <c:manualLayout>
                  <c:x val="0.13503273941784266"/>
                  <c:y val="-7.687892228498827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1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2 903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4C8-409E-9CCA-BF55876D7DC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4C8-409E-9CCA-BF55876D7DC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4C8-409E-9CCA-BF55876D7D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6116</c:v>
                </c:pt>
                <c:pt idx="1">
                  <c:v>6240</c:v>
                </c:pt>
                <c:pt idx="2">
                  <c:v>6881</c:v>
                </c:pt>
                <c:pt idx="3">
                  <c:v>7137</c:v>
                </c:pt>
                <c:pt idx="4">
                  <c:v>8287</c:v>
                </c:pt>
                <c:pt idx="5">
                  <c:v>9216</c:v>
                </c:pt>
                <c:pt idx="6">
                  <c:v>10068</c:v>
                </c:pt>
                <c:pt idx="7">
                  <c:v>10923</c:v>
                </c:pt>
                <c:pt idx="8">
                  <c:v>10986</c:v>
                </c:pt>
                <c:pt idx="9">
                  <c:v>10809</c:v>
                </c:pt>
                <c:pt idx="10">
                  <c:v>12903</c:v>
                </c:pt>
                <c:pt idx="11">
                  <c:v>13722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4C8-409E-9CCA-BF55876D7D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4843264"/>
        <c:axId val="74844800"/>
      </c:barChart>
      <c:catAx>
        <c:axId val="74843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002060"/>
                </a:solidFill>
                <a:latin typeface="Arial Narrow" pitchFamily="34" charset="0"/>
              </a:defRPr>
            </a:pPr>
            <a:endParaRPr lang="ru-RU"/>
          </a:p>
        </c:txPr>
        <c:crossAx val="74844800"/>
        <c:crosses val="autoZero"/>
        <c:auto val="0"/>
        <c:lblAlgn val="ctr"/>
        <c:lblOffset val="100"/>
        <c:noMultiLvlLbl val="0"/>
      </c:catAx>
      <c:valAx>
        <c:axId val="74844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74843264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79426498216616E-2"/>
          <c:y val="3.4643968130525296E-2"/>
          <c:w val="0.9420876950653907"/>
          <c:h val="0.9446730864326623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Лист1!$B$1:$B$13</c:f>
              <c:strCache>
                <c:ptCount val="13"/>
                <c:pt idx="0">
                  <c:v>Ряд 2</c:v>
                </c:pt>
                <c:pt idx="1">
                  <c:v>6116</c:v>
                </c:pt>
                <c:pt idx="2">
                  <c:v>6240</c:v>
                </c:pt>
                <c:pt idx="3">
                  <c:v>6881</c:v>
                </c:pt>
                <c:pt idx="4">
                  <c:v>7137</c:v>
                </c:pt>
                <c:pt idx="5">
                  <c:v>8287</c:v>
                </c:pt>
                <c:pt idx="6">
                  <c:v>9216</c:v>
                </c:pt>
                <c:pt idx="7">
                  <c:v>10068</c:v>
                </c:pt>
                <c:pt idx="8">
                  <c:v>10923</c:v>
                </c:pt>
                <c:pt idx="9">
                  <c:v>10986</c:v>
                </c:pt>
                <c:pt idx="10">
                  <c:v>10809</c:v>
                </c:pt>
                <c:pt idx="11">
                  <c:v>12903</c:v>
                </c:pt>
                <c:pt idx="12">
                  <c:v>13722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45-4B3D-9096-C78779D863A2}"/>
                </c:ext>
              </c:extLst>
            </c:dLbl>
            <c:dLbl>
              <c:idx val="1"/>
              <c:layout>
                <c:manualLayout>
                  <c:x val="3.5282972030885491E-2"/>
                  <c:y val="-8.603638057309917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</a:rPr>
                      <a:t>6</a:t>
                    </a:r>
                    <a:r>
                      <a:rPr lang="en-US" dirty="0" smtClean="0"/>
                      <a:t> 881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45-4B3D-9096-C78779D863A2}"/>
                </c:ext>
              </c:extLst>
            </c:dLbl>
            <c:dLbl>
              <c:idx val="2"/>
              <c:layout>
                <c:manualLayout>
                  <c:x val="1.6670239765026136E-2"/>
                  <c:y val="-9.044579092351567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smtClean="0">
                        <a:solidFill>
                          <a:srgbClr val="002060"/>
                        </a:solidFill>
                        <a:latin typeface="Arial Narrow" pitchFamily="34" charset="0"/>
                      </a:rPr>
                      <a:t>7</a:t>
                    </a:r>
                    <a:r>
                      <a:rPr lang="en-US" smtClean="0"/>
                      <a:t> 137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45-4B3D-9096-C78779D863A2}"/>
                </c:ext>
              </c:extLst>
            </c:dLbl>
            <c:dLbl>
              <c:idx val="3"/>
              <c:layout>
                <c:manualLayout>
                  <c:x val="6.8894254805021871E-2"/>
                  <c:y val="-9.496808046969150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smtClean="0">
                        <a:solidFill>
                          <a:srgbClr val="002060"/>
                        </a:solidFill>
                        <a:latin typeface="Arial Narrow" pitchFamily="34" charset="0"/>
                      </a:rPr>
                      <a:t>8</a:t>
                    </a:r>
                    <a:r>
                      <a:rPr lang="en-US" smtClean="0"/>
                      <a:t> 287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45-4B3D-9096-C78779D863A2}"/>
                </c:ext>
              </c:extLst>
            </c:dLbl>
            <c:dLbl>
              <c:idx val="4"/>
              <c:layout>
                <c:manualLayout>
                  <c:x val="6.0626944228419063E-2"/>
                  <c:y val="-8.140121183116383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</a:rPr>
                      <a:t>9</a:t>
                    </a:r>
                    <a:r>
                      <a:rPr lang="en-US" dirty="0" smtClean="0"/>
                      <a:t> 216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45-4B3D-9096-C78779D863A2}"/>
                </c:ext>
              </c:extLst>
            </c:dLbl>
            <c:dLbl>
              <c:idx val="5"/>
              <c:layout>
                <c:manualLayout>
                  <c:x val="5.2359633651816513E-2"/>
                  <c:y val="-7.687892228498827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smtClean="0">
                        <a:solidFill>
                          <a:srgbClr val="002060"/>
                        </a:solidFill>
                        <a:latin typeface="Arial Narrow" pitchFamily="34" charset="0"/>
                      </a:rPr>
                      <a:t>1</a:t>
                    </a:r>
                    <a:r>
                      <a:rPr lang="en-US" smtClean="0"/>
                      <a:t>0 068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45-4B3D-9096-C78779D863A2}"/>
                </c:ext>
              </c:extLst>
            </c:dLbl>
            <c:dLbl>
              <c:idx val="6"/>
              <c:layout>
                <c:manualLayout>
                  <c:x val="6.0626944228419181E-2"/>
                  <c:y val="-7.687892228498836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smtClean="0">
                        <a:solidFill>
                          <a:srgbClr val="002060"/>
                        </a:solidFill>
                        <a:latin typeface="Arial Narrow" pitchFamily="34" charset="0"/>
                      </a:rPr>
                      <a:t>1</a:t>
                    </a:r>
                    <a:r>
                      <a:rPr lang="en-US" smtClean="0"/>
                      <a:t>0 923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745-4B3D-9096-C78779D863A2}"/>
                </c:ext>
              </c:extLst>
            </c:dLbl>
            <c:dLbl>
              <c:idx val="7"/>
              <c:layout>
                <c:manualLayout>
                  <c:x val="1.1023080768803489E-2"/>
                  <c:y val="-8.140121183116387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</a:rPr>
                      <a:t>1</a:t>
                    </a:r>
                    <a:r>
                      <a:rPr lang="en-US" dirty="0" smtClean="0"/>
                      <a:t>0 986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745-4B3D-9096-C78779D863A2}"/>
                </c:ext>
              </c:extLst>
            </c:dLbl>
            <c:dLbl>
              <c:idx val="8"/>
              <c:layout>
                <c:manualLayout>
                  <c:x val="2.7557701922007656E-3"/>
                  <c:y val="-7.687892228498831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smtClean="0">
                        <a:solidFill>
                          <a:srgbClr val="002060"/>
                        </a:solidFill>
                        <a:latin typeface="Arial Narrow" pitchFamily="34" charset="0"/>
                      </a:rPr>
                      <a:t>1</a:t>
                    </a:r>
                    <a:r>
                      <a:rPr lang="en-US" smtClean="0"/>
                      <a:t>0</a:t>
                    </a:r>
                    <a:r>
                      <a:rPr lang="en-US" baseline="0" smtClean="0"/>
                      <a:t> </a:t>
                    </a:r>
                    <a:r>
                      <a:rPr lang="en-US" smtClean="0"/>
                      <a:t>809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745-4B3D-9096-C78779D863A2}"/>
                </c:ext>
              </c:extLst>
            </c:dLbl>
            <c:dLbl>
              <c:idx val="9"/>
              <c:layout>
                <c:manualLayout>
                  <c:x val="0.13503273941784269"/>
                  <c:y val="-7.687892228498827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1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2 903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745-4B3D-9096-C78779D863A2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745-4B3D-9096-C78779D863A2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745-4B3D-9096-C78779D863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6116</c:v>
                </c:pt>
                <c:pt idx="1">
                  <c:v>6240</c:v>
                </c:pt>
                <c:pt idx="2">
                  <c:v>6881</c:v>
                </c:pt>
                <c:pt idx="3">
                  <c:v>7137</c:v>
                </c:pt>
                <c:pt idx="4">
                  <c:v>8287</c:v>
                </c:pt>
                <c:pt idx="5">
                  <c:v>9216</c:v>
                </c:pt>
                <c:pt idx="6">
                  <c:v>10068</c:v>
                </c:pt>
                <c:pt idx="7">
                  <c:v>10923</c:v>
                </c:pt>
                <c:pt idx="8">
                  <c:v>10986</c:v>
                </c:pt>
                <c:pt idx="9">
                  <c:v>10809</c:v>
                </c:pt>
                <c:pt idx="10">
                  <c:v>12903</c:v>
                </c:pt>
                <c:pt idx="11">
                  <c:v>13722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745-4B3D-9096-C78779D863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4941952"/>
        <c:axId val="74943488"/>
      </c:barChart>
      <c:catAx>
        <c:axId val="74941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002060"/>
                </a:solidFill>
                <a:latin typeface="Arial Narrow" pitchFamily="34" charset="0"/>
              </a:defRPr>
            </a:pPr>
            <a:endParaRPr lang="ru-RU"/>
          </a:p>
        </c:txPr>
        <c:crossAx val="74943488"/>
        <c:crosses val="autoZero"/>
        <c:auto val="0"/>
        <c:lblAlgn val="ctr"/>
        <c:lblOffset val="100"/>
        <c:noMultiLvlLbl val="0"/>
      </c:catAx>
      <c:valAx>
        <c:axId val="74943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74941952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/>
            </a:pPr>
            <a:r>
              <a:rPr lang="ru-RU" i="1" dirty="0" smtClean="0"/>
              <a:t>Общее количество</a:t>
            </a:r>
            <a:r>
              <a:rPr lang="ru-RU" i="1" baseline="0" dirty="0" smtClean="0"/>
              <a:t> несчастных случаев на производстве</a:t>
            </a:r>
            <a:endParaRPr lang="ru-RU" i="1" dirty="0"/>
          </a:p>
        </c:rich>
      </c:tx>
      <c:layout>
        <c:manualLayout>
          <c:xMode val="edge"/>
          <c:yMode val="edge"/>
          <c:x val="0.30733313176501487"/>
          <c:y val="5.389061709192943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 w="400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-7.2982530926515516E-3"/>
                  <c:y val="6.6805848732856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42-43B2-9F78-044B1BE4B243}"/>
                </c:ext>
              </c:extLst>
            </c:dLbl>
            <c:dLbl>
              <c:idx val="1"/>
              <c:layout>
                <c:manualLayout>
                  <c:x val="-1.2442759983190281E-3"/>
                  <c:y val="-5.6562773889321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42-43B2-9F78-044B1BE4B243}"/>
                </c:ext>
              </c:extLst>
            </c:dLbl>
            <c:dLbl>
              <c:idx val="2"/>
              <c:layout>
                <c:manualLayout>
                  <c:x val="-6.1883585281549604E-3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42-43B2-9F78-044B1BE4B243}"/>
                </c:ext>
              </c:extLst>
            </c:dLbl>
            <c:dLbl>
              <c:idx val="3"/>
              <c:layout>
                <c:manualLayout>
                  <c:x val="-1.5470896320387401E-3"/>
                  <c:y val="-1.9596588033428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42-43B2-9F78-044B1BE4B243}"/>
                </c:ext>
              </c:extLst>
            </c:dLbl>
            <c:dLbl>
              <c:idx val="4"/>
              <c:layout>
                <c:manualLayout>
                  <c:x val="6.1882367100737183E-3"/>
                  <c:y val="-2.7167891839178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42-43B2-9F78-044B1BE4B243}"/>
                </c:ext>
              </c:extLst>
            </c:dLbl>
            <c:dLbl>
              <c:idx val="5"/>
              <c:layout>
                <c:manualLayout>
                  <c:x val="-6.1883585281549604E-3"/>
                  <c:y val="-3.1177091434285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42-43B2-9F78-044B1BE4B243}"/>
                </c:ext>
              </c:extLst>
            </c:dLbl>
            <c:dLbl>
              <c:idx val="6"/>
              <c:layout>
                <c:manualLayout>
                  <c:x val="-1.5470896320387401E-3"/>
                  <c:y val="1.9596588033428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42-43B2-9F78-044B1BE4B243}"/>
                </c:ext>
              </c:extLst>
            </c:dLbl>
            <c:dLbl>
              <c:idx val="7"/>
              <c:layout>
                <c:manualLayout>
                  <c:x val="1.5470896320387401E-3"/>
                  <c:y val="1.9596588033428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42-43B2-9F78-044B1BE4B243}"/>
                </c:ext>
              </c:extLst>
            </c:dLbl>
            <c:dLbl>
              <c:idx val="8"/>
              <c:layout>
                <c:manualLayout>
                  <c:x val="-1.5470896320387401E-3"/>
                  <c:y val="-3.1177091434285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42-43B2-9F78-044B1BE4B243}"/>
                </c:ext>
              </c:extLst>
            </c:dLbl>
            <c:dLbl>
              <c:idx val="9"/>
              <c:layout>
                <c:manualLayout>
                  <c:x val="3.0940574459963461E-3"/>
                  <c:y val="-2.3605016109321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42-43B2-9F78-044B1BE4B243}"/>
                </c:ext>
              </c:extLst>
            </c:dLbl>
            <c:dLbl>
              <c:idx val="10"/>
              <c:layout>
                <c:manualLayout>
                  <c:x val="1.1345192907648226E-16"/>
                  <c:y val="1.6033572027350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42-43B2-9F78-044B1BE4B24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cat>
            <c:numRef>
              <c:f>Лист1!$A$2:$A$11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1359</c:v>
                </c:pt>
                <c:pt idx="1">
                  <c:v>1208</c:v>
                </c:pt>
                <c:pt idx="2">
                  <c:v>1268</c:v>
                </c:pt>
                <c:pt idx="3">
                  <c:v>1101</c:v>
                </c:pt>
                <c:pt idx="4">
                  <c:v>903</c:v>
                </c:pt>
                <c:pt idx="5">
                  <c:v>760</c:v>
                </c:pt>
                <c:pt idx="6">
                  <c:v>618</c:v>
                </c:pt>
                <c:pt idx="7">
                  <c:v>617</c:v>
                </c:pt>
                <c:pt idx="8">
                  <c:v>559</c:v>
                </c:pt>
                <c:pt idx="9">
                  <c:v>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F42-43B2-9F78-044B1BE4B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965760"/>
        <c:axId val="74967680"/>
      </c:barChart>
      <c:catAx>
        <c:axId val="7496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967680"/>
        <c:crosses val="autoZero"/>
        <c:auto val="1"/>
        <c:lblAlgn val="ctr"/>
        <c:lblOffset val="100"/>
        <c:noMultiLvlLbl val="0"/>
      </c:catAx>
      <c:valAx>
        <c:axId val="74967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965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aseline="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/>
            </a:pPr>
            <a:r>
              <a:rPr lang="ru-RU" sz="1400" i="1" dirty="0" smtClean="0"/>
              <a:t>Удельный</a:t>
            </a:r>
            <a:r>
              <a:rPr lang="ru-RU" sz="1400" i="1" baseline="0" dirty="0" smtClean="0"/>
              <a:t> вес пострадавших на производстве </a:t>
            </a:r>
          </a:p>
          <a:p>
            <a:pPr>
              <a:defRPr i="1"/>
            </a:pPr>
            <a:r>
              <a:rPr lang="ru-RU" sz="1400" i="1" baseline="0" dirty="0" smtClean="0"/>
              <a:t>на 1000 работающих (</a:t>
            </a:r>
            <a:r>
              <a:rPr lang="ru-RU" sz="1400" i="1" baseline="0" dirty="0" err="1" smtClean="0"/>
              <a:t>К</a:t>
            </a:r>
            <a:r>
              <a:rPr lang="ru-RU" sz="1100" i="1" baseline="0" dirty="0" err="1" smtClean="0"/>
              <a:t>ч</a:t>
            </a:r>
            <a:r>
              <a:rPr lang="ru-RU" sz="1400" i="1" baseline="0" dirty="0" smtClean="0"/>
              <a:t>)</a:t>
            </a:r>
            <a:endParaRPr lang="ru-RU" sz="1400" i="1" dirty="0"/>
          </a:p>
        </c:rich>
      </c:tx>
      <c:layout>
        <c:manualLayout>
          <c:xMode val="edge"/>
          <c:yMode val="edge"/>
          <c:x val="0.1791439544542333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2152391496026247E-2"/>
          <c:y val="0.15379995960881099"/>
          <c:w val="0.9339238018156254"/>
          <c:h val="0.708549432724631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3BBCD"/>
            </a:solidFill>
          </c:spPr>
          <c:invertIfNegative val="0"/>
          <c:dLbls>
            <c:dLbl>
              <c:idx val="0"/>
              <c:layout>
                <c:manualLayout>
                  <c:x val="-8.3940141402728281E-3"/>
                  <c:y val="-3.1664697566519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23-49A5-9410-A6840096D020}"/>
                </c:ext>
              </c:extLst>
            </c:dLbl>
            <c:dLbl>
              <c:idx val="1"/>
              <c:layout>
                <c:manualLayout>
                  <c:x val="1.5470896320387401E-3"/>
                  <c:y val="-3.1665053749844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23-49A5-9410-A6840096D020}"/>
                </c:ext>
              </c:extLst>
            </c:dLbl>
            <c:dLbl>
              <c:idx val="2"/>
              <c:layout>
                <c:manualLayout>
                  <c:x val="-3.0941792640775544E-3"/>
                  <c:y val="-1.3570584671365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23-49A5-9410-A6840096D020}"/>
                </c:ext>
              </c:extLst>
            </c:dLbl>
            <c:dLbl>
              <c:idx val="3"/>
              <c:layout>
                <c:manualLayout>
                  <c:x val="1.5470896320387401E-3"/>
                  <c:y val="-2.714116934273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23-49A5-9410-A6840096D020}"/>
                </c:ext>
              </c:extLst>
            </c:dLbl>
            <c:dLbl>
              <c:idx val="5"/>
              <c:layout>
                <c:manualLayout>
                  <c:x val="0"/>
                  <c:y val="-1.8094112895154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23-49A5-9410-A6840096D020}"/>
                </c:ext>
              </c:extLst>
            </c:dLbl>
            <c:dLbl>
              <c:idx val="6"/>
              <c:layout>
                <c:manualLayout>
                  <c:x val="0"/>
                  <c:y val="-1.8094112895154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23-49A5-9410-A6840096D020}"/>
                </c:ext>
              </c:extLst>
            </c:dLbl>
            <c:dLbl>
              <c:idx val="7"/>
              <c:layout>
                <c:manualLayout>
                  <c:x val="1.5470896320387401E-3"/>
                  <c:y val="1.3570584671365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23-49A5-9410-A6840096D020}"/>
                </c:ext>
              </c:extLst>
            </c:dLbl>
            <c:dLbl>
              <c:idx val="8"/>
              <c:layout>
                <c:manualLayout>
                  <c:x val="-4.6412688961162425E-3"/>
                  <c:y val="-4.52352822378855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23-49A5-9410-A6840096D020}"/>
                </c:ext>
              </c:extLst>
            </c:dLbl>
            <c:dLbl>
              <c:idx val="9"/>
              <c:layout>
                <c:manualLayout>
                  <c:x val="-1.5470896320387401E-3"/>
                  <c:y val="-2.2617641118942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23-49A5-9410-A6840096D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cat>
            <c:numRef>
              <c:f>Лист1!$A$2:$A$11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2.52</c:v>
                </c:pt>
                <c:pt idx="1">
                  <c:v>2.86</c:v>
                </c:pt>
                <c:pt idx="2">
                  <c:v>2.5099999999999998</c:v>
                </c:pt>
                <c:pt idx="3">
                  <c:v>2.2799999999999998</c:v>
                </c:pt>
                <c:pt idx="4">
                  <c:v>1.9000000000000001</c:v>
                </c:pt>
                <c:pt idx="5">
                  <c:v>1.81</c:v>
                </c:pt>
                <c:pt idx="6">
                  <c:v>1.43</c:v>
                </c:pt>
                <c:pt idx="7">
                  <c:v>1.58</c:v>
                </c:pt>
                <c:pt idx="8">
                  <c:v>1.4</c:v>
                </c:pt>
                <c:pt idx="9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23-49A5-9410-A6840096D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019008"/>
        <c:axId val="75020544"/>
      </c:barChart>
      <c:catAx>
        <c:axId val="7501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75020544"/>
        <c:crosses val="autoZero"/>
        <c:auto val="1"/>
        <c:lblAlgn val="ctr"/>
        <c:lblOffset val="100"/>
        <c:noMultiLvlLbl val="0"/>
      </c:catAx>
      <c:valAx>
        <c:axId val="75020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75019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легкие</c:v>
                </c:pt>
              </c:strCache>
            </c:strRef>
          </c:tx>
          <c:spPr>
            <a:solidFill>
              <a:srgbClr val="33BBCD"/>
            </a:solidFill>
          </c:spPr>
          <c:invertIfNegative val="0"/>
          <c:dLbls>
            <c:dLbl>
              <c:idx val="0"/>
              <c:layout>
                <c:manualLayout>
                  <c:x val="1.5204249336280643E-2"/>
                  <c:y val="-1.7636929230085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1CA-4716-B838-506CBD6AC7DE}"/>
                </c:ext>
              </c:extLst>
            </c:dLbl>
            <c:dLbl>
              <c:idx val="1"/>
              <c:layout>
                <c:manualLayout>
                  <c:x val="3.0408498672561401E-2"/>
                  <c:y val="-5.2910787690256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1CA-4716-B838-506CBD6AC7DE}"/>
                </c:ext>
              </c:extLst>
            </c:dLbl>
            <c:dLbl>
              <c:idx val="2"/>
              <c:layout>
                <c:manualLayout>
                  <c:x val="3.0408498672561423E-3"/>
                  <c:y val="-1.3227696922564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1CA-4716-B838-506CBD6AC7DE}"/>
                </c:ext>
              </c:extLst>
            </c:dLbl>
            <c:dLbl>
              <c:idx val="3"/>
              <c:layout>
                <c:manualLayout>
                  <c:x val="6.0816997345123323E-3"/>
                  <c:y val="4.4088851238751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1CA-4716-B838-506CBD6AC7DE}"/>
                </c:ext>
              </c:extLst>
            </c:dLbl>
            <c:dLbl>
              <c:idx val="6"/>
              <c:layout>
                <c:manualLayout>
                  <c:x val="-2.3943699742174267E-7"/>
                  <c:y val="1.7636929230085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1CA-4716-B838-506CBD6AC7DE}"/>
                </c:ext>
              </c:extLst>
            </c:dLbl>
            <c:dLbl>
              <c:idx val="7"/>
              <c:layout>
                <c:manualLayout>
                  <c:x val="1.2163399469024515E-2"/>
                  <c:y val="2.2046161537606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1CA-4716-B838-506CBD6AC7DE}"/>
                </c:ext>
              </c:extLst>
            </c:dLbl>
            <c:dLbl>
              <c:idx val="8"/>
              <c:layout>
                <c:manualLayout>
                  <c:x val="2.1285949070792926E-2"/>
                  <c:y val="2.645539384512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1CA-4716-B838-506CBD6AC7DE}"/>
                </c:ext>
              </c:extLst>
            </c:dLbl>
            <c:dLbl>
              <c:idx val="9"/>
              <c:layout>
                <c:manualLayout>
                  <c:x val="3.3449348539817444E-2"/>
                  <c:y val="2.2046161537606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1CA-4716-B838-506CBD6AC7DE}"/>
                </c:ext>
              </c:extLst>
            </c:dLbl>
            <c:spPr>
              <a:ln>
                <a:solidFill>
                  <a:schemeClr val="bg1"/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1234</c:v>
                </c:pt>
                <c:pt idx="1">
                  <c:v>1337</c:v>
                </c:pt>
                <c:pt idx="2">
                  <c:v>1135</c:v>
                </c:pt>
                <c:pt idx="3">
                  <c:v>993</c:v>
                </c:pt>
                <c:pt idx="4">
                  <c:v>796</c:v>
                </c:pt>
                <c:pt idx="5">
                  <c:v>647</c:v>
                </c:pt>
                <c:pt idx="6">
                  <c:v>541</c:v>
                </c:pt>
                <c:pt idx="7">
                  <c:v>535</c:v>
                </c:pt>
                <c:pt idx="8">
                  <c:v>498</c:v>
                </c:pt>
                <c:pt idx="9">
                  <c:v>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CA-4716-B838-506CBD6AC7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080832"/>
        <c:axId val="77090816"/>
      </c:barChart>
      <c:catAx>
        <c:axId val="7708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77090816"/>
        <c:crosses val="autoZero"/>
        <c:auto val="1"/>
        <c:lblAlgn val="ctr"/>
        <c:lblOffset val="100"/>
        <c:noMultiLvlLbl val="0"/>
      </c:catAx>
      <c:valAx>
        <c:axId val="7709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50" baseline="0"/>
            </a:pPr>
            <a:endParaRPr lang="ru-RU"/>
          </a:p>
        </c:txPr>
        <c:crossAx val="77080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689171509679576"/>
          <c:y val="0.84761901455394306"/>
          <c:w val="0.20965893636339294"/>
          <c:h val="0.106228127430286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50" baseline="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208217936102341"/>
          <c:y val="0.17623701533162991"/>
          <c:w val="0.54871259344199852"/>
          <c:h val="0.608518845128319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тяжелые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3.1494516482296121E-3"/>
                  <c:y val="-3.9683090767692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93-4883-B27A-601784D44DFB}"/>
                </c:ext>
              </c:extLst>
            </c:dLbl>
            <c:dLbl>
              <c:idx val="1"/>
              <c:layout>
                <c:manualLayout>
                  <c:x val="-3.1494516482296121E-3"/>
                  <c:y val="3.0864626152649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93-4883-B27A-601784D44DFB}"/>
                </c:ext>
              </c:extLst>
            </c:dLbl>
            <c:dLbl>
              <c:idx val="5"/>
              <c:layout>
                <c:manualLayout>
                  <c:x val="1.5747258241147841E-2"/>
                  <c:y val="1.7636929230085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993-4883-B27A-601784D44DFB}"/>
                </c:ext>
              </c:extLst>
            </c:dLbl>
            <c:dLbl>
              <c:idx val="6"/>
              <c:layout>
                <c:manualLayout>
                  <c:x val="5.7739279875124203E-17"/>
                  <c:y val="-3.968309076769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93-4883-B27A-601784D44DFB}"/>
                </c:ext>
              </c:extLst>
            </c:dLbl>
            <c:dLbl>
              <c:idx val="7"/>
              <c:layout>
                <c:manualLayout>
                  <c:x val="1.2597806592918247E-2"/>
                  <c:y val="3.0864626152649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993-4883-B27A-601784D44DFB}"/>
                </c:ext>
              </c:extLst>
            </c:dLbl>
            <c:dLbl>
              <c:idx val="8"/>
              <c:layout>
                <c:manualLayout>
                  <c:x val="6.2989032964591617E-3"/>
                  <c:y val="3.0864626152649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993-4883-B27A-601784D44DFB}"/>
                </c:ext>
              </c:extLst>
            </c:dLbl>
            <c:dLbl>
              <c:idx val="9"/>
              <c:layout>
                <c:manualLayout>
                  <c:x val="-6.2989032964591834E-3"/>
                  <c:y val="4.40923230752147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993-4883-B27A-601784D44D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102</c:v>
                </c:pt>
                <c:pt idx="1">
                  <c:v>82</c:v>
                </c:pt>
                <c:pt idx="2">
                  <c:v>113</c:v>
                </c:pt>
                <c:pt idx="3">
                  <c:v>85</c:v>
                </c:pt>
                <c:pt idx="4">
                  <c:v>88</c:v>
                </c:pt>
                <c:pt idx="5">
                  <c:v>88</c:v>
                </c:pt>
                <c:pt idx="6">
                  <c:v>71</c:v>
                </c:pt>
                <c:pt idx="7">
                  <c:v>65</c:v>
                </c:pt>
                <c:pt idx="8">
                  <c:v>47</c:v>
                </c:pt>
                <c:pt idx="9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993-4883-B27A-601784D44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300288"/>
        <c:axId val="78301824"/>
      </c:barChart>
      <c:catAx>
        <c:axId val="7830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78301824"/>
        <c:crosses val="autoZero"/>
        <c:auto val="1"/>
        <c:lblAlgn val="ctr"/>
        <c:lblOffset val="100"/>
        <c:noMultiLvlLbl val="0"/>
      </c:catAx>
      <c:valAx>
        <c:axId val="78301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78300288"/>
        <c:crosses val="autoZero"/>
        <c:crossBetween val="between"/>
      </c:valAx>
      <c:spPr>
        <a:ln>
          <a:solidFill>
            <a:srgbClr val="00B0F0"/>
          </a:solidFill>
        </a:ln>
      </c:spPr>
    </c:plotArea>
    <c:legend>
      <c:legendPos val="r"/>
      <c:layout>
        <c:manualLayout>
          <c:xMode val="edge"/>
          <c:yMode val="edge"/>
          <c:x val="0.71599038598885834"/>
          <c:y val="0.8211636207088101"/>
          <c:w val="0.25881400082530531"/>
          <c:h val="0.106228127430285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50" baseline="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смертельные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448354944688685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4E6-4A9F-9B8E-3D3F4DC17969}"/>
                </c:ext>
              </c:extLst>
            </c:dLbl>
            <c:dLbl>
              <c:idx val="1"/>
              <c:layout>
                <c:manualLayout>
                  <c:x val="-3.1494516482296121E-3"/>
                  <c:y val="3.6311324885470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4E6-4A9F-9B8E-3D3F4DC17969}"/>
                </c:ext>
              </c:extLst>
            </c:dLbl>
            <c:dLbl>
              <c:idx val="2"/>
              <c:layout>
                <c:manualLayout>
                  <c:x val="0"/>
                  <c:y val="1.5561996379487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4E6-4A9F-9B8E-3D3F4DC17969}"/>
                </c:ext>
              </c:extLst>
            </c:dLbl>
            <c:dLbl>
              <c:idx val="5"/>
              <c:layout>
                <c:manualLayout>
                  <c:x val="-6.2989032964591834E-3"/>
                  <c:y val="1.0374664252991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4E6-4A9F-9B8E-3D3F4DC17969}"/>
                </c:ext>
              </c:extLst>
            </c:dLbl>
            <c:dLbl>
              <c:idx val="6"/>
              <c:layout>
                <c:manualLayout>
                  <c:x val="-1.2597806592918247E-2"/>
                  <c:y val="1.5561996379487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4E6-4A9F-9B8E-3D3F4DC17969}"/>
                </c:ext>
              </c:extLst>
            </c:dLbl>
            <c:dLbl>
              <c:idx val="7"/>
              <c:layout>
                <c:manualLayout>
                  <c:x val="0"/>
                  <c:y val="5.18733212649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4E6-4A9F-9B8E-3D3F4DC179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23</c:v>
                </c:pt>
                <c:pt idx="1">
                  <c:v>21</c:v>
                </c:pt>
                <c:pt idx="2">
                  <c:v>20</c:v>
                </c:pt>
                <c:pt idx="3">
                  <c:v>23</c:v>
                </c:pt>
                <c:pt idx="4">
                  <c:v>19</c:v>
                </c:pt>
                <c:pt idx="5">
                  <c:v>25</c:v>
                </c:pt>
                <c:pt idx="6">
                  <c:v>6</c:v>
                </c:pt>
                <c:pt idx="7">
                  <c:v>17</c:v>
                </c:pt>
                <c:pt idx="8">
                  <c:v>14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E6-4A9F-9B8E-3D3F4DC179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422784"/>
        <c:axId val="78424320"/>
      </c:barChart>
      <c:catAx>
        <c:axId val="7842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78424320"/>
        <c:crosses val="autoZero"/>
        <c:auto val="1"/>
        <c:lblAlgn val="ctr"/>
        <c:lblOffset val="100"/>
        <c:noMultiLvlLbl val="0"/>
      </c:catAx>
      <c:valAx>
        <c:axId val="78424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422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71252400526881"/>
          <c:y val="0.81986642007097255"/>
          <c:w val="0.32554021775358316"/>
          <c:h val="0.11642415548599186"/>
        </c:manualLayout>
      </c:layout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50" baseline="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Число</a:t>
            </a:r>
            <a:r>
              <a:rPr lang="ru-RU" baseline="0" dirty="0" smtClean="0"/>
              <a:t> дней нетрудоспособности на 1 несчастный случай (Кт)</a:t>
            </a:r>
            <a:endParaRPr lang="ru-RU" dirty="0"/>
          </a:p>
        </c:rich>
      </c:tx>
      <c:layout>
        <c:manualLayout>
          <c:xMode val="edge"/>
          <c:yMode val="edge"/>
          <c:x val="0.13281534936073333"/>
          <c:y val="5.389061709192813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 w="400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-1.5470896320387401E-3"/>
                  <c:y val="2.1378096036467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F8-427D-BB94-0609C1AFDC45}"/>
                </c:ext>
              </c:extLst>
            </c:dLbl>
            <c:dLbl>
              <c:idx val="1"/>
              <c:layout>
                <c:manualLayout>
                  <c:x val="-6.1883585281549604E-3"/>
                  <c:y val="-2.7167891839178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F8-427D-BB94-0609C1AFDC45}"/>
                </c:ext>
              </c:extLst>
            </c:dLbl>
            <c:dLbl>
              <c:idx val="2"/>
              <c:layout>
                <c:manualLayout>
                  <c:x val="-3.0941792640775466E-3"/>
                  <c:y val="-9.7982940167141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F8-427D-BB94-0609C1AFDC45}"/>
                </c:ext>
              </c:extLst>
            </c:dLbl>
            <c:dLbl>
              <c:idx val="3"/>
              <c:layout>
                <c:manualLayout>
                  <c:x val="0"/>
                  <c:y val="9.7982940167141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F8-427D-BB94-0609C1AFDC45}"/>
                </c:ext>
              </c:extLst>
            </c:dLbl>
            <c:dLbl>
              <c:idx val="4"/>
              <c:layout>
                <c:manualLayout>
                  <c:x val="1.5470896320387401E-3"/>
                  <c:y val="-1.247045081410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F8-427D-BB94-0609C1AFDC45}"/>
                </c:ext>
              </c:extLst>
            </c:dLbl>
            <c:dLbl>
              <c:idx val="5"/>
              <c:layout>
                <c:manualLayout>
                  <c:x val="-4.6412688961162433E-3"/>
                  <c:y val="-2.2714297176856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F8-427D-BB94-0609C1AFDC45}"/>
                </c:ext>
              </c:extLst>
            </c:dLbl>
            <c:dLbl>
              <c:idx val="6"/>
              <c:layout>
                <c:manualLayout>
                  <c:x val="-1.5470896320387401E-3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F8-427D-BB94-0609C1AFDC45}"/>
                </c:ext>
              </c:extLst>
            </c:dLbl>
            <c:dLbl>
              <c:idx val="7"/>
              <c:layout>
                <c:manualLayout>
                  <c:x val="0"/>
                  <c:y val="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F8-427D-BB94-0609C1AFDC45}"/>
                </c:ext>
              </c:extLst>
            </c:dLbl>
            <c:dLbl>
              <c:idx val="8"/>
              <c:layout>
                <c:manualLayout>
                  <c:x val="-4.64139071419741E-3"/>
                  <c:y val="-2.2714297176856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F8-427D-BB94-0609C1AFDC45}"/>
                </c:ext>
              </c:extLst>
            </c:dLbl>
            <c:dLbl>
              <c:idx val="9"/>
              <c:layout>
                <c:manualLayout>
                  <c:x val="3.1245660204421759E-2"/>
                  <c:y val="-1.3806722092607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F8-427D-BB94-0609C1AFDC45}"/>
                </c:ext>
              </c:extLst>
            </c:dLbl>
            <c:dLbl>
              <c:idx val="10"/>
              <c:layout>
                <c:manualLayout>
                  <c:x val="1.1345192907648236E-16"/>
                  <c:y val="1.6033572027350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F8-427D-BB94-0609C1AFDC4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48.7</c:v>
                </c:pt>
                <c:pt idx="1">
                  <c:v>44.4</c:v>
                </c:pt>
                <c:pt idx="2">
                  <c:v>46.7</c:v>
                </c:pt>
                <c:pt idx="3">
                  <c:v>48.5</c:v>
                </c:pt>
                <c:pt idx="4">
                  <c:v>47.8</c:v>
                </c:pt>
                <c:pt idx="5">
                  <c:v>53.4</c:v>
                </c:pt>
                <c:pt idx="6">
                  <c:v>53.3</c:v>
                </c:pt>
                <c:pt idx="7">
                  <c:v>56.2</c:v>
                </c:pt>
                <c:pt idx="8">
                  <c:v>57.7</c:v>
                </c:pt>
                <c:pt idx="9">
                  <c:v>65.7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3F8-427D-BB94-0609C1AFDC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72032"/>
        <c:axId val="95373568"/>
      </c:barChart>
      <c:catAx>
        <c:axId val="9537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373568"/>
        <c:crosses val="autoZero"/>
        <c:auto val="1"/>
        <c:lblAlgn val="ctr"/>
        <c:lblOffset val="100"/>
        <c:noMultiLvlLbl val="0"/>
      </c:catAx>
      <c:valAx>
        <c:axId val="95373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372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aseline="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C86192-9B31-4E87-83B3-2B1B1D48BE5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C6CE9E-78D6-46CF-8EF4-44F6A830AFD2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Принципы Программы </a:t>
          </a:r>
          <a:endParaRPr lang="ru-RU" sz="1800" dirty="0">
            <a:solidFill>
              <a:srgbClr val="002060"/>
            </a:solidFill>
          </a:endParaRPr>
        </a:p>
      </dgm:t>
    </dgm:pt>
    <dgm:pt modelId="{B9D61C19-E1C7-49BE-8970-02EEB4AF74F4}" type="parTrans" cxnId="{FE710AF6-02E1-41E1-89BC-8862DBE7737A}">
      <dgm:prSet/>
      <dgm:spPr/>
      <dgm:t>
        <a:bodyPr/>
        <a:lstStyle/>
        <a:p>
          <a:endParaRPr lang="ru-RU"/>
        </a:p>
      </dgm:t>
    </dgm:pt>
    <dgm:pt modelId="{CCF81F85-F8DC-490D-B955-327206C96B46}" type="sibTrans" cxnId="{FE710AF6-02E1-41E1-89BC-8862DBE7737A}">
      <dgm:prSet/>
      <dgm:spPr/>
      <dgm:t>
        <a:bodyPr/>
        <a:lstStyle/>
        <a:p>
          <a:endParaRPr lang="ru-RU"/>
        </a:p>
      </dgm:t>
    </dgm:pt>
    <dgm:pt modelId="{10A93724-ECE2-48B4-B60E-03D3B278727C}">
      <dgm:prSet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Ответственность руководителей и каждого работника за безопасность и соблюдение всех обязательных требований охраны труда</a:t>
          </a:r>
          <a:endParaRPr lang="ru-RU" sz="1600" dirty="0">
            <a:solidFill>
              <a:srgbClr val="002060"/>
            </a:solidFill>
          </a:endParaRPr>
        </a:p>
      </dgm:t>
    </dgm:pt>
    <dgm:pt modelId="{8808DA9C-981B-47F7-A52F-AB0BF10421BE}" type="parTrans" cxnId="{30AC0E04-4752-415B-91D4-8D78EC838875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61E0FF0F-7310-4584-842F-4FF54328864D}" type="sibTrans" cxnId="{30AC0E04-4752-415B-91D4-8D78EC838875}">
      <dgm:prSet/>
      <dgm:spPr/>
      <dgm:t>
        <a:bodyPr/>
        <a:lstStyle/>
        <a:p>
          <a:endParaRPr lang="ru-RU"/>
        </a:p>
      </dgm:t>
    </dgm:pt>
    <dgm:pt modelId="{2BC2D780-3E28-4D99-AC92-38254F943400}">
      <dgm:prSet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100" dirty="0" smtClean="0">
              <a:solidFill>
                <a:srgbClr val="002060"/>
              </a:solidFill>
            </a:rPr>
            <a:t> </a:t>
          </a:r>
          <a:r>
            <a:rPr lang="ru-RU" sz="1600" dirty="0" smtClean="0">
              <a:solidFill>
                <a:srgbClr val="002060"/>
              </a:solidFill>
            </a:rPr>
            <a:t>Вовлечение работников в обеспечение безопасных условий и охраны труда</a:t>
          </a:r>
          <a:endParaRPr lang="ru-RU" sz="1600" dirty="0">
            <a:solidFill>
              <a:srgbClr val="002060"/>
            </a:solidFill>
          </a:endParaRPr>
        </a:p>
      </dgm:t>
    </dgm:pt>
    <dgm:pt modelId="{32DA75EE-23C1-4E5E-893A-261E488963AA}" type="parTrans" cxnId="{D88F2577-E84B-49EB-A6B7-04D01794CB11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76072BD3-F776-41C3-954E-B72DC003A09E}" type="sibTrans" cxnId="{D88F2577-E84B-49EB-A6B7-04D01794CB11}">
      <dgm:prSet/>
      <dgm:spPr/>
      <dgm:t>
        <a:bodyPr/>
        <a:lstStyle/>
        <a:p>
          <a:endParaRPr lang="ru-RU"/>
        </a:p>
      </dgm:t>
    </dgm:pt>
    <dgm:pt modelId="{A9932E68-4CA9-4FF3-9B49-E786EDD0782E}">
      <dgm:prSet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Приоритет жизни работника и его здоровья</a:t>
          </a:r>
          <a:endParaRPr lang="ru-RU" sz="1600" dirty="0">
            <a:solidFill>
              <a:srgbClr val="002060"/>
            </a:solidFill>
          </a:endParaRPr>
        </a:p>
      </dgm:t>
    </dgm:pt>
    <dgm:pt modelId="{F1ACF539-3E48-49C6-A064-BC6FC10F3E08}" type="parTrans" cxnId="{10F35A47-1324-43A8-84DF-5C3C4AFDF3F9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3EC20B89-5020-4B81-A5C1-DF101132E2F6}" type="sibTrans" cxnId="{10F35A47-1324-43A8-84DF-5C3C4AFDF3F9}">
      <dgm:prSet/>
      <dgm:spPr/>
      <dgm:t>
        <a:bodyPr/>
        <a:lstStyle/>
        <a:p>
          <a:endParaRPr lang="ru-RU"/>
        </a:p>
      </dgm:t>
    </dgm:pt>
    <dgm:pt modelId="{F2720EFA-993C-46B8-A763-97EA168D9F66}">
      <dgm:prSet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Оценка и управление рисками на производстве, проведение регулярных аудитов безопасности</a:t>
          </a:r>
          <a:endParaRPr lang="ru-RU" sz="1600" dirty="0">
            <a:solidFill>
              <a:srgbClr val="002060"/>
            </a:solidFill>
          </a:endParaRPr>
        </a:p>
      </dgm:t>
    </dgm:pt>
    <dgm:pt modelId="{94F561A0-0773-4D02-8682-BE2FF49DF21F}" type="parTrans" cxnId="{21046912-3B73-4E62-AD94-1CA4732C1C23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53D4940D-565D-42D0-809A-2F3F839C40EB}" type="sibTrans" cxnId="{21046912-3B73-4E62-AD94-1CA4732C1C23}">
      <dgm:prSet/>
      <dgm:spPr/>
      <dgm:t>
        <a:bodyPr/>
        <a:lstStyle/>
        <a:p>
          <a:endParaRPr lang="ru-RU"/>
        </a:p>
      </dgm:t>
    </dgm:pt>
    <dgm:pt modelId="{8CB52CA1-0BBE-47AC-8235-E5E02AC8E201}">
      <dgm:prSet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Непрерывное обучение и информирование работников по вопросам охраны труда</a:t>
          </a:r>
          <a:endParaRPr lang="ru-RU" dirty="0">
            <a:solidFill>
              <a:srgbClr val="002060"/>
            </a:solidFill>
          </a:endParaRPr>
        </a:p>
      </dgm:t>
    </dgm:pt>
    <dgm:pt modelId="{A42B641F-658A-4656-8186-042616E0F3D1}" type="parTrans" cxnId="{8A120F38-9482-4BCC-8DDA-B883C6BEB524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28C565EE-6F2A-43F3-9584-61DC2DD1E463}" type="sibTrans" cxnId="{8A120F38-9482-4BCC-8DDA-B883C6BEB524}">
      <dgm:prSet/>
      <dgm:spPr/>
      <dgm:t>
        <a:bodyPr/>
        <a:lstStyle/>
        <a:p>
          <a:endParaRPr lang="ru-RU"/>
        </a:p>
      </dgm:t>
    </dgm:pt>
    <dgm:pt modelId="{85F82061-8399-40AC-8378-2F8711FCA7F7}">
      <dgm:prSet/>
      <dgm:spPr/>
      <dgm:t>
        <a:bodyPr/>
        <a:lstStyle/>
        <a:p>
          <a:endParaRPr lang="ru-RU"/>
        </a:p>
      </dgm:t>
    </dgm:pt>
    <dgm:pt modelId="{320DF574-516B-4CDB-B6F7-A391A1EF6D5E}" type="parTrans" cxnId="{68F16987-3D7B-40E3-8735-1842D6FC36FF}">
      <dgm:prSet/>
      <dgm:spPr/>
      <dgm:t>
        <a:bodyPr/>
        <a:lstStyle/>
        <a:p>
          <a:endParaRPr lang="ru-RU"/>
        </a:p>
      </dgm:t>
    </dgm:pt>
    <dgm:pt modelId="{B9408CC4-96B6-44A5-A2CE-26D339DF017B}" type="sibTrans" cxnId="{68F16987-3D7B-40E3-8735-1842D6FC36FF}">
      <dgm:prSet/>
      <dgm:spPr/>
      <dgm:t>
        <a:bodyPr/>
        <a:lstStyle/>
        <a:p>
          <a:endParaRPr lang="ru-RU"/>
        </a:p>
      </dgm:t>
    </dgm:pt>
    <dgm:pt modelId="{8ABECFCF-17C5-411D-959A-3F5AF489F7F7}" type="pres">
      <dgm:prSet presAssocID="{6CC86192-9B31-4E87-83B3-2B1B1D48BE5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2CAA66-43D1-4CCD-928E-4FE8C0A4DD14}" type="pres">
      <dgm:prSet presAssocID="{B4C6CE9E-78D6-46CF-8EF4-44F6A830AFD2}" presName="centerShape" presStyleLbl="node0" presStyleIdx="0" presStyleCnt="1" custScaleX="138791" custScaleY="107012" custLinFactNeighborX="1350" custLinFactNeighborY="-744"/>
      <dgm:spPr/>
      <dgm:t>
        <a:bodyPr/>
        <a:lstStyle/>
        <a:p>
          <a:endParaRPr lang="ru-RU"/>
        </a:p>
      </dgm:t>
    </dgm:pt>
    <dgm:pt modelId="{7D60AFA0-EA9C-4978-9AD5-8C3DBB66A08B}" type="pres">
      <dgm:prSet presAssocID="{F1ACF539-3E48-49C6-A064-BC6FC10F3E08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9EF9EFD-9FB8-4B10-B5E7-E770D9782C7D}" type="pres">
      <dgm:prSet presAssocID="{F1ACF539-3E48-49C6-A064-BC6FC10F3E08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039B3A76-87A6-441A-A714-EA9A5251B4FB}" type="pres">
      <dgm:prSet presAssocID="{A9932E68-4CA9-4FF3-9B49-E786EDD0782E}" presName="node" presStyleLbl="node1" presStyleIdx="0" presStyleCnt="5" custScaleX="123776" custRadScaleRad="87840" custRadScaleInc="-16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9BDE2-096D-4C5D-AF5B-C6AB4D9C52DA}" type="pres">
      <dgm:prSet presAssocID="{94F561A0-0773-4D02-8682-BE2FF49DF21F}" presName="parTrans" presStyleLbl="sibTrans2D1" presStyleIdx="1" presStyleCnt="5"/>
      <dgm:spPr/>
      <dgm:t>
        <a:bodyPr/>
        <a:lstStyle/>
        <a:p>
          <a:endParaRPr lang="ru-RU"/>
        </a:p>
      </dgm:t>
    </dgm:pt>
    <dgm:pt modelId="{014E1AA6-706B-4DA6-9A96-29B29D038CDF}" type="pres">
      <dgm:prSet presAssocID="{94F561A0-0773-4D02-8682-BE2FF49DF21F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BAF695F8-7BE9-43DD-AB84-AC32A25F4319}" type="pres">
      <dgm:prSet presAssocID="{F2720EFA-993C-46B8-A763-97EA168D9F66}" presName="node" presStyleLbl="node1" presStyleIdx="1" presStyleCnt="5" custScaleX="179084" custScaleY="130135" custRadScaleRad="136199" custRadScaleInc="-33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BA7E25-8176-44A8-A724-8AD5B537FA5C}" type="pres">
      <dgm:prSet presAssocID="{A42B641F-658A-4656-8186-042616E0F3D1}" presName="parTrans" presStyleLbl="sibTrans2D1" presStyleIdx="2" presStyleCnt="5"/>
      <dgm:spPr/>
      <dgm:t>
        <a:bodyPr/>
        <a:lstStyle/>
        <a:p>
          <a:endParaRPr lang="ru-RU"/>
        </a:p>
      </dgm:t>
    </dgm:pt>
    <dgm:pt modelId="{816B4982-4EF6-4A05-B85A-6DE65E463408}" type="pres">
      <dgm:prSet presAssocID="{A42B641F-658A-4656-8186-042616E0F3D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1819304-A3D0-4F4C-8098-F086DFF35575}" type="pres">
      <dgm:prSet presAssocID="{8CB52CA1-0BBE-47AC-8235-E5E02AC8E201}" presName="node" presStyleLbl="node1" presStyleIdx="2" presStyleCnt="5" custScaleX="159401" custScaleY="146334" custRadScaleRad="125592" custRadScaleInc="-61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9B400-4F65-4909-8FF2-6A0D0AC30ADD}" type="pres">
      <dgm:prSet presAssocID="{32DA75EE-23C1-4E5E-893A-261E488963AA}" presName="parTrans" presStyleLbl="sibTrans2D1" presStyleIdx="3" presStyleCnt="5"/>
      <dgm:spPr/>
      <dgm:t>
        <a:bodyPr/>
        <a:lstStyle/>
        <a:p>
          <a:endParaRPr lang="ru-RU"/>
        </a:p>
      </dgm:t>
    </dgm:pt>
    <dgm:pt modelId="{60D984E1-1D19-4C11-8BDB-A5B222DAF86A}" type="pres">
      <dgm:prSet presAssocID="{32DA75EE-23C1-4E5E-893A-261E488963AA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6D20F10-CF80-4CE0-9B30-EE87A5AFEC6C}" type="pres">
      <dgm:prSet presAssocID="{2BC2D780-3E28-4D99-AC92-38254F943400}" presName="node" presStyleLbl="node1" presStyleIdx="3" presStyleCnt="5" custScaleX="170859" custScaleY="116683" custRadScaleRad="103099" custRadScaleInc="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99109-7809-46F4-8AB4-AF1C504DCA3E}" type="pres">
      <dgm:prSet presAssocID="{8808DA9C-981B-47F7-A52F-AB0BF10421B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3EA08549-622B-4FE4-BF63-9F40C61ABC69}" type="pres">
      <dgm:prSet presAssocID="{8808DA9C-981B-47F7-A52F-AB0BF10421B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EBFEA5AC-2FE0-45BF-ABC6-3E18D0B16068}" type="pres">
      <dgm:prSet presAssocID="{10A93724-ECE2-48B4-B60E-03D3B278727C}" presName="node" presStyleLbl="node1" presStyleIdx="4" presStyleCnt="5" custScaleX="204635" custScaleY="149663" custRadScaleRad="136260" custRadScaleInc="-16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04E1ED-B3C0-4200-851D-08DEDEB3F1DC}" type="presOf" srcId="{10A93724-ECE2-48B4-B60E-03D3B278727C}" destId="{EBFEA5AC-2FE0-45BF-ABC6-3E18D0B16068}" srcOrd="0" destOrd="0" presId="urn:microsoft.com/office/officeart/2005/8/layout/radial5"/>
    <dgm:cxn modelId="{0B87FF10-9541-471D-8DBC-AECDE475A591}" type="presOf" srcId="{F2720EFA-993C-46B8-A763-97EA168D9F66}" destId="{BAF695F8-7BE9-43DD-AB84-AC32A25F4319}" srcOrd="0" destOrd="0" presId="urn:microsoft.com/office/officeart/2005/8/layout/radial5"/>
    <dgm:cxn modelId="{6D44B8C4-9977-4DD0-AE2E-39A4A31B51B6}" type="presOf" srcId="{8808DA9C-981B-47F7-A52F-AB0BF10421BE}" destId="{3EA08549-622B-4FE4-BF63-9F40C61ABC69}" srcOrd="1" destOrd="0" presId="urn:microsoft.com/office/officeart/2005/8/layout/radial5"/>
    <dgm:cxn modelId="{10F35A47-1324-43A8-84DF-5C3C4AFDF3F9}" srcId="{B4C6CE9E-78D6-46CF-8EF4-44F6A830AFD2}" destId="{A9932E68-4CA9-4FF3-9B49-E786EDD0782E}" srcOrd="0" destOrd="0" parTransId="{F1ACF539-3E48-49C6-A064-BC6FC10F3E08}" sibTransId="{3EC20B89-5020-4B81-A5C1-DF101132E2F6}"/>
    <dgm:cxn modelId="{D88F2577-E84B-49EB-A6B7-04D01794CB11}" srcId="{B4C6CE9E-78D6-46CF-8EF4-44F6A830AFD2}" destId="{2BC2D780-3E28-4D99-AC92-38254F943400}" srcOrd="3" destOrd="0" parTransId="{32DA75EE-23C1-4E5E-893A-261E488963AA}" sibTransId="{76072BD3-F776-41C3-954E-B72DC003A09E}"/>
    <dgm:cxn modelId="{68F16987-3D7B-40E3-8735-1842D6FC36FF}" srcId="{6CC86192-9B31-4E87-83B3-2B1B1D48BE55}" destId="{85F82061-8399-40AC-8378-2F8711FCA7F7}" srcOrd="1" destOrd="0" parTransId="{320DF574-516B-4CDB-B6F7-A391A1EF6D5E}" sibTransId="{B9408CC4-96B6-44A5-A2CE-26D339DF017B}"/>
    <dgm:cxn modelId="{A57049AD-1869-4E7A-A4D3-36C1737B999B}" type="presOf" srcId="{8CB52CA1-0BBE-47AC-8235-E5E02AC8E201}" destId="{D1819304-A3D0-4F4C-8098-F086DFF35575}" srcOrd="0" destOrd="0" presId="urn:microsoft.com/office/officeart/2005/8/layout/radial5"/>
    <dgm:cxn modelId="{61FCDA30-8CC2-4DF1-BC4E-FC404492A16C}" type="presOf" srcId="{A9932E68-4CA9-4FF3-9B49-E786EDD0782E}" destId="{039B3A76-87A6-441A-A714-EA9A5251B4FB}" srcOrd="0" destOrd="0" presId="urn:microsoft.com/office/officeart/2005/8/layout/radial5"/>
    <dgm:cxn modelId="{F52A73C0-CD27-46D4-8B3D-D18B9C9F1A78}" type="presOf" srcId="{32DA75EE-23C1-4E5E-893A-261E488963AA}" destId="{60D984E1-1D19-4C11-8BDB-A5B222DAF86A}" srcOrd="1" destOrd="0" presId="urn:microsoft.com/office/officeart/2005/8/layout/radial5"/>
    <dgm:cxn modelId="{3DC2243E-2D15-43A9-92FE-3D892F1BE59F}" type="presOf" srcId="{6CC86192-9B31-4E87-83B3-2B1B1D48BE55}" destId="{8ABECFCF-17C5-411D-959A-3F5AF489F7F7}" srcOrd="0" destOrd="0" presId="urn:microsoft.com/office/officeart/2005/8/layout/radial5"/>
    <dgm:cxn modelId="{41239D70-A849-48C3-9D05-C5D4D7B8F447}" type="presOf" srcId="{F1ACF539-3E48-49C6-A064-BC6FC10F3E08}" destId="{99EF9EFD-9FB8-4B10-B5E7-E770D9782C7D}" srcOrd="1" destOrd="0" presId="urn:microsoft.com/office/officeart/2005/8/layout/radial5"/>
    <dgm:cxn modelId="{8FD9DF62-910E-42E7-B2FF-844DEB608E1C}" type="presOf" srcId="{94F561A0-0773-4D02-8682-BE2FF49DF21F}" destId="{014E1AA6-706B-4DA6-9A96-29B29D038CDF}" srcOrd="1" destOrd="0" presId="urn:microsoft.com/office/officeart/2005/8/layout/radial5"/>
    <dgm:cxn modelId="{30AC0E04-4752-415B-91D4-8D78EC838875}" srcId="{B4C6CE9E-78D6-46CF-8EF4-44F6A830AFD2}" destId="{10A93724-ECE2-48B4-B60E-03D3B278727C}" srcOrd="4" destOrd="0" parTransId="{8808DA9C-981B-47F7-A52F-AB0BF10421BE}" sibTransId="{61E0FF0F-7310-4584-842F-4FF54328864D}"/>
    <dgm:cxn modelId="{FE710AF6-02E1-41E1-89BC-8862DBE7737A}" srcId="{6CC86192-9B31-4E87-83B3-2B1B1D48BE55}" destId="{B4C6CE9E-78D6-46CF-8EF4-44F6A830AFD2}" srcOrd="0" destOrd="0" parTransId="{B9D61C19-E1C7-49BE-8970-02EEB4AF74F4}" sibTransId="{CCF81F85-F8DC-490D-B955-327206C96B46}"/>
    <dgm:cxn modelId="{AAEB1389-7AFD-4C8D-B72B-06FD3B437786}" type="presOf" srcId="{B4C6CE9E-78D6-46CF-8EF4-44F6A830AFD2}" destId="{8A2CAA66-43D1-4CCD-928E-4FE8C0A4DD14}" srcOrd="0" destOrd="0" presId="urn:microsoft.com/office/officeart/2005/8/layout/radial5"/>
    <dgm:cxn modelId="{8A120F38-9482-4BCC-8DDA-B883C6BEB524}" srcId="{B4C6CE9E-78D6-46CF-8EF4-44F6A830AFD2}" destId="{8CB52CA1-0BBE-47AC-8235-E5E02AC8E201}" srcOrd="2" destOrd="0" parTransId="{A42B641F-658A-4656-8186-042616E0F3D1}" sibTransId="{28C565EE-6F2A-43F3-9584-61DC2DD1E463}"/>
    <dgm:cxn modelId="{B998007C-2105-4D25-B1AF-942C70CF8608}" type="presOf" srcId="{A42B641F-658A-4656-8186-042616E0F3D1}" destId="{816B4982-4EF6-4A05-B85A-6DE65E463408}" srcOrd="1" destOrd="0" presId="urn:microsoft.com/office/officeart/2005/8/layout/radial5"/>
    <dgm:cxn modelId="{A133C683-1065-4223-952E-1335E87751B7}" type="presOf" srcId="{F1ACF539-3E48-49C6-A064-BC6FC10F3E08}" destId="{7D60AFA0-EA9C-4978-9AD5-8C3DBB66A08B}" srcOrd="0" destOrd="0" presId="urn:microsoft.com/office/officeart/2005/8/layout/radial5"/>
    <dgm:cxn modelId="{D9D3B072-72C9-4CA6-A28C-7F7FB3B4FE2C}" type="presOf" srcId="{A42B641F-658A-4656-8186-042616E0F3D1}" destId="{6BBA7E25-8176-44A8-A724-8AD5B537FA5C}" srcOrd="0" destOrd="0" presId="urn:microsoft.com/office/officeart/2005/8/layout/radial5"/>
    <dgm:cxn modelId="{CD206672-A6D4-4236-88EE-2902E136FB73}" type="presOf" srcId="{2BC2D780-3E28-4D99-AC92-38254F943400}" destId="{36D20F10-CF80-4CE0-9B30-EE87A5AFEC6C}" srcOrd="0" destOrd="0" presId="urn:microsoft.com/office/officeart/2005/8/layout/radial5"/>
    <dgm:cxn modelId="{FDF158C1-0F73-4A1C-9248-6A8BEDDCD607}" type="presOf" srcId="{8808DA9C-981B-47F7-A52F-AB0BF10421BE}" destId="{EC699109-7809-46F4-8AB4-AF1C504DCA3E}" srcOrd="0" destOrd="0" presId="urn:microsoft.com/office/officeart/2005/8/layout/radial5"/>
    <dgm:cxn modelId="{21046912-3B73-4E62-AD94-1CA4732C1C23}" srcId="{B4C6CE9E-78D6-46CF-8EF4-44F6A830AFD2}" destId="{F2720EFA-993C-46B8-A763-97EA168D9F66}" srcOrd="1" destOrd="0" parTransId="{94F561A0-0773-4D02-8682-BE2FF49DF21F}" sibTransId="{53D4940D-565D-42D0-809A-2F3F839C40EB}"/>
    <dgm:cxn modelId="{30D5A7F9-8C27-4CC0-86D8-D127F7FC5A78}" type="presOf" srcId="{32DA75EE-23C1-4E5E-893A-261E488963AA}" destId="{F619B400-4F65-4909-8FF2-6A0D0AC30ADD}" srcOrd="0" destOrd="0" presId="urn:microsoft.com/office/officeart/2005/8/layout/radial5"/>
    <dgm:cxn modelId="{130E4B1D-A901-47AF-B4C9-4E454C0513FB}" type="presOf" srcId="{94F561A0-0773-4D02-8682-BE2FF49DF21F}" destId="{CC79BDE2-096D-4C5D-AF5B-C6AB4D9C52DA}" srcOrd="0" destOrd="0" presId="urn:microsoft.com/office/officeart/2005/8/layout/radial5"/>
    <dgm:cxn modelId="{C8C51C4D-F4AE-464B-A448-C6A7A41D9F55}" type="presParOf" srcId="{8ABECFCF-17C5-411D-959A-3F5AF489F7F7}" destId="{8A2CAA66-43D1-4CCD-928E-4FE8C0A4DD14}" srcOrd="0" destOrd="0" presId="urn:microsoft.com/office/officeart/2005/8/layout/radial5"/>
    <dgm:cxn modelId="{33C54145-C568-4E11-B14B-A89F670117D3}" type="presParOf" srcId="{8ABECFCF-17C5-411D-959A-3F5AF489F7F7}" destId="{7D60AFA0-EA9C-4978-9AD5-8C3DBB66A08B}" srcOrd="1" destOrd="0" presId="urn:microsoft.com/office/officeart/2005/8/layout/radial5"/>
    <dgm:cxn modelId="{AC8B637A-43B7-4FED-ACF8-F687F6516068}" type="presParOf" srcId="{7D60AFA0-EA9C-4978-9AD5-8C3DBB66A08B}" destId="{99EF9EFD-9FB8-4B10-B5E7-E770D9782C7D}" srcOrd="0" destOrd="0" presId="urn:microsoft.com/office/officeart/2005/8/layout/radial5"/>
    <dgm:cxn modelId="{9E10145B-25E5-4B99-8842-2BBB99C422A7}" type="presParOf" srcId="{8ABECFCF-17C5-411D-959A-3F5AF489F7F7}" destId="{039B3A76-87A6-441A-A714-EA9A5251B4FB}" srcOrd="2" destOrd="0" presId="urn:microsoft.com/office/officeart/2005/8/layout/radial5"/>
    <dgm:cxn modelId="{F8FF0185-7731-4907-9955-F5C4BDF14534}" type="presParOf" srcId="{8ABECFCF-17C5-411D-959A-3F5AF489F7F7}" destId="{CC79BDE2-096D-4C5D-AF5B-C6AB4D9C52DA}" srcOrd="3" destOrd="0" presId="urn:microsoft.com/office/officeart/2005/8/layout/radial5"/>
    <dgm:cxn modelId="{C0DB45B9-3B8F-4AB1-9233-9D4E70F5EAD9}" type="presParOf" srcId="{CC79BDE2-096D-4C5D-AF5B-C6AB4D9C52DA}" destId="{014E1AA6-706B-4DA6-9A96-29B29D038CDF}" srcOrd="0" destOrd="0" presId="urn:microsoft.com/office/officeart/2005/8/layout/radial5"/>
    <dgm:cxn modelId="{0ACBEC18-D911-48A8-ABAE-EA97A3DCF861}" type="presParOf" srcId="{8ABECFCF-17C5-411D-959A-3F5AF489F7F7}" destId="{BAF695F8-7BE9-43DD-AB84-AC32A25F4319}" srcOrd="4" destOrd="0" presId="urn:microsoft.com/office/officeart/2005/8/layout/radial5"/>
    <dgm:cxn modelId="{95B8EA63-8991-43C5-B36F-F8C5FE1E9367}" type="presParOf" srcId="{8ABECFCF-17C5-411D-959A-3F5AF489F7F7}" destId="{6BBA7E25-8176-44A8-A724-8AD5B537FA5C}" srcOrd="5" destOrd="0" presId="urn:microsoft.com/office/officeart/2005/8/layout/radial5"/>
    <dgm:cxn modelId="{EEF63E71-8192-425D-83A7-8533DD5AC00F}" type="presParOf" srcId="{6BBA7E25-8176-44A8-A724-8AD5B537FA5C}" destId="{816B4982-4EF6-4A05-B85A-6DE65E463408}" srcOrd="0" destOrd="0" presId="urn:microsoft.com/office/officeart/2005/8/layout/radial5"/>
    <dgm:cxn modelId="{46AB986C-277E-4CBE-B34A-3D3124FA7B1B}" type="presParOf" srcId="{8ABECFCF-17C5-411D-959A-3F5AF489F7F7}" destId="{D1819304-A3D0-4F4C-8098-F086DFF35575}" srcOrd="6" destOrd="0" presId="urn:microsoft.com/office/officeart/2005/8/layout/radial5"/>
    <dgm:cxn modelId="{738A2681-5D6C-4226-84FF-B98D9244E40D}" type="presParOf" srcId="{8ABECFCF-17C5-411D-959A-3F5AF489F7F7}" destId="{F619B400-4F65-4909-8FF2-6A0D0AC30ADD}" srcOrd="7" destOrd="0" presId="urn:microsoft.com/office/officeart/2005/8/layout/radial5"/>
    <dgm:cxn modelId="{3776D22A-2A76-4FE2-8665-07FB1BE1920B}" type="presParOf" srcId="{F619B400-4F65-4909-8FF2-6A0D0AC30ADD}" destId="{60D984E1-1D19-4C11-8BDB-A5B222DAF86A}" srcOrd="0" destOrd="0" presId="urn:microsoft.com/office/officeart/2005/8/layout/radial5"/>
    <dgm:cxn modelId="{1125C6C1-4D76-411A-BC27-05D83880252D}" type="presParOf" srcId="{8ABECFCF-17C5-411D-959A-3F5AF489F7F7}" destId="{36D20F10-CF80-4CE0-9B30-EE87A5AFEC6C}" srcOrd="8" destOrd="0" presId="urn:microsoft.com/office/officeart/2005/8/layout/radial5"/>
    <dgm:cxn modelId="{CF0FD57B-21B4-44BF-8C83-3B530C8681E4}" type="presParOf" srcId="{8ABECFCF-17C5-411D-959A-3F5AF489F7F7}" destId="{EC699109-7809-46F4-8AB4-AF1C504DCA3E}" srcOrd="9" destOrd="0" presId="urn:microsoft.com/office/officeart/2005/8/layout/radial5"/>
    <dgm:cxn modelId="{3A790A97-A936-4B9F-AF66-1E5493D4D9C4}" type="presParOf" srcId="{EC699109-7809-46F4-8AB4-AF1C504DCA3E}" destId="{3EA08549-622B-4FE4-BF63-9F40C61ABC69}" srcOrd="0" destOrd="0" presId="urn:microsoft.com/office/officeart/2005/8/layout/radial5"/>
    <dgm:cxn modelId="{B3633000-0FC2-4492-A14E-30611A1B2625}" type="presParOf" srcId="{8ABECFCF-17C5-411D-959A-3F5AF489F7F7}" destId="{EBFEA5AC-2FE0-45BF-ABC6-3E18D0B16068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CAA66-43D1-4CCD-928E-4FE8C0A4DD14}">
      <dsp:nvSpPr>
        <dsp:cNvPr id="0" name=""/>
        <dsp:cNvSpPr/>
      </dsp:nvSpPr>
      <dsp:spPr>
        <a:xfrm>
          <a:off x="3635875" y="1944226"/>
          <a:ext cx="2193667" cy="1691383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400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Принципы Программы 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957130" y="2191923"/>
        <a:ext cx="1551157" cy="1195989"/>
      </dsp:txXfrm>
    </dsp:sp>
    <dsp:sp modelId="{7D60AFA0-EA9C-4978-9AD5-8C3DBB66A08B}">
      <dsp:nvSpPr>
        <dsp:cNvPr id="0" name=""/>
        <dsp:cNvSpPr/>
      </dsp:nvSpPr>
      <dsp:spPr>
        <a:xfrm rot="15727823">
          <a:off x="4524838" y="1547451"/>
          <a:ext cx="146549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4549830" y="1676704"/>
        <a:ext cx="102584" cy="322432"/>
      </dsp:txXfrm>
    </dsp:sp>
    <dsp:sp modelId="{039B3A76-87A6-441A-A714-EA9A5251B4FB}">
      <dsp:nvSpPr>
        <dsp:cNvPr id="0" name=""/>
        <dsp:cNvSpPr/>
      </dsp:nvSpPr>
      <dsp:spPr>
        <a:xfrm>
          <a:off x="3491883" y="99411"/>
          <a:ext cx="1956347" cy="1580554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400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Приоритет жизни работника и его здоровья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3778383" y="330878"/>
        <a:ext cx="1383347" cy="1117620"/>
      </dsp:txXfrm>
    </dsp:sp>
    <dsp:sp modelId="{CC79BDE2-096D-4C5D-AF5B-C6AB4D9C52DA}">
      <dsp:nvSpPr>
        <dsp:cNvPr id="0" name=""/>
        <dsp:cNvSpPr/>
      </dsp:nvSpPr>
      <dsp:spPr>
        <a:xfrm rot="19799174">
          <a:off x="5711624" y="1855841"/>
          <a:ext cx="345845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718580" y="1989268"/>
        <a:ext cx="242092" cy="322432"/>
      </dsp:txXfrm>
    </dsp:sp>
    <dsp:sp modelId="{BAF695F8-7BE9-43DD-AB84-AC32A25F4319}">
      <dsp:nvSpPr>
        <dsp:cNvPr id="0" name=""/>
        <dsp:cNvSpPr/>
      </dsp:nvSpPr>
      <dsp:spPr>
        <a:xfrm>
          <a:off x="5868133" y="288035"/>
          <a:ext cx="2830520" cy="2056854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400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Оценка и управление рисками на производстве, проведение регулярных аудитов безопасности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6282653" y="589254"/>
        <a:ext cx="2001480" cy="1454416"/>
      </dsp:txXfrm>
    </dsp:sp>
    <dsp:sp modelId="{6BBA7E25-8176-44A8-A724-8AD5B537FA5C}">
      <dsp:nvSpPr>
        <dsp:cNvPr id="0" name=""/>
        <dsp:cNvSpPr/>
      </dsp:nvSpPr>
      <dsp:spPr>
        <a:xfrm rot="1980056">
          <a:off x="5645299" y="3203349"/>
          <a:ext cx="275507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651966" y="3288319"/>
        <a:ext cx="192855" cy="322432"/>
      </dsp:txXfrm>
    </dsp:sp>
    <dsp:sp modelId="{D1819304-A3D0-4F4C-8098-F086DFF35575}">
      <dsp:nvSpPr>
        <dsp:cNvPr id="0" name=""/>
        <dsp:cNvSpPr/>
      </dsp:nvSpPr>
      <dsp:spPr>
        <a:xfrm>
          <a:off x="5776257" y="3129280"/>
          <a:ext cx="2519419" cy="2312888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400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Непрерывное обучение и информирование работников по вопросам охраны труда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6145217" y="3467995"/>
        <a:ext cx="1781499" cy="1635458"/>
      </dsp:txXfrm>
    </dsp:sp>
    <dsp:sp modelId="{F619B400-4F65-4909-8FF2-6A0D0AC30ADD}">
      <dsp:nvSpPr>
        <dsp:cNvPr id="0" name=""/>
        <dsp:cNvSpPr/>
      </dsp:nvSpPr>
      <dsp:spPr>
        <a:xfrm rot="7606135">
          <a:off x="3961182" y="3410685"/>
          <a:ext cx="213754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4012438" y="3492479"/>
        <a:ext cx="149628" cy="322432"/>
      </dsp:txXfrm>
    </dsp:sp>
    <dsp:sp modelId="{36D20F10-CF80-4CE0-9B30-EE87A5AFEC6C}">
      <dsp:nvSpPr>
        <dsp:cNvPr id="0" name=""/>
        <dsp:cNvSpPr/>
      </dsp:nvSpPr>
      <dsp:spPr>
        <a:xfrm>
          <a:off x="1979713" y="3744996"/>
          <a:ext cx="2700519" cy="1844238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400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002060"/>
              </a:solidFill>
            </a:rPr>
            <a:t> </a:t>
          </a:r>
          <a:r>
            <a:rPr lang="ru-RU" sz="1600" kern="1200" dirty="0" smtClean="0">
              <a:solidFill>
                <a:srgbClr val="002060"/>
              </a:solidFill>
            </a:rPr>
            <a:t>Вовлечение работников в обеспечение безопасных условий и охраны труда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2375195" y="4015078"/>
        <a:ext cx="1909555" cy="1304074"/>
      </dsp:txXfrm>
    </dsp:sp>
    <dsp:sp modelId="{EC699109-7809-46F4-8AB4-AF1C504DCA3E}">
      <dsp:nvSpPr>
        <dsp:cNvPr id="0" name=""/>
        <dsp:cNvSpPr/>
      </dsp:nvSpPr>
      <dsp:spPr>
        <a:xfrm rot="11475787">
          <a:off x="3379471" y="2272479"/>
          <a:ext cx="208416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3441394" y="2386063"/>
        <a:ext cx="145891" cy="322432"/>
      </dsp:txXfrm>
    </dsp:sp>
    <dsp:sp modelId="{EBFEA5AC-2FE0-45BF-ABC6-3E18D0B16068}">
      <dsp:nvSpPr>
        <dsp:cNvPr id="0" name=""/>
        <dsp:cNvSpPr/>
      </dsp:nvSpPr>
      <dsp:spPr>
        <a:xfrm>
          <a:off x="107508" y="1008118"/>
          <a:ext cx="3234368" cy="2365505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400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Ответственность руководителей и каждого работника за безопасность и соблюдение всех обязательных требований охраны труда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581170" y="1354538"/>
        <a:ext cx="2287044" cy="1672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0.27551</cdr:x>
      <cdr:y>0.26154</cdr:y>
    </cdr:from>
    <cdr:to>
      <cdr:x>0.40509</cdr:x>
      <cdr:y>0.30769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224136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0.27551</cdr:x>
      <cdr:y>0.26154</cdr:y>
    </cdr:from>
    <cdr:to>
      <cdr:x>0.40509</cdr:x>
      <cdr:y>0.30769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224136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0.27551</cdr:x>
      <cdr:y>0.26154</cdr:y>
    </cdr:from>
    <cdr:to>
      <cdr:x>0.40509</cdr:x>
      <cdr:y>0.30769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224136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0.79032</cdr:x>
      <cdr:y>0.225</cdr:y>
    </cdr:from>
    <cdr:to>
      <cdr:x>0.80127</cdr:x>
      <cdr:y>0.75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3528392" y="648072"/>
          <a:ext cx="48872" cy="1512168"/>
        </a:xfrm>
        <a:prstGeom xmlns:a="http://schemas.openxmlformats.org/drawingml/2006/main" prst="downArrow">
          <a:avLst/>
        </a:prstGeom>
        <a:ln xmlns:a="http://schemas.openxmlformats.org/drawingml/2006/main">
          <a:solidFill>
            <a:srgbClr val="6BCEDB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0.82258</cdr:x>
      <cdr:y>0.675</cdr:y>
    </cdr:from>
    <cdr:to>
      <cdr:x>1</cdr:x>
      <cdr:y>0.8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3816424" y="1944216"/>
          <a:ext cx="817638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33BBCD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в 2,9 раза</a:t>
          </a:r>
          <a:endParaRPr lang="ru-RU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0.73214</cdr:x>
      <cdr:y>0.375</cdr:y>
    </cdr:from>
    <cdr:to>
      <cdr:x>0.75</cdr:x>
      <cdr:y>0.775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2952328" y="1080120"/>
          <a:ext cx="72008" cy="1152128"/>
        </a:xfrm>
        <a:prstGeom xmlns:a="http://schemas.openxmlformats.org/drawingml/2006/main" prst="downArrow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0.78571</cdr:x>
      <cdr:y>0.625</cdr:y>
    </cdr:from>
    <cdr:to>
      <cdr:x>1</cdr:x>
      <cdr:y>0.725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3168352" y="1800200"/>
          <a:ext cx="864096" cy="288032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в  1,7 раза</a:t>
          </a:r>
          <a:endParaRPr lang="ru-RU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0.76786</cdr:x>
      <cdr:y>0.61765</cdr:y>
    </cdr:from>
    <cdr:to>
      <cdr:x>0.98214</cdr:x>
      <cdr:y>0.73529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3096344" y="1512168"/>
          <a:ext cx="864096" cy="288032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solidFill>
            <a:srgbClr val="CC33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>
              <a:solidFill>
                <a:schemeClr val="tx1"/>
              </a:solidFill>
            </a:rPr>
            <a:t>в</a:t>
          </a:r>
          <a:r>
            <a:rPr lang="ru-RU" dirty="0" smtClean="0">
              <a:solidFill>
                <a:schemeClr val="tx1"/>
              </a:solidFill>
            </a:rPr>
            <a:t> 1,6 раза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0.71429</cdr:x>
      <cdr:y>0.23529</cdr:y>
    </cdr:from>
    <cdr:to>
      <cdr:x>0.72562</cdr:x>
      <cdr:y>0.76471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2880320" y="576064"/>
          <a:ext cx="45719" cy="1296144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3300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0.12931</cdr:x>
      <cdr:y>0.75</cdr:y>
    </cdr:from>
    <cdr:to>
      <cdr:x>0.19828</cdr:x>
      <cdr:y>0.8125</cdr:y>
    </cdr:to>
    <cdr:sp macro="" textlink="">
      <cdr:nvSpPr>
        <cdr:cNvPr id="3" name="Соединительная линия уступом 2"/>
        <cdr:cNvSpPr/>
      </cdr:nvSpPr>
      <cdr:spPr>
        <a:xfrm xmlns:a="http://schemas.openxmlformats.org/drawingml/2006/main" flipV="1">
          <a:off x="1080120" y="1728192"/>
          <a:ext cx="576064" cy="144016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0.12931</cdr:x>
      <cdr:y>0.25</cdr:y>
    </cdr:from>
    <cdr:to>
      <cdr:x>0.18966</cdr:x>
      <cdr:y>0.3125</cdr:y>
    </cdr:to>
    <cdr:sp macro="" textlink="">
      <cdr:nvSpPr>
        <cdr:cNvPr id="5" name="Соединительная линия уступом 4"/>
        <cdr:cNvSpPr/>
      </cdr:nvSpPr>
      <cdr:spPr>
        <a:xfrm xmlns:a="http://schemas.openxmlformats.org/drawingml/2006/main">
          <a:off x="1080120" y="576064"/>
          <a:ext cx="504056" cy="144016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0.2069</cdr:x>
      <cdr:y>0.0625</cdr:y>
    </cdr:from>
    <cdr:to>
      <cdr:x>0.23276</cdr:x>
      <cdr:y>0.15625</cdr:y>
    </cdr:to>
    <cdr:sp macro="" textlink="">
      <cdr:nvSpPr>
        <cdr:cNvPr id="9" name="Соединительная линия уступом 8"/>
        <cdr:cNvSpPr/>
      </cdr:nvSpPr>
      <cdr:spPr>
        <a:xfrm xmlns:a="http://schemas.openxmlformats.org/drawingml/2006/main" rot="16200000" flipH="1">
          <a:off x="1728192" y="144017"/>
          <a:ext cx="216025" cy="216024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0.28448</cdr:x>
      <cdr:y>0.84375</cdr:y>
    </cdr:from>
    <cdr:to>
      <cdr:x>0.34483</cdr:x>
      <cdr:y>0.9375</cdr:y>
    </cdr:to>
    <cdr:sp macro="" textlink="">
      <cdr:nvSpPr>
        <cdr:cNvPr id="13" name="Соединительная линия уступом 12"/>
        <cdr:cNvSpPr/>
      </cdr:nvSpPr>
      <cdr:spPr>
        <a:xfrm xmlns:a="http://schemas.openxmlformats.org/drawingml/2006/main" rot="10800000">
          <a:off x="2376263" y="1944216"/>
          <a:ext cx="504057" cy="216025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0.33621</cdr:x>
      <cdr:y>0.34375</cdr:y>
    </cdr:from>
    <cdr:to>
      <cdr:x>0.42241</cdr:x>
      <cdr:y>0.375</cdr:y>
    </cdr:to>
    <cdr:sp macro="" textlink="">
      <cdr:nvSpPr>
        <cdr:cNvPr id="15" name="Соединительная линия уступом 14"/>
        <cdr:cNvSpPr/>
      </cdr:nvSpPr>
      <cdr:spPr>
        <a:xfrm xmlns:a="http://schemas.openxmlformats.org/drawingml/2006/main" rot="10800000">
          <a:off x="2808311" y="792088"/>
          <a:ext cx="720081" cy="72009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593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593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F84DFE65-4498-4C5F-8CAB-2BF75570A83E}" type="datetimeFigureOut">
              <a:rPr lang="ru-RU"/>
              <a:pPr>
                <a:defRPr/>
              </a:pPr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705"/>
            <a:ext cx="2945659" cy="495936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0705"/>
            <a:ext cx="2945659" cy="495936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6D57B627-C4A7-4F0B-ADFF-2589D22E8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593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593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BFC911-9E9D-4498-B22F-952FA0B04E08}" type="datetimeFigureOut">
              <a:rPr lang="ru-RU"/>
              <a:pPr>
                <a:defRPr/>
              </a:pPr>
              <a:t>20.10.2021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353"/>
            <a:ext cx="5438140" cy="4468176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705"/>
            <a:ext cx="2945659" cy="495936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705"/>
            <a:ext cx="2945659" cy="495936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7A6E49-64A4-4C77-8ACB-26565B648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41C45-C133-4A5F-B49F-F3C102866083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712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12CCA1-00FE-40ED-8ED7-453F092AEAF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7A6E49-64A4-4C77-8ACB-26565B64887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7A6E49-64A4-4C77-8ACB-26565B64887B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rgbClr val="336699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0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524AE7-DE20-47A4-AD3B-CBA15BFA8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4720770-3174-4E2E-A479-5087B02C1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1C3FFA5-A19D-485C-BE7D-201F35D3C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5328592" cy="1066800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336699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336699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D3E640C-246B-4988-A9CE-23031CF1C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F2356B-AA53-4846-A02E-A1023A0B6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EBBD4CE-3FFC-4CB7-8CE5-F988B01F4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rtlCol="0"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B3631D-F261-4266-B2A6-C92722C85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rtlCol="0"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0833E54-B653-408A-A2CA-199CAC8AA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C32A1C8-B31F-447D-A543-4F702AA40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DDC3A7A-A65A-45D0-B551-4E9764C0B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08D522F-62CE-420D-964D-7AF5A63F31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8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8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0" name="Нижний колонтитул 16"/>
          <p:cNvSpPr txBox="1">
            <a:spLocks/>
          </p:cNvSpPr>
          <p:nvPr/>
        </p:nvSpPr>
        <p:spPr>
          <a:xfrm>
            <a:off x="6300192" y="9641"/>
            <a:ext cx="2573283" cy="29137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Департамент труда и занятости населения Вологодской области</a:t>
            </a:r>
            <a:endParaRPr lang="ru-RU" sz="800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3090" name="Рисунок 5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3513" y="1052513"/>
            <a:ext cx="88804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Рисунок 1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325" y="44450"/>
            <a:ext cx="5143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D0BE40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D0BE40"/>
        </a:buClr>
        <a:buFont typeface="Georgia" pitchFamily="18" charset="0"/>
        <a:buChar char="▫"/>
        <a:defRPr sz="2000" kern="1200">
          <a:solidFill>
            <a:srgbClr val="D0BE40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n.kurganobl.ru/assets/files2018/trud/Rukovodstvo_dlia_rabotodatelei_i_menedzherov_Vision_zero.pdf" TargetMode="External"/><Relationship Id="rId2" Type="http://schemas.openxmlformats.org/officeDocument/2006/relationships/hyperlink" Target="http://visionzero.global/Guid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hyperlink" Target="http://visionzero.global/ru/prisoedinaites-k-na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hyperlink" Target="http://visionzero.global/Guid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3.xml"/><Relationship Id="rId5" Type="http://schemas.openxmlformats.org/officeDocument/2006/relationships/image" Target="../media/image7.png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anova.VN@depzan.gov35.ru" TargetMode="External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268760"/>
            <a:ext cx="8151813" cy="2304256"/>
          </a:xfrm>
        </p:spPr>
        <p:txBody>
          <a:bodyPr/>
          <a:lstStyle/>
          <a:p>
            <a:pPr lvl="0" algn="ctr">
              <a:lnSpc>
                <a:spcPct val="120000"/>
              </a:lnSpc>
              <a:defRPr/>
            </a:pP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Состояние  производственного травматизма </a:t>
            </a:r>
            <a:b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в области.</a:t>
            </a:r>
            <a:b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 Концепция «нулевого травматизма».</a:t>
            </a:r>
            <a:b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О типовой программе «нулевого травматизма».</a:t>
            </a:r>
            <a:r>
              <a:rPr lang="ru-RU" sz="24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/>
          </a:p>
        </p:txBody>
      </p:sp>
      <p:pic>
        <p:nvPicPr>
          <p:cNvPr id="15363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523875"/>
            <a:ext cx="2605087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2575" y="260350"/>
            <a:ext cx="1223963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Прямоугольник 1"/>
          <p:cNvSpPr>
            <a:spLocks noChangeArrowheads="1"/>
          </p:cNvSpPr>
          <p:nvPr/>
        </p:nvSpPr>
        <p:spPr bwMode="auto">
          <a:xfrm>
            <a:off x="2699792" y="5013325"/>
            <a:ext cx="619338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400" dirty="0" smtClean="0"/>
              <a:t>Консультант управления труда Департамента труда и занятости населения области </a:t>
            </a:r>
          </a:p>
          <a:p>
            <a:pPr algn="r"/>
            <a:r>
              <a:rPr lang="ru-RU" sz="2400" dirty="0" smtClean="0"/>
              <a:t>Степанова Валентина Николаевна</a:t>
            </a:r>
            <a:endParaRPr lang="ru-RU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20688" y="404664"/>
            <a:ext cx="10585176" cy="77876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Стратегия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Vision Zero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для безопасности дорожного движения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/>
          <a:lstStyle/>
          <a:p>
            <a:pPr marL="109537" indent="0" algn="just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В 1997 году в Швеции впервые на государственном уровне Министерством транспорта была утверждена стратегия в области безопасности дорожного движения, которую и назвали «VISION ZERO» (или «идеология ноль»). </a:t>
            </a:r>
          </a:p>
          <a:p>
            <a:pPr marL="109537" indent="0" algn="just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Принятие этой стратегии перевернуло традиционный взгляд на безопасность дорожного движения. </a:t>
            </a:r>
          </a:p>
          <a:p>
            <a:pPr marL="109537" indent="0" algn="just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Фокус с предупреждения аварий сместился на обеспечение того, чтобы ни один человек не погиб или не получил инвалидность в результате дорожно-транспортного происшествия. </a:t>
            </a:r>
          </a:p>
          <a:p>
            <a:pPr marL="109537" indent="0" algn="just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На уровне шведского Транспортного агентства было официально заявлено, что в процессе трудовой деятельности, на дорогах, на железной дороге, на морском или авиатранспорте не может быть и речи о том, чтобы хоть одно происшествие окончилось смертью пострадавшего.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E640C-246B-4988-A9CE-23031CF1CEC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5" name="Picture 4" descr="https://im0-tub-ru.yandex.net/i?id=1dc1556f741664b867d0761e78359775-l&amp;n=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404664"/>
            <a:ext cx="2195736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Мои документы\Нулевой травматизм\К совещанию\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43608" cy="692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620688"/>
            <a:ext cx="7380312" cy="792088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Международный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/>
              <a:t>МАСО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pPr marL="109537" indent="0" algn="just">
              <a:buNone/>
            </a:pPr>
            <a:r>
              <a:rPr lang="en-US" dirty="0" smtClean="0"/>
              <a:t>В 2012 </a:t>
            </a:r>
            <a:r>
              <a:rPr lang="en-US" dirty="0" err="1" smtClean="0"/>
              <a:t>году</a:t>
            </a:r>
            <a:r>
              <a:rPr lang="en-US" dirty="0" smtClean="0"/>
              <a:t> </a:t>
            </a:r>
            <a:r>
              <a:rPr lang="en-US" dirty="0" err="1" smtClean="0"/>
              <a:t>Международная</a:t>
            </a:r>
            <a:r>
              <a:rPr lang="en-US" dirty="0" smtClean="0"/>
              <a:t> </a:t>
            </a:r>
            <a:r>
              <a:rPr lang="en-US" dirty="0" err="1" smtClean="0"/>
              <a:t>секция</a:t>
            </a:r>
            <a:r>
              <a:rPr lang="en-US" dirty="0" smtClean="0"/>
              <a:t> </a:t>
            </a:r>
            <a:r>
              <a:rPr lang="en-US" dirty="0" err="1" smtClean="0"/>
              <a:t>угольной</a:t>
            </a:r>
            <a:r>
              <a:rPr lang="en-US" dirty="0" smtClean="0"/>
              <a:t> </a:t>
            </a:r>
            <a:r>
              <a:rPr lang="en-US" dirty="0" err="1" smtClean="0"/>
              <a:t>отрасли</a:t>
            </a:r>
            <a:r>
              <a:rPr lang="en-US" dirty="0" smtClean="0"/>
              <a:t> </a:t>
            </a:r>
            <a:r>
              <a:rPr lang="ru-RU" dirty="0" smtClean="0"/>
              <a:t>Международной ассоциации социального обеспечения (</a:t>
            </a:r>
            <a:r>
              <a:rPr lang="en-US" dirty="0" smtClean="0"/>
              <a:t>МАСО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первая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13 </a:t>
            </a:r>
            <a:r>
              <a:rPr lang="en-US" dirty="0" err="1" smtClean="0"/>
              <a:t>Международных</a:t>
            </a:r>
            <a:r>
              <a:rPr lang="en-US" dirty="0" smtClean="0"/>
              <a:t> </a:t>
            </a:r>
            <a:r>
              <a:rPr lang="en-US" dirty="0" err="1" smtClean="0"/>
              <a:t>секций</a:t>
            </a:r>
            <a:r>
              <a:rPr lang="en-US" dirty="0" smtClean="0"/>
              <a:t> МАСО, </a:t>
            </a:r>
            <a:r>
              <a:rPr lang="en-US" dirty="0" err="1" smtClean="0"/>
              <a:t>приняла</a:t>
            </a:r>
            <a:r>
              <a:rPr lang="en-US" dirty="0" smtClean="0"/>
              <a:t> </a:t>
            </a:r>
            <a:r>
              <a:rPr lang="en-US" dirty="0" err="1" smtClean="0"/>
              <a:t>решение</a:t>
            </a:r>
            <a:r>
              <a:rPr lang="en-US" dirty="0" smtClean="0"/>
              <a:t> </a:t>
            </a:r>
            <a:r>
              <a:rPr lang="en-US" dirty="0" err="1" smtClean="0"/>
              <a:t>разработать</a:t>
            </a:r>
            <a:r>
              <a:rPr lang="en-US" dirty="0" smtClean="0"/>
              <a:t> </a:t>
            </a:r>
            <a:r>
              <a:rPr lang="en-US" dirty="0" err="1" smtClean="0"/>
              <a:t>свою</a:t>
            </a:r>
            <a:r>
              <a:rPr lang="en-US" dirty="0" smtClean="0"/>
              <a:t> </a:t>
            </a:r>
            <a:r>
              <a:rPr lang="en-US" dirty="0" err="1" smtClean="0"/>
              <a:t>стратегию</a:t>
            </a:r>
            <a:r>
              <a:rPr lang="en-US" dirty="0" smtClean="0"/>
              <a:t> </a:t>
            </a:r>
            <a:r>
              <a:rPr lang="en-US" dirty="0" err="1" smtClean="0"/>
              <a:t>профилактики</a:t>
            </a:r>
            <a:r>
              <a:rPr lang="en-US" dirty="0" smtClean="0"/>
              <a:t> </a:t>
            </a:r>
            <a:r>
              <a:rPr lang="en-US" dirty="0" err="1" smtClean="0"/>
              <a:t>под</a:t>
            </a:r>
            <a:r>
              <a:rPr lang="en-US" dirty="0" smtClean="0"/>
              <a:t> </a:t>
            </a:r>
            <a:r>
              <a:rPr lang="en-US" dirty="0" err="1" smtClean="0"/>
              <a:t>названием</a:t>
            </a:r>
            <a:r>
              <a:rPr lang="en-US" dirty="0" smtClean="0"/>
              <a:t> «Vision Zero: </a:t>
            </a:r>
            <a:r>
              <a:rPr lang="en-US" dirty="0" err="1" smtClean="0"/>
              <a:t>безопасность</a:t>
            </a:r>
            <a:r>
              <a:rPr lang="en-US" dirty="0" smtClean="0"/>
              <a:t> и </a:t>
            </a:r>
            <a:r>
              <a:rPr lang="en-US" dirty="0" err="1" smtClean="0"/>
              <a:t>здоровье</a:t>
            </a:r>
            <a:r>
              <a:rPr lang="en-US" dirty="0" smtClean="0"/>
              <a:t> в </a:t>
            </a:r>
            <a:r>
              <a:rPr lang="en-US" dirty="0" err="1" smtClean="0"/>
              <a:t>угольной</a:t>
            </a:r>
            <a:r>
              <a:rPr lang="en-US" dirty="0" smtClean="0"/>
              <a:t> </a:t>
            </a:r>
            <a:r>
              <a:rPr lang="en-US" dirty="0" err="1" smtClean="0"/>
              <a:t>отрасли</a:t>
            </a:r>
            <a:r>
              <a:rPr lang="en-US" dirty="0" smtClean="0"/>
              <a:t> 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всем</a:t>
            </a:r>
            <a:r>
              <a:rPr lang="en-US" dirty="0" smtClean="0"/>
              <a:t> </a:t>
            </a:r>
            <a:r>
              <a:rPr lang="en-US" dirty="0" err="1" smtClean="0"/>
              <a:t>мире</a:t>
            </a:r>
            <a:r>
              <a:rPr lang="en-US" dirty="0" smtClean="0"/>
              <a:t>!». </a:t>
            </a:r>
            <a:endParaRPr lang="ru-RU" dirty="0" smtClean="0"/>
          </a:p>
          <a:p>
            <a:pPr marL="109537" indent="0" algn="just">
              <a:buNone/>
            </a:pPr>
            <a:r>
              <a:rPr lang="en-US" dirty="0" err="1" smtClean="0"/>
              <a:t>Эта</a:t>
            </a:r>
            <a:r>
              <a:rPr lang="en-US" dirty="0" smtClean="0"/>
              <a:t> </a:t>
            </a:r>
            <a:r>
              <a:rPr lang="en-US" dirty="0" err="1" smtClean="0"/>
              <a:t>стратегия</a:t>
            </a:r>
            <a:r>
              <a:rPr lang="en-US" dirty="0" smtClean="0"/>
              <a:t> </a:t>
            </a:r>
            <a:r>
              <a:rPr lang="en-US" dirty="0" err="1" smtClean="0"/>
              <a:t>основана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убеждении</a:t>
            </a:r>
            <a:r>
              <a:rPr lang="en-US" dirty="0" smtClean="0"/>
              <a:t> в </a:t>
            </a:r>
            <a:r>
              <a:rPr lang="en-US" dirty="0" err="1" smtClean="0"/>
              <a:t>том</a:t>
            </a:r>
            <a:r>
              <a:rPr lang="en-US" dirty="0" smtClean="0"/>
              <a:t>, </a:t>
            </a:r>
            <a:r>
              <a:rPr lang="en-US" dirty="0" err="1" smtClean="0"/>
              <a:t>что</a:t>
            </a:r>
            <a:r>
              <a:rPr lang="en-US" dirty="0" smtClean="0"/>
              <a:t> </a:t>
            </a:r>
            <a:r>
              <a:rPr lang="en-US" dirty="0" err="1" smtClean="0"/>
              <a:t>даже</a:t>
            </a:r>
            <a:r>
              <a:rPr lang="en-US" dirty="0" smtClean="0"/>
              <a:t> в </a:t>
            </a:r>
            <a:r>
              <a:rPr lang="en-US" dirty="0" err="1" smtClean="0"/>
              <a:t>угольной</a:t>
            </a:r>
            <a:r>
              <a:rPr lang="en-US" dirty="0" smtClean="0"/>
              <a:t> </a:t>
            </a:r>
            <a:r>
              <a:rPr lang="en-US" dirty="0" err="1" smtClean="0"/>
              <a:t>отрасли</a:t>
            </a:r>
            <a:r>
              <a:rPr lang="en-US" dirty="0" smtClean="0"/>
              <a:t> </a:t>
            </a:r>
            <a:r>
              <a:rPr lang="en-US" dirty="0" err="1" smtClean="0"/>
              <a:t>меры</a:t>
            </a:r>
            <a:r>
              <a:rPr lang="en-US" dirty="0" smtClean="0"/>
              <a:t> </a:t>
            </a:r>
            <a:r>
              <a:rPr lang="en-US" dirty="0" err="1" smtClean="0"/>
              <a:t>предупреждения</a:t>
            </a:r>
            <a:r>
              <a:rPr lang="en-US" dirty="0" smtClean="0"/>
              <a:t> и </a:t>
            </a:r>
            <a:r>
              <a:rPr lang="en-US" dirty="0" err="1" smtClean="0"/>
              <a:t>профилактики</a:t>
            </a:r>
            <a:r>
              <a:rPr lang="en-US" dirty="0" smtClean="0"/>
              <a:t> </a:t>
            </a:r>
            <a:r>
              <a:rPr lang="en-US" dirty="0" err="1" smtClean="0"/>
              <a:t>могут</a:t>
            </a:r>
            <a:r>
              <a:rPr lang="en-US" dirty="0" smtClean="0"/>
              <a:t> </a:t>
            </a:r>
            <a:r>
              <a:rPr lang="en-US" dirty="0" err="1" smtClean="0"/>
              <a:t>создать</a:t>
            </a:r>
            <a:r>
              <a:rPr lang="en-US" dirty="0" smtClean="0"/>
              <a:t> </a:t>
            </a:r>
            <a:r>
              <a:rPr lang="en-US" dirty="0" err="1" smtClean="0"/>
              <a:t>условия</a:t>
            </a:r>
            <a:r>
              <a:rPr lang="en-US" dirty="0" smtClean="0"/>
              <a:t>,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которых</a:t>
            </a:r>
            <a:r>
              <a:rPr lang="en-US" dirty="0" smtClean="0"/>
              <a:t> «</a:t>
            </a:r>
            <a:r>
              <a:rPr lang="en-US" dirty="0" err="1" smtClean="0"/>
              <a:t>несчастные</a:t>
            </a:r>
            <a:r>
              <a:rPr lang="en-US" dirty="0" smtClean="0"/>
              <a:t> </a:t>
            </a:r>
            <a:r>
              <a:rPr lang="en-US" dirty="0" err="1" smtClean="0"/>
              <a:t>случаи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производстве</a:t>
            </a:r>
            <a:r>
              <a:rPr lang="en-US" dirty="0" smtClean="0"/>
              <a:t> </a:t>
            </a:r>
            <a:r>
              <a:rPr lang="en-US" dirty="0" err="1" smtClean="0"/>
              <a:t>ушли</a:t>
            </a:r>
            <a:r>
              <a:rPr lang="en-US" dirty="0" smtClean="0"/>
              <a:t> в </a:t>
            </a:r>
            <a:r>
              <a:rPr lang="en-US" dirty="0" err="1" smtClean="0"/>
              <a:t>прошлое</a:t>
            </a:r>
            <a:r>
              <a:rPr lang="en-US" dirty="0" smtClean="0"/>
              <a:t>, и </a:t>
            </a:r>
            <a:r>
              <a:rPr lang="en-US" dirty="0" err="1" smtClean="0"/>
              <a:t>никто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убит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получил</a:t>
            </a:r>
            <a:r>
              <a:rPr lang="en-US" dirty="0" smtClean="0"/>
              <a:t> </a:t>
            </a:r>
            <a:r>
              <a:rPr lang="en-US" dirty="0" err="1" smtClean="0"/>
              <a:t>пожизненного</a:t>
            </a:r>
            <a:r>
              <a:rPr lang="en-US" dirty="0" smtClean="0"/>
              <a:t> </a:t>
            </a:r>
            <a:r>
              <a:rPr lang="en-US" dirty="0" err="1" smtClean="0"/>
              <a:t>увечья</a:t>
            </a:r>
            <a:r>
              <a:rPr lang="en-US" dirty="0" smtClean="0"/>
              <a:t>»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E640C-246B-4988-A9CE-23031CF1CEC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5" name="Picture 2" descr="https://pbs.twimg.com/media/DlRmss6VsAAI48m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248376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80312" y="5949280"/>
            <a:ext cx="1188132" cy="792088"/>
          </a:xfrm>
          <a:prstGeom prst="ellipse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774035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Стратегия </a:t>
            </a:r>
            <a:r>
              <a:rPr lang="en-US" sz="2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Vision Zero</a:t>
            </a:r>
            <a:r>
              <a:rPr lang="ru-RU" sz="2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для предотвращения</a:t>
            </a:r>
            <a:br>
              <a:rPr lang="ru-RU" sz="27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смертельного травматизма на рабочих местах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/>
          <a:lstStyle/>
          <a:p>
            <a:pPr marL="109537" indent="0">
              <a:buNone/>
            </a:pP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В марте 2014 года парламент Швеции начал диалог с социальными партнерами относительно применения стратегии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Vision Zero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на всех рабочих местах. </a:t>
            </a:r>
          </a:p>
          <a:p>
            <a:pPr marL="109537" indent="0">
              <a:buNone/>
            </a:pP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Эту стратегию планировалось внедрять для искоренения случаев смертельного травматизма на производстве, увеличения инвестиций в научные исследования и обучение работников. </a:t>
            </a:r>
          </a:p>
          <a:p>
            <a:pPr marL="109537" indent="0">
              <a:buNone/>
            </a:pP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Стратегия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Vision Zero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для производства была представлена ​​в 2016 году и содержит три основных направления: </a:t>
            </a:r>
          </a:p>
          <a:p>
            <a:pPr>
              <a:buFont typeface="Wingdings" pitchFamily="2" charset="2"/>
              <a:buChar char="q"/>
            </a:pP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устранение несчастных случаев со смертельным исходом, а также предотвращение производственного травматизма в целом; </a:t>
            </a:r>
          </a:p>
          <a:p>
            <a:pPr>
              <a:buFont typeface="Wingdings" pitchFamily="2" charset="2"/>
              <a:buChar char="q"/>
            </a:pP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устойчивой трудовой жизни трудоспособного населения; </a:t>
            </a:r>
          </a:p>
          <a:p>
            <a:pPr>
              <a:buFont typeface="Wingdings" pitchFamily="2" charset="2"/>
              <a:buChar char="q"/>
            </a:pP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психологический климат на рабочем месте. </a:t>
            </a:r>
          </a:p>
          <a:p>
            <a:pPr marL="109537" indent="0">
              <a:buNone/>
            </a:pP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Парадигма 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Zero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представленная в стратегии, такова: 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«Никто не должен умереть или получить увечье в результате своей работы».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E640C-246B-4988-A9CE-23031CF1CEC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5" name="Picture 2" descr="https://ndhsaa.com/files/Tournament-Committee/TournamentInformation/1718_VisionZERO_vert_wTag_cmy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0392" y="404664"/>
            <a:ext cx="104360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D:\Мои документы\Нулевой травматизм\К совещанию\55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5661248"/>
            <a:ext cx="3960440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3744416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824536"/>
          </a:xfrm>
        </p:spPr>
        <p:txBody>
          <a:bodyPr/>
          <a:lstStyle/>
          <a:p>
            <a:pPr indent="449580" algn="just">
              <a:spcAft>
                <a:spcPts val="0"/>
              </a:spcAft>
              <a:buNone/>
            </a:pP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В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июне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2015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года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на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заседании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Специальной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комиссии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МАСО по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мерам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профилактики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в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Южной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Корее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все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секции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единодушно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решили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присоединиться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к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стратегии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Vision Zero. </a:t>
            </a:r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spcAft>
                <a:spcPts val="0"/>
              </a:spcAft>
              <a:buNone/>
            </a:pP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В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рамках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стратегии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были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разработаны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7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Золотых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правил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которые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, по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мнению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МАСО,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должны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помочь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работодателям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достичь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уровня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нулевого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травматизм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на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своих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предприятиях</a:t>
            </a:r>
            <a:r>
              <a:rPr lang="ru-RU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</a:t>
            </a:r>
          </a:p>
          <a:p>
            <a:pPr indent="449580" algn="just">
              <a:spcAft>
                <a:spcPts val="0"/>
              </a:spcAft>
              <a:buNone/>
            </a:pP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На</a:t>
            </a:r>
            <a:r>
              <a:rPr lang="ru-RU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ХХ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Всемирном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конгрессе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по </a:t>
            </a:r>
            <a:r>
              <a:rPr lang="ru-RU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безопасности и гигиене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труда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в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Сингапуре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4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сентябр</a:t>
            </a:r>
            <a:r>
              <a:rPr lang="ru-RU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я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2017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года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МАСО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объявило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о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том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что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стратегия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Vision Zero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приобретает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международный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статус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Тогда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же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было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представлено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Руководство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для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работодателей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по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внедрению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7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золотых</a:t>
            </a:r>
            <a:r>
              <a:rPr lang="en-US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правил</a:t>
            </a:r>
            <a:r>
              <a:rPr lang="ru-RU" sz="240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E640C-246B-4988-A9CE-23031CF1CEC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5" name="Picture 2" descr="https://3c3c.de/assets/images/3/xDesign_VisionZero_0000s_0000_02_ISSA-ba68afe3.jpg.pagespeed.ic.w5rKtqjeS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836712"/>
            <a:ext cx="349188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Мои документы\Нулевой травматизм\К совещанию\сингапур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5436096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836712"/>
            <a:ext cx="1440160" cy="3467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12 декабря 2017 года на площадке Международной выставки  «Безопасность и охрана труда-2017» состоялось подписание Меморандума между Министерством труда и социальной защиты РФ и Международной ассоциацией социального обеспечения (МАСО) о взаимопонимании и сотрудничестве по продвижению Концепции «нулевого травматизма».</a:t>
            </a:r>
          </a:p>
          <a:p>
            <a:pPr algn="just">
              <a:buNone/>
            </a:pPr>
            <a:r>
              <a:rPr lang="ru-RU" dirty="0" smtClean="0"/>
              <a:t>	С начала старта кампании «</a:t>
            </a:r>
            <a:r>
              <a:rPr lang="en-US" dirty="0" smtClean="0">
                <a:ea typeface="Trebuchet MS" panose="020B0603020202020204" pitchFamily="34" charset="0"/>
                <a:cs typeface="Arial" panose="020B0604020202020204" pitchFamily="34" charset="0"/>
              </a:rPr>
              <a:t>Vision Zero</a:t>
            </a:r>
            <a:r>
              <a:rPr lang="ru-RU" dirty="0" smtClean="0">
                <a:ea typeface="Trebuchet MS" panose="020B0603020202020204" pitchFamily="34" charset="0"/>
                <a:cs typeface="Arial" panose="020B0604020202020204" pitchFamily="34" charset="0"/>
              </a:rPr>
              <a:t>»к ней присоединились более 2 000 российских организаций.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E640C-246B-4988-A9CE-23031CF1CEC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5" name="Picture 2" descr="https://3c3c.de/assets/images/3/xDesign_VisionZero_0000s_0000_02_ISSA-ba68afe3.jpg.pagespeed.ic.w5rKtqjeS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404664"/>
            <a:ext cx="230425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D:\Мои документы\Нулевой травматизм\К совещанию\cr-1200-630.wm-asnpmfmd-100-tr-0-0.t-13-3760562-ttps-47-8-0083CD-1010-l-85-b-41.t-13-3760562-ttps-47-8-FFF-1010-l-85-b-42.t-207-5-asb-37-10-FFF-788-l-370-t-68.m2017-09-20x07-53-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805264"/>
            <a:ext cx="3491880" cy="1052736"/>
          </a:xfrm>
          <a:prstGeom prst="rect">
            <a:avLst/>
          </a:prstGeom>
          <a:noFill/>
        </p:spPr>
      </p:pic>
      <p:pic>
        <p:nvPicPr>
          <p:cNvPr id="2050" name="Picture 2" descr="D:\Мои документы\Нулевой травматизм\К совещанию\министр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404664"/>
            <a:ext cx="3131840" cy="14401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051" name="Picture 3" descr="D:\Мои документы\Нулевой травматизм\К совещанию\ханс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3707904" cy="14401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764704"/>
            <a:ext cx="792088" cy="4187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E640C-246B-4988-A9CE-23031CF1CEC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2050" name="Picture 2" descr="D:\Мои документы\Нулевой травматизм\К совещанию\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3999" cy="5445223"/>
          </a:xfrm>
          <a:prstGeom prst="rect">
            <a:avLst/>
          </a:prstGeom>
          <a:noFill/>
        </p:spPr>
      </p:pic>
      <p:pic>
        <p:nvPicPr>
          <p:cNvPr id="5" name="Picture 2" descr="https://getsiz.ru/wp-content/uploads/2017/12/zolotye-pravila-nulevogo-travmatizm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4788024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116632"/>
            <a:ext cx="583264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Присоединяйтесь к компании «Нулевого травматизма»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1268760"/>
            <a:ext cx="4896544" cy="4325112"/>
          </a:xfrm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000" dirty="0" smtClean="0"/>
              <a:t>Детально ознакомиться с содержанием каждого правила можно на официальном сайте «</a:t>
            </a:r>
            <a:r>
              <a:rPr lang="ru-RU" sz="2000" dirty="0" err="1" smtClean="0"/>
              <a:t>Vision</a:t>
            </a:r>
            <a:r>
              <a:rPr lang="ru-RU" sz="2000" dirty="0" smtClean="0"/>
              <a:t> </a:t>
            </a:r>
            <a:r>
              <a:rPr lang="ru-RU" sz="2000" dirty="0" err="1" smtClean="0"/>
              <a:t>Zero</a:t>
            </a:r>
            <a:r>
              <a:rPr lang="ru-RU" sz="2000" dirty="0" smtClean="0"/>
              <a:t>» по </a:t>
            </a:r>
            <a:r>
              <a:rPr lang="ru-RU" sz="2000" dirty="0" smtClean="0">
                <a:hlinkClick r:id="rId2"/>
              </a:rPr>
              <a:t>ссылке</a:t>
            </a:r>
            <a:r>
              <a:rPr lang="ru-RU" sz="2000" dirty="0" smtClean="0"/>
              <a:t>: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en-US" sz="1600" dirty="0" smtClean="0">
                <a:hlinkClick r:id="rId3"/>
              </a:rPr>
              <a:t>http://www.czn.kurganobl.ru/assets/files2018/trud/Rukovodstvo_dlia_rabotodatelei_i_menedzherov_Vision_zero.pdf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</a:t>
            </a:r>
          </a:p>
          <a:p>
            <a:pPr>
              <a:buNone/>
            </a:pPr>
            <a:r>
              <a:rPr lang="ru-RU" sz="1600" dirty="0" smtClean="0"/>
              <a:t>     С условиями присоединения к программе можно ознакомиться по адресу: </a:t>
            </a:r>
            <a:r>
              <a:rPr lang="en-US" sz="1600" dirty="0" smtClean="0">
                <a:hlinkClick r:id="rId4"/>
              </a:rPr>
              <a:t>http://visionzero.global/ru/prisoedinaites-k-nam</a:t>
            </a:r>
            <a:endParaRPr lang="en-US" sz="1600" dirty="0" smtClean="0"/>
          </a:p>
          <a:p>
            <a:pPr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E640C-246B-4988-A9CE-23031CF1CEC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5" name="Picture 2" descr="D:\Мои документы\Нулевой травматизм\К совещанию\55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1412776"/>
            <a:ext cx="4320480" cy="4536504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  <a:sp3d>
            <a:bevelT w="152400" h="50800" prst="softRound"/>
          </a:sp3d>
        </p:spPr>
      </p:pic>
      <p:pic>
        <p:nvPicPr>
          <p:cNvPr id="23556" name="Picture 4" descr="D:\Мои документы\Нулевой травматизм\К совещанию\негр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85184"/>
            <a:ext cx="4464496" cy="1607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328592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Распоряжение Правительства Российской Федерации от </a:t>
            </a:r>
            <a:br>
              <a:rPr lang="ru-RU" dirty="0" smtClean="0"/>
            </a:br>
            <a:r>
              <a:rPr lang="ru-RU" dirty="0" smtClean="0"/>
              <a:t>26 апреля 2019 г. № 833-р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988840"/>
            <a:ext cx="5724128" cy="2520280"/>
          </a:xfrm>
        </p:spPr>
        <p:txBody>
          <a:bodyPr/>
          <a:lstStyle/>
          <a:p>
            <a:pPr marL="60325" algn="ctr" latinLnBrk="1">
              <a:buNone/>
            </a:pPr>
            <a:r>
              <a:rPr lang="ru-RU" sz="1600" b="1" dirty="0" smtClean="0">
                <a:cs typeface="Arial Unicode MS" pitchFamily="34" charset="-128"/>
              </a:rPr>
              <a:t>«Комплекс мер по стимулированию работодателей и </a:t>
            </a:r>
          </a:p>
          <a:p>
            <a:pPr marL="60325" algn="ctr" latinLnBrk="1">
              <a:buNone/>
            </a:pPr>
            <a:r>
              <a:rPr lang="ru-RU" sz="1600" b="1" dirty="0" smtClean="0">
                <a:cs typeface="Arial Unicode MS" pitchFamily="34" charset="-128"/>
              </a:rPr>
              <a:t>работников к улучшению условий труда и сохранению </a:t>
            </a:r>
          </a:p>
          <a:p>
            <a:pPr marL="60325" algn="ctr" latinLnBrk="1">
              <a:buNone/>
            </a:pPr>
            <a:r>
              <a:rPr lang="ru-RU" sz="1600" b="1" dirty="0" smtClean="0">
                <a:cs typeface="Arial Unicode MS" pitchFamily="34" charset="-128"/>
              </a:rPr>
              <a:t> здоровья работников, а также по мотивированию граждан к ведению здорового образа жизни»</a:t>
            </a:r>
          </a:p>
          <a:p>
            <a:pPr marL="60325" algn="ctr" latinLnBrk="1"/>
            <a:endParaRPr lang="ru-RU" sz="1600" b="1" dirty="0" smtClean="0">
              <a:cs typeface="Arial Unicode MS" pitchFamily="34" charset="-128"/>
            </a:endParaRPr>
          </a:p>
          <a:p>
            <a:pPr marL="60325" algn="ctr" latinLnBrk="1">
              <a:buNone/>
            </a:pPr>
            <a:r>
              <a:rPr lang="ru-RU" sz="1600" dirty="0" smtClean="0">
                <a:cs typeface="Arial Unicode MS" pitchFamily="34" charset="-128"/>
              </a:rPr>
              <a:t>П. 4 Проведение мероприятий по продвижению основных </a:t>
            </a:r>
          </a:p>
          <a:p>
            <a:pPr marL="60325" algn="ctr" latinLnBrk="1">
              <a:buNone/>
            </a:pPr>
            <a:r>
              <a:rPr lang="ru-RU" sz="1600" dirty="0" smtClean="0">
                <a:cs typeface="Arial Unicode MS" pitchFamily="34" charset="-128"/>
              </a:rPr>
              <a:t>принципов концепции "нулевого" травматизма у работодателей</a:t>
            </a:r>
          </a:p>
          <a:p>
            <a:pPr marL="60325" algn="ctr" latinLnBrk="1">
              <a:buNone/>
            </a:pPr>
            <a:r>
              <a:rPr lang="ru-RU" sz="1600" dirty="0" smtClean="0">
                <a:cs typeface="Arial Unicode MS" pitchFamily="34" charset="-128"/>
              </a:rPr>
              <a:t>основных видов экономической деятельности в целях совершенствования принципов управления охраной труда.</a:t>
            </a:r>
            <a:endParaRPr lang="ko-KR" altLang="en-US" sz="1600" b="1" dirty="0" smtClean="0">
              <a:cs typeface="Arial Unicode MS" pitchFamily="34" charset="-128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E640C-246B-4988-A9CE-23031CF1CEC1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pic>
        <p:nvPicPr>
          <p:cNvPr id="5" name="Рисунок 4">
            <a:extLst/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08104" y="476672"/>
            <a:ext cx="3744416" cy="4320480"/>
          </a:xfrm>
          <a:custGeom>
            <a:avLst/>
            <a:gdLst>
              <a:gd name="connsiteX0" fmla="*/ 2592666 w 6533583"/>
              <a:gd name="connsiteY0" fmla="*/ 0 h 6857999"/>
              <a:gd name="connsiteX1" fmla="*/ 6533583 w 6533583"/>
              <a:gd name="connsiteY1" fmla="*/ 0 h 6857999"/>
              <a:gd name="connsiteX2" fmla="*/ 6533583 w 6533583"/>
              <a:gd name="connsiteY2" fmla="*/ 1085634 h 6857999"/>
              <a:gd name="connsiteX3" fmla="*/ 4351340 w 6533583"/>
              <a:gd name="connsiteY3" fmla="*/ 6857999 h 6857999"/>
              <a:gd name="connsiteX4" fmla="*/ 0 w 6533583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3583" h="6857999">
                <a:moveTo>
                  <a:pt x="2592666" y="0"/>
                </a:moveTo>
                <a:lnTo>
                  <a:pt x="6533583" y="0"/>
                </a:lnTo>
                <a:lnTo>
                  <a:pt x="6533583" y="1085634"/>
                </a:lnTo>
                <a:lnTo>
                  <a:pt x="435134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  <a:scene3d>
            <a:camera prst="isometricOffAxis2Left"/>
            <a:lightRig rig="threePt" dir="t"/>
          </a:scene3d>
          <a:sp3d>
            <a:bevelT prst="angle"/>
          </a:sp3d>
        </p:spPr>
      </p:pic>
      <p:pic>
        <p:nvPicPr>
          <p:cNvPr id="6" name="Picture 2" descr="D:\Мои документы\Нулевой травматизм\К совещанию\service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9512" y="4797152"/>
            <a:ext cx="40386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bliqueTopLeft"/>
            <a:lightRig rig="threePt" dir="t"/>
          </a:scene3d>
          <a:sp3d>
            <a:bevelT/>
          </a:sp3d>
        </p:spPr>
      </p:pic>
      <p:sp>
        <p:nvSpPr>
          <p:cNvPr id="7" name="Скругленный прямоугольник 6"/>
          <p:cNvSpPr/>
          <p:nvPr/>
        </p:nvSpPr>
        <p:spPr>
          <a:xfrm>
            <a:off x="4427984" y="4869160"/>
            <a:ext cx="4716016" cy="198884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Минтруд России учитывая положительный опыт российских компаний, внедривших концепцию «</a:t>
            </a:r>
            <a:r>
              <a:rPr lang="ru-RU" sz="1600" dirty="0" err="1" smtClean="0">
                <a:solidFill>
                  <a:schemeClr val="tx1"/>
                </a:solidFill>
              </a:rPr>
              <a:t>Vision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Zero</a:t>
            </a:r>
            <a:r>
              <a:rPr lang="ru-RU" sz="1600" dirty="0" smtClean="0">
                <a:solidFill>
                  <a:schemeClr val="tx1"/>
                </a:solidFill>
              </a:rPr>
              <a:t>» рекомендует субъектам  РФ присоединиться к указанной компании  и разработать план по реализации концепции «нулевого травматизма» в субъекте РФ (письмо Минтруда РФ от 26.09.2019 № 15-0/10/В-7878).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ТИПОВАЯ ПРОГРАММА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«нулевого травматизма»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E640C-246B-4988-A9CE-23031CF1CEC1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764704"/>
            <a:ext cx="1872208" cy="4187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75252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Типовая программа «нулевого травматизма» размещена на официальном сайте Департамента труда и занятости населения Вологодской области  по </a:t>
            </a:r>
            <a:r>
              <a:rPr lang="ru-RU" dirty="0" smtClean="0">
                <a:hlinkClick r:id="rId2"/>
              </a:rPr>
              <a:t>ссылке</a:t>
            </a:r>
            <a:r>
              <a:rPr lang="ru-RU" dirty="0" smtClean="0"/>
              <a:t>: http://depzan.gov35.ru</a:t>
            </a:r>
            <a:r>
              <a:rPr lang="en-US" dirty="0" smtClean="0"/>
              <a:t> </a:t>
            </a:r>
            <a:r>
              <a:rPr lang="ru-RU" dirty="0" smtClean="0"/>
              <a:t>(в разделе охрана и экспертиза условий труда).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E640C-246B-4988-A9CE-23031CF1CEC1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pic>
        <p:nvPicPr>
          <p:cNvPr id="5" name="Picture 3" descr="D:\Мои документы\Нулевой травматизм\К совещанию\f45f9b6bd017889a038d2a452e5d9d4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5436096" cy="115212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7" name="Picture 2" descr="https://pbs.twimg.com/media/DlRmss6VsAAI48m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404664"/>
            <a:ext cx="3707904" cy="115212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4" name="Picture 2" descr="D:\Мои документы\Нулевой травматизм\К совещанию\без костылей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864096" cy="1368152"/>
          </a:xfrm>
          <a:prstGeom prst="rect">
            <a:avLst/>
          </a:prstGeom>
          <a:noFill/>
        </p:spPr>
      </p:pic>
      <p:pic>
        <p:nvPicPr>
          <p:cNvPr id="18435" name="Picture 3" descr="D:\Мои документы\Нулевой травматизм\К совещанию\без травм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077072"/>
            <a:ext cx="8640960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/>
          </p:cNvSpPr>
          <p:nvPr/>
        </p:nvSpPr>
        <p:spPr bwMode="auto">
          <a:xfrm>
            <a:off x="251520" y="2708920"/>
            <a:ext cx="363589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graphicFrame>
        <p:nvGraphicFramePr>
          <p:cNvPr id="18" name="Диаграмма 10"/>
          <p:cNvGraphicFramePr>
            <a:graphicFrameLocks/>
          </p:cNvGraphicFramePr>
          <p:nvPr>
            <p:extLst/>
          </p:nvPr>
        </p:nvGraphicFramePr>
        <p:xfrm>
          <a:off x="214519" y="1844824"/>
          <a:ext cx="41764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Заголовок 1"/>
          <p:cNvSpPr>
            <a:spLocks/>
          </p:cNvSpPr>
          <p:nvPr/>
        </p:nvSpPr>
        <p:spPr bwMode="auto">
          <a:xfrm>
            <a:off x="755576" y="1412776"/>
            <a:ext cx="91440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248" y="1340768"/>
            <a:ext cx="3960440" cy="430887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100" b="1" cap="all" dirty="0" smtClean="0">
                <a:ln w="0"/>
                <a:effectLst/>
                <a:latin typeface="Arial Narrow" pitchFamily="34" charset="0"/>
              </a:rPr>
              <a:t>ОБЩЕЕ Количество несчастных </a:t>
            </a:r>
            <a:r>
              <a:rPr lang="ru-RU" sz="1100" b="1" cap="all" dirty="0">
                <a:ln w="0"/>
                <a:effectLst/>
                <a:latin typeface="Arial Narrow" pitchFamily="34" charset="0"/>
              </a:rPr>
              <a:t>случаев </a:t>
            </a:r>
            <a:endParaRPr lang="ru-RU" sz="1100" b="1" cap="all" dirty="0" smtClean="0">
              <a:ln w="0"/>
              <a:effectLst/>
              <a:latin typeface="Arial Narrow" pitchFamily="34" charset="0"/>
            </a:endParaRPr>
          </a:p>
          <a:p>
            <a:pPr algn="ctr"/>
            <a:r>
              <a:rPr lang="ru-RU" sz="1100" b="1" cap="all" dirty="0" smtClean="0">
                <a:ln w="0"/>
                <a:effectLst/>
                <a:latin typeface="Arial Narrow" pitchFamily="34" charset="0"/>
              </a:rPr>
              <a:t>на производстве</a:t>
            </a:r>
            <a:endParaRPr lang="ru-RU" sz="11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03547" y="565703"/>
            <a:ext cx="8136904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СОСТОЯНИЕ ПРОИЗВОДСТВЕННОГО ТРАВМАТИЗМА В РОССИЙСКОЙ ФЕДЕРАЦИИ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867793"/>
              </p:ext>
            </p:extLst>
          </p:nvPr>
        </p:nvGraphicFramePr>
        <p:xfrm>
          <a:off x="1691680" y="5949280"/>
          <a:ext cx="1728192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Снижение 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в 2018 году по сравнению: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с 2007 годом – в 2,4 раза;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с 2017 годом – на 6,2 %</a:t>
                      </a:r>
                      <a:endParaRPr lang="ru-RU" sz="11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6948264" y="5877272"/>
            <a:ext cx="1728192" cy="76944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1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</a:t>
            </a:r>
            <a:endParaRPr lang="en-US" sz="1100" b="1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1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 2018 году по сравнению: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1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 2007 годом – в 2,2 раза;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1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 2017 годом – на 2 %</a:t>
            </a:r>
            <a:endParaRPr lang="ru-RU" sz="1100" b="1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98256" y="1388824"/>
            <a:ext cx="4248472" cy="430887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100" b="1" cap="all" dirty="0">
                <a:ln w="0"/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</a:rPr>
              <a:t>Количество несчастных случаев на производстве </a:t>
            </a:r>
            <a:endParaRPr lang="ru-RU" sz="1100" b="1" cap="all" dirty="0" smtClean="0">
              <a:ln w="0"/>
              <a:solidFill>
                <a:schemeClr val="tx2">
                  <a:lumMod val="75000"/>
                </a:schemeClr>
              </a:solidFill>
              <a:effectLst/>
              <a:latin typeface="Arial Narrow" pitchFamily="34" charset="0"/>
            </a:endParaRPr>
          </a:p>
          <a:p>
            <a:pPr algn="ctr"/>
            <a:r>
              <a:rPr lang="ru-RU" sz="11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</a:rPr>
              <a:t>с </a:t>
            </a:r>
            <a:r>
              <a:rPr lang="ru-RU" sz="1100" b="1" cap="all" dirty="0">
                <a:ln w="0"/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</a:rPr>
              <a:t>тяжелыми последствиями</a:t>
            </a:r>
            <a:r>
              <a:rPr lang="en-US" sz="1100" b="1" cap="all" dirty="0">
                <a:ln w="0"/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</a:rPr>
              <a:t> </a:t>
            </a:r>
            <a:endParaRPr lang="ru-RU" sz="1100" b="1" cap="all" dirty="0">
              <a:ln w="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67744" y="4365104"/>
            <a:ext cx="572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200" b="1" i="0" u="none" strike="noStrike" kern="1200" baseline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37 560</a:t>
            </a:r>
            <a:endParaRPr lang="en-US" dirty="0">
              <a:latin typeface="Arial Narrow" pitchFamily="34" charset="0"/>
              <a:cs typeface="Times New Roman" pitchFamily="18" charset="0"/>
            </a:endParaRPr>
          </a:p>
        </p:txBody>
      </p:sp>
      <p:graphicFrame>
        <p:nvGraphicFramePr>
          <p:cNvPr id="26" name="Диаграмма 10"/>
          <p:cNvGraphicFramePr>
            <a:graphicFrameLocks/>
          </p:cNvGraphicFramePr>
          <p:nvPr>
            <p:extLst/>
          </p:nvPr>
        </p:nvGraphicFramePr>
        <p:xfrm>
          <a:off x="4283968" y="1910860"/>
          <a:ext cx="4608512" cy="375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1"/>
          <p:cNvSpPr txBox="1"/>
          <p:nvPr/>
        </p:nvSpPr>
        <p:spPr>
          <a:xfrm>
            <a:off x="8528252" y="1982868"/>
            <a:ext cx="615748" cy="29997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latin typeface="Arial Narrow" panose="020B0606020202030204" pitchFamily="34" charset="0"/>
              </a:rPr>
              <a:t>13 722</a:t>
            </a:r>
            <a:endParaRPr lang="ru-RU" sz="1200" b="1" dirty="0">
              <a:latin typeface="Arial Narrow" panose="020B0606020202030204" pitchFamily="34" charset="0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6516216" y="5013176"/>
            <a:ext cx="615748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latin typeface="Arial Narrow" panose="020B0606020202030204" pitchFamily="34" charset="0"/>
              </a:rPr>
              <a:t>6 240</a:t>
            </a:r>
            <a:endParaRPr lang="ru-RU" sz="1200" b="1" dirty="0">
              <a:latin typeface="Arial Narrow" panose="020B0606020202030204" pitchFamily="34" charset="0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6588224" y="5373216"/>
            <a:ext cx="615748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latin typeface="Arial Narrow" panose="020B0606020202030204" pitchFamily="34" charset="0"/>
              </a:rPr>
              <a:t>6 116</a:t>
            </a:r>
          </a:p>
          <a:p>
            <a:endParaRPr lang="ru-RU" sz="1200" b="1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107" y="3246104"/>
            <a:ext cx="2133785" cy="365792"/>
          </a:xfrm>
          <a:prstGeom prst="rect">
            <a:avLst/>
          </a:prstGeom>
        </p:spPr>
      </p:pic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/>
              <a:t>11</a:t>
            </a:r>
            <a:endParaRPr lang="ru-RU" dirty="0"/>
          </a:p>
        </p:txBody>
      </p:sp>
      <p:graphicFrame>
        <p:nvGraphicFramePr>
          <p:cNvPr id="19" name="Диаграмма 10"/>
          <p:cNvGraphicFramePr>
            <a:graphicFrameLocks/>
          </p:cNvGraphicFramePr>
          <p:nvPr>
            <p:extLst/>
          </p:nvPr>
        </p:nvGraphicFramePr>
        <p:xfrm>
          <a:off x="4283968" y="1916832"/>
          <a:ext cx="4608512" cy="375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3728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04664"/>
            <a:ext cx="4644008" cy="645333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lvl="0" indent="0" algn="ctr">
              <a:spcBef>
                <a:spcPts val="40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Скажи мне – и я забуду.</a:t>
            </a:r>
          </a:p>
          <a:p>
            <a:pPr marL="0" lvl="0" indent="0" algn="ctr">
              <a:spcBef>
                <a:spcPts val="40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Покажи мне – и я запомню.</a:t>
            </a:r>
          </a:p>
          <a:p>
            <a:pPr marL="0" lvl="0" indent="0" algn="ctr">
              <a:spcBef>
                <a:spcPts val="40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Вовлеки меня – и я пойму и поверю.</a:t>
            </a:r>
          </a:p>
          <a:p>
            <a:pPr marL="0" lvl="0" indent="0" algn="r">
              <a:spcBef>
                <a:spcPts val="40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</a:rPr>
              <a:t>Китайская мудрость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404664"/>
            <a:ext cx="4499992" cy="645333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ru-RU" sz="2800" dirty="0" smtClean="0"/>
              <a:t>  От того, каким будет будущее сферы охраны труда, без сомнения, зависит жизнь как нынешнего, так и следующего поколений.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BD4CE-3FFC-4CB7-8CE5-F988B01F4E75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pic>
        <p:nvPicPr>
          <p:cNvPr id="8" name="Picture 4" descr="https://www.ggoffice.com/wp-content/uploads/2016/12/teamwork-3_1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212976"/>
            <a:ext cx="4176464" cy="3024336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39552" y="3326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D:\Мои документы\Нулевой травматизм\К совещанию\ребенок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3212976"/>
            <a:ext cx="3600400" cy="3312368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  <a:sp3d>
            <a:bevelT prst="angle"/>
          </a:sp3d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E640C-246B-4988-A9CE-23031CF1CEC1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pic>
        <p:nvPicPr>
          <p:cNvPr id="5" name="Содержимое 4" descr="2b796a68465b9274dcde802fe059367c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4256722" cy="4325937"/>
          </a:xfrm>
          <a:prstGeom prst="rect">
            <a:avLst/>
          </a:prstGeom>
          <a:solidFill>
            <a:srgbClr val="FF3300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932040" y="1628800"/>
            <a:ext cx="3888432" cy="9361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 eaLnBrk="1" fontAlgn="auto" hangingPunct="1">
              <a:spcBef>
                <a:spcPct val="600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5157192"/>
            <a:ext cx="4572000" cy="1477328"/>
          </a:xfrm>
          <a:prstGeom prst="rect">
            <a:avLst/>
          </a:prstGeom>
          <a:ln>
            <a:solidFill>
              <a:srgbClr val="FF33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Степанова Валентина Николаевна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Консультант отдела охрана труда Департамента труда и занятости населения Вологодской области</a:t>
            </a:r>
          </a:p>
          <a:p>
            <a:pPr algn="ctr">
              <a:defRPr/>
            </a:pPr>
            <a:r>
              <a:rPr lang="en-US" b="1" dirty="0" smtClean="0">
                <a:cs typeface="Arial" pitchFamily="34" charset="0"/>
                <a:hlinkClick r:id="rId3"/>
              </a:rPr>
              <a:t>Stepanova.VN@depzan.gov35.ru</a:t>
            </a:r>
            <a:endParaRPr lang="en-US" b="1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323528" y="1196752"/>
          <a:ext cx="662473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251520" y="3933056"/>
          <a:ext cx="6768752" cy="2807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640C-246B-4988-A9CE-23031CF1CEC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404664"/>
            <a:ext cx="7020272" cy="576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algn="ctr" eaLnBrk="0" hangingPunct="0">
              <a:defRPr/>
            </a:pPr>
            <a:r>
              <a:rPr lang="ru-RU" sz="3200" i="1" dirty="0" smtClean="0">
                <a:solidFill>
                  <a:schemeClr val="tx1"/>
                </a:solidFill>
              </a:rPr>
              <a:t>Динамика общего производственного травматизма </a:t>
            </a:r>
          </a:p>
          <a:p>
            <a:pPr algn="ctr" eaLnBrk="0" hangingPunct="0">
              <a:defRPr/>
            </a:pPr>
            <a:r>
              <a:rPr lang="ru-RU" sz="2900" i="1" dirty="0" smtClean="0">
                <a:solidFill>
                  <a:schemeClr val="tx1"/>
                </a:solidFill>
              </a:rPr>
              <a:t>за </a:t>
            </a:r>
            <a:r>
              <a:rPr lang="ru-RU" sz="2900" i="1" dirty="0" smtClean="0"/>
              <a:t> 10 лет (2009-2018 гг.)</a:t>
            </a:r>
          </a:p>
          <a:p>
            <a:pPr algn="ctr" eaLnBrk="0" hangingPunct="0">
              <a:defRPr/>
            </a:pPr>
            <a:r>
              <a:rPr lang="ru-RU" dirty="0" smtClean="0"/>
              <a:t> (</a:t>
            </a:r>
            <a:r>
              <a:rPr lang="ru-RU" dirty="0" smtClean="0">
                <a:solidFill>
                  <a:schemeClr val="tx1"/>
                </a:solidFill>
              </a:rPr>
              <a:t>по данным регионального отделения ФСС)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948264" y="1916832"/>
            <a:ext cx="45719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236296" y="2780928"/>
            <a:ext cx="1763688" cy="720080"/>
          </a:xfrm>
          <a:prstGeom prst="roundRect">
            <a:avLst>
              <a:gd name="adj" fmla="val 654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</a:t>
            </a:r>
            <a:endParaRPr lang="en-US" sz="1000" b="1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 2018 году по сравнению: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 2009 годом – в 2,7 раза;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 2017 годом – на 10%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7092280" y="4509120"/>
            <a:ext cx="72008" cy="18722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380312" y="5661248"/>
            <a:ext cx="1619672" cy="720080"/>
          </a:xfrm>
          <a:prstGeom prst="roundRect">
            <a:avLst>
              <a:gd name="adj" fmla="val 6548"/>
            </a:avLst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</a:t>
            </a:r>
            <a:endParaRPr lang="en-US" sz="1000" b="1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 2018 году по сравнению: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 2009 годом – в 1,9 раза;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 2017 годом – на 7 %</a:t>
            </a:r>
            <a:endParaRPr lang="ru-RU" sz="1000" dirty="0">
              <a:solidFill>
                <a:srgbClr val="002060"/>
              </a:solidFill>
            </a:endParaRPr>
          </a:p>
        </p:txBody>
      </p:sp>
      <p:pic>
        <p:nvPicPr>
          <p:cNvPr id="12" name="Picture 2" descr="http://www.slanmo.ru/userfiles/image/news/ot_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D3DCD9"/>
              </a:clrFrom>
              <a:clrTo>
                <a:srgbClr val="D3DCD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548680"/>
            <a:ext cx="1691680" cy="1196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79512" y="404665"/>
            <a:ext cx="5256584" cy="576064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Классификация несчастных случаев </a:t>
            </a:r>
          </a:p>
          <a:p>
            <a:pPr algn="ctr">
              <a:defRPr/>
            </a:pPr>
            <a:r>
              <a:rPr lang="ru-RU" dirty="0" smtClean="0"/>
              <a:t>по степени тяжести  в области  </a:t>
            </a:r>
            <a:r>
              <a:rPr lang="ru-RU" sz="1200" dirty="0" smtClean="0"/>
              <a:t>(по данным ФСС)</a:t>
            </a:r>
            <a:endParaRPr lang="ru-RU" sz="1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2A1C8-B31F-447D-A543-4F702AA404A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052736"/>
          <a:ext cx="460851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860032" y="692696"/>
          <a:ext cx="403244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5004048" y="3933056"/>
          <a:ext cx="403244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7" descr="http://i.dailymail.co.uk/i/pix/2009/09/19/article-1214498-05163617000005DC-210_468x30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077072"/>
            <a:ext cx="4320480" cy="23762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im7-tub-ru.yandex.net/i?id=581917435-28-72&amp;n=21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620688"/>
            <a:ext cx="1152128" cy="936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251520" y="1196752"/>
          <a:ext cx="662473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323528" y="3933824"/>
          <a:ext cx="7992888" cy="2807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640C-246B-4988-A9CE-23031CF1CEC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404664"/>
            <a:ext cx="7020272" cy="648072"/>
          </a:xfrm>
          <a:prstGeom prst="rect">
            <a:avLst/>
          </a:prstGeom>
          <a:solidFill>
            <a:srgbClr val="CCECFF"/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 fontScale="25000" lnSpcReduction="20000"/>
          </a:bodyPr>
          <a:lstStyle/>
          <a:p>
            <a:pPr algn="ctr" eaLnBrk="0" hangingPunct="0">
              <a:defRPr/>
            </a:pPr>
            <a:r>
              <a:rPr lang="ru-RU" sz="8000" dirty="0" smtClean="0">
                <a:solidFill>
                  <a:schemeClr val="tx1"/>
                </a:solidFill>
              </a:rPr>
              <a:t>Динамика общего производственного травматизма</a:t>
            </a:r>
          </a:p>
          <a:p>
            <a:pPr algn="ctr" eaLnBrk="0" hangingPunct="0">
              <a:defRPr/>
            </a:pPr>
            <a:r>
              <a:rPr lang="ru-RU" sz="8000" dirty="0" smtClean="0">
                <a:solidFill>
                  <a:schemeClr val="tx1"/>
                </a:solidFill>
              </a:rPr>
              <a:t> за </a:t>
            </a:r>
            <a:r>
              <a:rPr lang="ru-RU" sz="8000" dirty="0" smtClean="0"/>
              <a:t> 10 лет (2009-2018 гг.)</a:t>
            </a:r>
          </a:p>
          <a:p>
            <a:pPr algn="ctr" eaLnBrk="0" hangingPunct="0"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(по данным регионального отделения ФСС ) 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 rot="10800000">
            <a:off x="6804248" y="1772816"/>
            <a:ext cx="72008" cy="1698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48264" y="2204864"/>
            <a:ext cx="2051720" cy="115212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Увеличение </a:t>
            </a:r>
            <a:endParaRPr lang="en-US" sz="1100" b="1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1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 2018 году по сравнению: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1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 2009 годом – в 1,3 раза;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1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 2017 годом – на 1,1 раза</a:t>
            </a:r>
            <a:endParaRPr lang="ru-RU" sz="11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07504" y="548680"/>
            <a:ext cx="7848872" cy="720079"/>
          </a:xfrm>
        </p:spPr>
        <p:txBody>
          <a:bodyPr/>
          <a:lstStyle/>
          <a:p>
            <a:pPr algn="ctr" eaLnBrk="0" hangingPunct="0">
              <a:defRPr/>
            </a:pPr>
            <a:r>
              <a:rPr lang="ru-RU" dirty="0" smtClean="0"/>
              <a:t>Средний удельный вес пострадавших на производстве на 1000 работающих </a:t>
            </a:r>
          </a:p>
          <a:p>
            <a:pPr algn="ctr" eaLnBrk="0" hangingPunct="0">
              <a:defRPr/>
            </a:pPr>
            <a:r>
              <a:rPr lang="ru-RU" dirty="0" smtClean="0"/>
              <a:t>за 10 лет (2009-2018 гг.) в разрезе районов </a:t>
            </a:r>
            <a:r>
              <a:rPr lang="ru-RU" sz="1000" dirty="0" smtClean="0"/>
              <a:t>(по данным ФСС)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2A1C8-B31F-447D-A543-4F702AA404A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7504" y="1268760"/>
          <a:ext cx="89289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-324544" y="548680"/>
            <a:ext cx="9289032" cy="648071"/>
          </a:xfrm>
        </p:spPr>
        <p:txBody>
          <a:bodyPr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solidFill>
                  <a:prstClr val="black"/>
                </a:solidFill>
              </a:rPr>
              <a:t>Среднее число дней нетрудоспособности на 1 несчастный случай на производстве</a:t>
            </a:r>
          </a:p>
          <a:p>
            <a:pPr algn="ctr" eaLnBrk="0" hangingPunct="0">
              <a:defRPr/>
            </a:pPr>
            <a:r>
              <a:rPr lang="ru-RU" sz="1600" dirty="0" smtClean="0"/>
              <a:t>за 10 лет  (2009-2018 гг.) в разрезе районов   </a:t>
            </a:r>
            <a:r>
              <a:rPr lang="ru-RU" sz="1200" dirty="0" smtClean="0"/>
              <a:t>(по данным ФСС)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2A1C8-B31F-447D-A543-4F702AA404A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7504" y="1268760"/>
          <a:ext cx="8928992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404665"/>
            <a:ext cx="7236296" cy="72008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0" hangingPunct="0"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Характеристика несчастных случаев на производстве  </a:t>
            </a:r>
          </a:p>
          <a:p>
            <a:pPr algn="ctr" eaLnBrk="0" hangingPunct="0"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со смертельным исходом за </a:t>
            </a:r>
            <a:r>
              <a:rPr lang="ru-RU" sz="2000" dirty="0" smtClean="0"/>
              <a:t> 10 лет (2009-2018 гг.)  </a:t>
            </a:r>
            <a:r>
              <a:rPr lang="ru-RU" sz="2000" dirty="0" smtClean="0">
                <a:solidFill>
                  <a:schemeClr val="tx1"/>
                </a:solidFill>
              </a:rPr>
              <a:t>по области 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9" name="Содержимое 6"/>
          <p:cNvGraphicFramePr>
            <a:graphicFrameLocks/>
          </p:cNvGraphicFramePr>
          <p:nvPr/>
        </p:nvGraphicFramePr>
        <p:xfrm>
          <a:off x="323528" y="1412776"/>
          <a:ext cx="835292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03848" y="1340768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В</a:t>
            </a:r>
            <a:r>
              <a:rPr lang="ru-RU" sz="1400" b="1" dirty="0" smtClean="0"/>
              <a:t>иды деятельности, где произошли несчастные случаи</a:t>
            </a:r>
            <a:endParaRPr lang="ru-RU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3933056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Основные причины несчастных случаев</a:t>
            </a:r>
            <a:endParaRPr lang="ru-RU" sz="1400" b="1" dirty="0"/>
          </a:p>
        </p:txBody>
      </p:sp>
      <p:graphicFrame>
        <p:nvGraphicFramePr>
          <p:cNvPr id="13" name="Содержимое 6"/>
          <p:cNvGraphicFramePr>
            <a:graphicFrameLocks noGrp="1"/>
          </p:cNvGraphicFramePr>
          <p:nvPr>
            <p:ph idx="1"/>
          </p:nvPr>
        </p:nvGraphicFramePr>
        <p:xfrm>
          <a:off x="179512" y="4437112"/>
          <a:ext cx="453650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76056" y="3789040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Основные виды несчастных случаев</a:t>
            </a:r>
            <a:endParaRPr lang="ru-RU" sz="1400" b="1" dirty="0"/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4932040" y="4077072"/>
          <a:ext cx="3962237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124408"/>
              </p:ext>
            </p:extLst>
          </p:nvPr>
        </p:nvGraphicFramePr>
        <p:xfrm>
          <a:off x="4644008" y="4221088"/>
          <a:ext cx="4320480" cy="2520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E640C-246B-4988-A9CE-23031CF1CEC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1027" name="Picture 3" descr="D:\Мои документы\Нулевой травматизм\К совещанию\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4">
      <a:dk1>
        <a:sysClr val="windowText" lastClr="000000"/>
      </a:dk1>
      <a:lt1>
        <a:sysClr val="window" lastClr="FFFFFF"/>
      </a:lt1>
      <a:dk2>
        <a:srgbClr val="073E87"/>
      </a:dk2>
      <a:lt2>
        <a:srgbClr val="FFFFFF"/>
      </a:lt2>
      <a:accent1>
        <a:srgbClr val="C00000"/>
      </a:accent1>
      <a:accent2>
        <a:srgbClr val="0099CC"/>
      </a:accent2>
      <a:accent3>
        <a:srgbClr val="A5A5A5"/>
      </a:accent3>
      <a:accent4>
        <a:srgbClr val="FFC000"/>
      </a:accent4>
      <a:accent5>
        <a:srgbClr val="996633"/>
      </a:accent5>
      <a:accent6>
        <a:srgbClr val="666633"/>
      </a:accent6>
      <a:hlink>
        <a:srgbClr val="0080FF"/>
      </a:hlink>
      <a:folHlink>
        <a:srgbClr val="5EAEF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8596</TotalTime>
  <Words>1033</Words>
  <Application>Microsoft Office PowerPoint</Application>
  <PresentationFormat>Экран (4:3)</PresentationFormat>
  <Paragraphs>192</Paragraphs>
  <Slides>21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2" baseType="lpstr">
      <vt:lpstr>Arial Unicode MS</vt:lpstr>
      <vt:lpstr>바탕</vt:lpstr>
      <vt:lpstr>Arial</vt:lpstr>
      <vt:lpstr>Arial Narrow</vt:lpstr>
      <vt:lpstr>Calibri</vt:lpstr>
      <vt:lpstr>Georgia</vt:lpstr>
      <vt:lpstr>Times New Roman</vt:lpstr>
      <vt:lpstr>Trebuchet MS</vt:lpstr>
      <vt:lpstr>Wingdings</vt:lpstr>
      <vt:lpstr>Wingdings 2</vt:lpstr>
      <vt:lpstr>Городская</vt:lpstr>
      <vt:lpstr>  Состояние  производственного травматизма  в области.  Концепция «нулевого травматизма». О типовой программе «нулевого травматизма».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Стратегия Vision Zero  для безопасности дорожного движения </vt:lpstr>
      <vt:lpstr>Международный уровень: МАСО</vt:lpstr>
      <vt:lpstr> Стратегия Vision Zero для предотвращения  смертельного травматизма на рабочих местах </vt:lpstr>
      <vt:lpstr>Презентация PowerPoint</vt:lpstr>
      <vt:lpstr>Презентация PowerPoint</vt:lpstr>
      <vt:lpstr>Презентация PowerPoint</vt:lpstr>
      <vt:lpstr> Присоединяйтесь к компании «Нулевого травматизма»</vt:lpstr>
      <vt:lpstr>  Распоряжение Правительства Российской Федерации от  26 апреля 2019 г. № 833-р</vt:lpstr>
      <vt:lpstr>  ТИПОВАЯ ПРОГРАММА «нулевого травматизма»  </vt:lpstr>
      <vt:lpstr>Презентация PowerPoint</vt:lpstr>
      <vt:lpstr>Презентация PowerPoint</vt:lpstr>
      <vt:lpstr>Презентация PowerPoint</vt:lpstr>
    </vt:vector>
  </TitlesOfParts>
  <Company>Департамент занятости населения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Ильинова Елена Сергеевна</dc:creator>
  <cp:lastModifiedBy>admin</cp:lastModifiedBy>
  <cp:revision>1055</cp:revision>
  <cp:lastPrinted>2013-12-25T14:36:19Z</cp:lastPrinted>
  <dcterms:created xsi:type="dcterms:W3CDTF">2011-12-21T14:14:56Z</dcterms:created>
  <dcterms:modified xsi:type="dcterms:W3CDTF">2021-10-20T12:54:48Z</dcterms:modified>
</cp:coreProperties>
</file>