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8" r:id="rId3"/>
    <p:sldId id="323" r:id="rId4"/>
    <p:sldId id="324" r:id="rId5"/>
    <p:sldId id="326" r:id="rId6"/>
    <p:sldId id="319" r:id="rId7"/>
    <p:sldId id="322" r:id="rId8"/>
    <p:sldId id="299" r:id="rId9"/>
    <p:sldId id="349" r:id="rId10"/>
    <p:sldId id="350" r:id="rId11"/>
    <p:sldId id="340" r:id="rId12"/>
    <p:sldId id="271" r:id="rId13"/>
    <p:sldId id="318" r:id="rId14"/>
    <p:sldId id="334" r:id="rId15"/>
    <p:sldId id="335" r:id="rId16"/>
    <p:sldId id="336" r:id="rId17"/>
    <p:sldId id="337" r:id="rId18"/>
    <p:sldId id="338" r:id="rId19"/>
    <p:sldId id="345" r:id="rId20"/>
    <p:sldId id="346" r:id="rId21"/>
    <p:sldId id="347" r:id="rId22"/>
    <p:sldId id="348" r:id="rId23"/>
    <p:sldId id="342" r:id="rId24"/>
    <p:sldId id="339" r:id="rId25"/>
    <p:sldId id="341" r:id="rId26"/>
    <p:sldId id="344" r:id="rId27"/>
    <p:sldId id="315" r:id="rId28"/>
    <p:sldId id="343" r:id="rId29"/>
    <p:sldId id="320" r:id="rId30"/>
    <p:sldId id="279" r:id="rId31"/>
    <p:sldId id="317" r:id="rId32"/>
    <p:sldId id="268"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0000"/>
    <a:srgbClr val="0281BA"/>
    <a:srgbClr val="4274B0"/>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62299" autoAdjust="0"/>
  </p:normalViewPr>
  <p:slideViewPr>
    <p:cSldViewPr>
      <p:cViewPr>
        <p:scale>
          <a:sx n="66" d="100"/>
          <a:sy n="66" d="100"/>
        </p:scale>
        <p:origin x="-3096" y="-126"/>
      </p:cViewPr>
      <p:guideLst>
        <p:guide orient="horz" pos="2160"/>
        <p:guide pos="2880"/>
      </p:guideLst>
    </p:cSldViewPr>
  </p:slideViewPr>
  <p:outlineViewPr>
    <p:cViewPr>
      <p:scale>
        <a:sx n="33" d="100"/>
        <a:sy n="33" d="100"/>
      </p:scale>
      <p:origin x="0" y="72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78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E77C56-4333-4D58-906D-E71CB4DF05FB}" type="doc">
      <dgm:prSet loTypeId="urn:microsoft.com/office/officeart/2005/8/layout/pyramid1" loCatId="pyramid" qsTypeId="urn:microsoft.com/office/officeart/2005/8/quickstyle/simple1" qsCatId="simple" csTypeId="urn:microsoft.com/office/officeart/2005/8/colors/accent1_2" csCatId="accent1" phldr="1"/>
      <dgm:spPr/>
    </dgm:pt>
    <dgm:pt modelId="{325CCDC5-EBE1-4EDC-8455-199838310C53}">
      <dgm:prSet phldrT="[Текст]" custT="1"/>
      <dgm:spPr>
        <a:solidFill>
          <a:srgbClr val="FF0000"/>
        </a:solidFill>
      </dgm:spPr>
      <dgm:t>
        <a:bodyPr/>
        <a:lstStyle/>
        <a:p>
          <a:r>
            <a:rPr lang="ru-RU" sz="1400" dirty="0" smtClean="0"/>
            <a:t>ГКУ ВО «Областное казначейство</a:t>
          </a:r>
          <a:endParaRPr lang="ru-RU" sz="1400" dirty="0"/>
        </a:p>
      </dgm:t>
    </dgm:pt>
    <dgm:pt modelId="{6E86F040-376C-41B3-A91F-CBACDBE84B02}" type="parTrans" cxnId="{74A2CAC9-56CE-42EA-8AD4-E4C95BB7F653}">
      <dgm:prSet/>
      <dgm:spPr/>
      <dgm:t>
        <a:bodyPr/>
        <a:lstStyle/>
        <a:p>
          <a:endParaRPr lang="ru-RU"/>
        </a:p>
      </dgm:t>
    </dgm:pt>
    <dgm:pt modelId="{E07A6F0F-5474-40B3-B63B-4676A901757B}" type="sibTrans" cxnId="{74A2CAC9-56CE-42EA-8AD4-E4C95BB7F653}">
      <dgm:prSet/>
      <dgm:spPr/>
      <dgm:t>
        <a:bodyPr/>
        <a:lstStyle/>
        <a:p>
          <a:endParaRPr lang="ru-RU"/>
        </a:p>
      </dgm:t>
    </dgm:pt>
    <dgm:pt modelId="{5704E655-4774-4E55-84CD-48BDF8E0BA8E}">
      <dgm:prSet phldrT="[Текст]" custT="1"/>
      <dgm:spPr>
        <a:solidFill>
          <a:srgbClr val="92D050"/>
        </a:solidFill>
      </dgm:spPr>
      <dgm:t>
        <a:bodyPr/>
        <a:lstStyle/>
        <a:p>
          <a:r>
            <a:rPr lang="ru-RU" sz="1400" dirty="0" smtClean="0"/>
            <a:t>Отраслевые центры учета</a:t>
          </a:r>
          <a:endParaRPr lang="ru-RU" sz="1400" dirty="0"/>
        </a:p>
      </dgm:t>
    </dgm:pt>
    <dgm:pt modelId="{8D365483-CC2C-4774-903C-BE52E261112F}" type="parTrans" cxnId="{B80E845A-08D6-4963-9E9F-696E57487AF9}">
      <dgm:prSet/>
      <dgm:spPr/>
      <dgm:t>
        <a:bodyPr/>
        <a:lstStyle/>
        <a:p>
          <a:endParaRPr lang="ru-RU"/>
        </a:p>
      </dgm:t>
    </dgm:pt>
    <dgm:pt modelId="{871D35F9-ABB2-4BAA-9702-7F9125821A10}" type="sibTrans" cxnId="{B80E845A-08D6-4963-9E9F-696E57487AF9}">
      <dgm:prSet/>
      <dgm:spPr/>
      <dgm:t>
        <a:bodyPr/>
        <a:lstStyle/>
        <a:p>
          <a:endParaRPr lang="ru-RU"/>
        </a:p>
      </dgm:t>
    </dgm:pt>
    <dgm:pt modelId="{9F033687-CF53-416C-A378-A955B86865F6}">
      <dgm:prSet phldrT="[Текст]" custT="1"/>
      <dgm:spPr>
        <a:solidFill>
          <a:schemeClr val="accent5">
            <a:lumMod val="75000"/>
          </a:schemeClr>
        </a:solidFill>
      </dgm:spPr>
      <dgm:t>
        <a:bodyPr/>
        <a:lstStyle/>
        <a:p>
          <a:r>
            <a:rPr lang="ru-RU" sz="1400" dirty="0" smtClean="0"/>
            <a:t>Единые межведомственные центры учета муниципального уровня</a:t>
          </a:r>
          <a:endParaRPr lang="ru-RU" sz="1400" dirty="0"/>
        </a:p>
      </dgm:t>
    </dgm:pt>
    <dgm:pt modelId="{DA7F16DE-8B90-4598-9771-4C29AB01A991}" type="parTrans" cxnId="{5C63D3DC-A42A-4A39-8D52-3CC19615127D}">
      <dgm:prSet/>
      <dgm:spPr/>
      <dgm:t>
        <a:bodyPr/>
        <a:lstStyle/>
        <a:p>
          <a:endParaRPr lang="ru-RU"/>
        </a:p>
      </dgm:t>
    </dgm:pt>
    <dgm:pt modelId="{97F7B957-E7FC-43E0-A40D-713E665A1CD0}" type="sibTrans" cxnId="{5C63D3DC-A42A-4A39-8D52-3CC19615127D}">
      <dgm:prSet/>
      <dgm:spPr/>
      <dgm:t>
        <a:bodyPr/>
        <a:lstStyle/>
        <a:p>
          <a:endParaRPr lang="ru-RU"/>
        </a:p>
      </dgm:t>
    </dgm:pt>
    <dgm:pt modelId="{C93416D6-FB15-4E03-BCE7-BB3639774A95}" type="pres">
      <dgm:prSet presAssocID="{56E77C56-4333-4D58-906D-E71CB4DF05FB}" presName="Name0" presStyleCnt="0">
        <dgm:presLayoutVars>
          <dgm:dir/>
          <dgm:animLvl val="lvl"/>
          <dgm:resizeHandles val="exact"/>
        </dgm:presLayoutVars>
      </dgm:prSet>
      <dgm:spPr/>
    </dgm:pt>
    <dgm:pt modelId="{7AC3C8A2-2785-4F91-9F5D-4C613EC7E4E0}" type="pres">
      <dgm:prSet presAssocID="{325CCDC5-EBE1-4EDC-8455-199838310C53}" presName="Name8" presStyleCnt="0"/>
      <dgm:spPr/>
    </dgm:pt>
    <dgm:pt modelId="{0E81C53C-9309-49AF-B1DA-FB23A2667FAE}" type="pres">
      <dgm:prSet presAssocID="{325CCDC5-EBE1-4EDC-8455-199838310C53}" presName="level" presStyleLbl="node1" presStyleIdx="0" presStyleCnt="3" custScaleX="110458" custScaleY="100092" custLinFactNeighborX="2595" custLinFactNeighborY="-965">
        <dgm:presLayoutVars>
          <dgm:chMax val="1"/>
          <dgm:bulletEnabled val="1"/>
        </dgm:presLayoutVars>
      </dgm:prSet>
      <dgm:spPr/>
      <dgm:t>
        <a:bodyPr/>
        <a:lstStyle/>
        <a:p>
          <a:endParaRPr lang="ru-RU"/>
        </a:p>
      </dgm:t>
    </dgm:pt>
    <dgm:pt modelId="{33DB1EB9-DA61-49A6-AFC9-9CBCCE866A5B}" type="pres">
      <dgm:prSet presAssocID="{325CCDC5-EBE1-4EDC-8455-199838310C53}" presName="levelTx" presStyleLbl="revTx" presStyleIdx="0" presStyleCnt="0">
        <dgm:presLayoutVars>
          <dgm:chMax val="1"/>
          <dgm:bulletEnabled val="1"/>
        </dgm:presLayoutVars>
      </dgm:prSet>
      <dgm:spPr/>
      <dgm:t>
        <a:bodyPr/>
        <a:lstStyle/>
        <a:p>
          <a:endParaRPr lang="ru-RU"/>
        </a:p>
      </dgm:t>
    </dgm:pt>
    <dgm:pt modelId="{3BBCE2B0-FAD4-457C-ACB4-CF2FDCB91505}" type="pres">
      <dgm:prSet presAssocID="{5704E655-4774-4E55-84CD-48BDF8E0BA8E}" presName="Name8" presStyleCnt="0"/>
      <dgm:spPr/>
    </dgm:pt>
    <dgm:pt modelId="{2EDB54AC-4400-4F1B-8BFE-EE96A0848E9F}" type="pres">
      <dgm:prSet presAssocID="{5704E655-4774-4E55-84CD-48BDF8E0BA8E}" presName="level" presStyleLbl="node1" presStyleIdx="1" presStyleCnt="3" custScaleX="105246" custLinFactNeighborX="-19" custLinFactNeighborY="31">
        <dgm:presLayoutVars>
          <dgm:chMax val="1"/>
          <dgm:bulletEnabled val="1"/>
        </dgm:presLayoutVars>
      </dgm:prSet>
      <dgm:spPr/>
      <dgm:t>
        <a:bodyPr/>
        <a:lstStyle/>
        <a:p>
          <a:endParaRPr lang="ru-RU"/>
        </a:p>
      </dgm:t>
    </dgm:pt>
    <dgm:pt modelId="{239E2F98-9A30-4FDA-8097-A405010F3AE7}" type="pres">
      <dgm:prSet presAssocID="{5704E655-4774-4E55-84CD-48BDF8E0BA8E}" presName="levelTx" presStyleLbl="revTx" presStyleIdx="0" presStyleCnt="0">
        <dgm:presLayoutVars>
          <dgm:chMax val="1"/>
          <dgm:bulletEnabled val="1"/>
        </dgm:presLayoutVars>
      </dgm:prSet>
      <dgm:spPr/>
      <dgm:t>
        <a:bodyPr/>
        <a:lstStyle/>
        <a:p>
          <a:endParaRPr lang="ru-RU"/>
        </a:p>
      </dgm:t>
    </dgm:pt>
    <dgm:pt modelId="{5B9EC763-3FA7-4EC7-A51B-68BDC9BCADDD}" type="pres">
      <dgm:prSet presAssocID="{9F033687-CF53-416C-A378-A955B86865F6}" presName="Name8" presStyleCnt="0"/>
      <dgm:spPr/>
    </dgm:pt>
    <dgm:pt modelId="{7747C17C-18D4-47BD-90AB-95A8916D7A59}" type="pres">
      <dgm:prSet presAssocID="{9F033687-CF53-416C-A378-A955B86865F6}" presName="level" presStyleLbl="node1" presStyleIdx="2" presStyleCnt="3">
        <dgm:presLayoutVars>
          <dgm:chMax val="1"/>
          <dgm:bulletEnabled val="1"/>
        </dgm:presLayoutVars>
      </dgm:prSet>
      <dgm:spPr/>
      <dgm:t>
        <a:bodyPr/>
        <a:lstStyle/>
        <a:p>
          <a:endParaRPr lang="ru-RU"/>
        </a:p>
      </dgm:t>
    </dgm:pt>
    <dgm:pt modelId="{B4FD087B-6B4E-4572-AF4D-73F4D0E19393}" type="pres">
      <dgm:prSet presAssocID="{9F033687-CF53-416C-A378-A955B86865F6}" presName="levelTx" presStyleLbl="revTx" presStyleIdx="0" presStyleCnt="0">
        <dgm:presLayoutVars>
          <dgm:chMax val="1"/>
          <dgm:bulletEnabled val="1"/>
        </dgm:presLayoutVars>
      </dgm:prSet>
      <dgm:spPr/>
      <dgm:t>
        <a:bodyPr/>
        <a:lstStyle/>
        <a:p>
          <a:endParaRPr lang="ru-RU"/>
        </a:p>
      </dgm:t>
    </dgm:pt>
  </dgm:ptLst>
  <dgm:cxnLst>
    <dgm:cxn modelId="{DB895E8B-4888-4BF2-A94E-BE142FEA0390}" type="presOf" srcId="{9F033687-CF53-416C-A378-A955B86865F6}" destId="{7747C17C-18D4-47BD-90AB-95A8916D7A59}" srcOrd="0" destOrd="0" presId="urn:microsoft.com/office/officeart/2005/8/layout/pyramid1"/>
    <dgm:cxn modelId="{4662F557-8895-424F-8FB8-2D98F348F9E2}" type="presOf" srcId="{5704E655-4774-4E55-84CD-48BDF8E0BA8E}" destId="{239E2F98-9A30-4FDA-8097-A405010F3AE7}" srcOrd="1" destOrd="0" presId="urn:microsoft.com/office/officeart/2005/8/layout/pyramid1"/>
    <dgm:cxn modelId="{39E816CB-2F33-4D60-A321-AFF8AE8676B9}" type="presOf" srcId="{325CCDC5-EBE1-4EDC-8455-199838310C53}" destId="{0E81C53C-9309-49AF-B1DA-FB23A2667FAE}" srcOrd="0" destOrd="0" presId="urn:microsoft.com/office/officeart/2005/8/layout/pyramid1"/>
    <dgm:cxn modelId="{5F1BC132-1065-432A-9334-B368F958DB47}" type="presOf" srcId="{325CCDC5-EBE1-4EDC-8455-199838310C53}" destId="{33DB1EB9-DA61-49A6-AFC9-9CBCCE866A5B}" srcOrd="1" destOrd="0" presId="urn:microsoft.com/office/officeart/2005/8/layout/pyramid1"/>
    <dgm:cxn modelId="{B80E845A-08D6-4963-9E9F-696E57487AF9}" srcId="{56E77C56-4333-4D58-906D-E71CB4DF05FB}" destId="{5704E655-4774-4E55-84CD-48BDF8E0BA8E}" srcOrd="1" destOrd="0" parTransId="{8D365483-CC2C-4774-903C-BE52E261112F}" sibTransId="{871D35F9-ABB2-4BAA-9702-7F9125821A10}"/>
    <dgm:cxn modelId="{74A2CAC9-56CE-42EA-8AD4-E4C95BB7F653}" srcId="{56E77C56-4333-4D58-906D-E71CB4DF05FB}" destId="{325CCDC5-EBE1-4EDC-8455-199838310C53}" srcOrd="0" destOrd="0" parTransId="{6E86F040-376C-41B3-A91F-CBACDBE84B02}" sibTransId="{E07A6F0F-5474-40B3-B63B-4676A901757B}"/>
    <dgm:cxn modelId="{BFA49080-6D95-4645-82B4-9F2FF6AA526F}" type="presOf" srcId="{9F033687-CF53-416C-A378-A955B86865F6}" destId="{B4FD087B-6B4E-4572-AF4D-73F4D0E19393}" srcOrd="1" destOrd="0" presId="urn:microsoft.com/office/officeart/2005/8/layout/pyramid1"/>
    <dgm:cxn modelId="{99877BBE-3A89-45CB-8E2A-7D465BFB47EA}" type="presOf" srcId="{5704E655-4774-4E55-84CD-48BDF8E0BA8E}" destId="{2EDB54AC-4400-4F1B-8BFE-EE96A0848E9F}" srcOrd="0" destOrd="0" presId="urn:microsoft.com/office/officeart/2005/8/layout/pyramid1"/>
    <dgm:cxn modelId="{9593BF67-E91A-4C5D-BECA-71A89CAE731A}" type="presOf" srcId="{56E77C56-4333-4D58-906D-E71CB4DF05FB}" destId="{C93416D6-FB15-4E03-BCE7-BB3639774A95}" srcOrd="0" destOrd="0" presId="urn:microsoft.com/office/officeart/2005/8/layout/pyramid1"/>
    <dgm:cxn modelId="{5C63D3DC-A42A-4A39-8D52-3CC19615127D}" srcId="{56E77C56-4333-4D58-906D-E71CB4DF05FB}" destId="{9F033687-CF53-416C-A378-A955B86865F6}" srcOrd="2" destOrd="0" parTransId="{DA7F16DE-8B90-4598-9771-4C29AB01A991}" sibTransId="{97F7B957-E7FC-43E0-A40D-713E665A1CD0}"/>
    <dgm:cxn modelId="{74AA872C-362E-4FBF-B6DE-4CCF8C57BF3C}" type="presParOf" srcId="{C93416D6-FB15-4E03-BCE7-BB3639774A95}" destId="{7AC3C8A2-2785-4F91-9F5D-4C613EC7E4E0}" srcOrd="0" destOrd="0" presId="urn:microsoft.com/office/officeart/2005/8/layout/pyramid1"/>
    <dgm:cxn modelId="{2D67798B-99D3-4391-A743-AAFD8078BA5A}" type="presParOf" srcId="{7AC3C8A2-2785-4F91-9F5D-4C613EC7E4E0}" destId="{0E81C53C-9309-49AF-B1DA-FB23A2667FAE}" srcOrd="0" destOrd="0" presId="urn:microsoft.com/office/officeart/2005/8/layout/pyramid1"/>
    <dgm:cxn modelId="{1B38935B-614F-43E2-A045-339C592FBCDD}" type="presParOf" srcId="{7AC3C8A2-2785-4F91-9F5D-4C613EC7E4E0}" destId="{33DB1EB9-DA61-49A6-AFC9-9CBCCE866A5B}" srcOrd="1" destOrd="0" presId="urn:microsoft.com/office/officeart/2005/8/layout/pyramid1"/>
    <dgm:cxn modelId="{DDCBFE23-B8E6-4233-85E1-BA1534CFEA6B}" type="presParOf" srcId="{C93416D6-FB15-4E03-BCE7-BB3639774A95}" destId="{3BBCE2B0-FAD4-457C-ACB4-CF2FDCB91505}" srcOrd="1" destOrd="0" presId="urn:microsoft.com/office/officeart/2005/8/layout/pyramid1"/>
    <dgm:cxn modelId="{51B67A33-D7BE-4186-A496-8442D104A20E}" type="presParOf" srcId="{3BBCE2B0-FAD4-457C-ACB4-CF2FDCB91505}" destId="{2EDB54AC-4400-4F1B-8BFE-EE96A0848E9F}" srcOrd="0" destOrd="0" presId="urn:microsoft.com/office/officeart/2005/8/layout/pyramid1"/>
    <dgm:cxn modelId="{DF1EAC29-C486-4388-88B9-092C234DBC7D}" type="presParOf" srcId="{3BBCE2B0-FAD4-457C-ACB4-CF2FDCB91505}" destId="{239E2F98-9A30-4FDA-8097-A405010F3AE7}" srcOrd="1" destOrd="0" presId="urn:microsoft.com/office/officeart/2005/8/layout/pyramid1"/>
    <dgm:cxn modelId="{1D759F02-84FF-4432-8284-A2512A9803B5}" type="presParOf" srcId="{C93416D6-FB15-4E03-BCE7-BB3639774A95}" destId="{5B9EC763-3FA7-4EC7-A51B-68BDC9BCADDD}" srcOrd="2" destOrd="0" presId="urn:microsoft.com/office/officeart/2005/8/layout/pyramid1"/>
    <dgm:cxn modelId="{CCFD0EE1-3E82-4E7A-96D3-6044BE437C5F}" type="presParOf" srcId="{5B9EC763-3FA7-4EC7-A51B-68BDC9BCADDD}" destId="{7747C17C-18D4-47BD-90AB-95A8916D7A59}" srcOrd="0" destOrd="0" presId="urn:microsoft.com/office/officeart/2005/8/layout/pyramid1"/>
    <dgm:cxn modelId="{74D3D491-9BEB-4E44-A53D-781097936805}" type="presParOf" srcId="{5B9EC763-3FA7-4EC7-A51B-68BDC9BCADDD}" destId="{B4FD087B-6B4E-4572-AF4D-73F4D0E19393}"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E81C53C-9309-49AF-B1DA-FB23A2667FAE}">
      <dsp:nvSpPr>
        <dsp:cNvPr id="0" name=""/>
        <dsp:cNvSpPr/>
      </dsp:nvSpPr>
      <dsp:spPr>
        <a:xfrm>
          <a:off x="1331673" y="0"/>
          <a:ext cx="1512159" cy="1355497"/>
        </a:xfrm>
        <a:prstGeom prst="trapezoid">
          <a:avLst>
            <a:gd name="adj" fmla="val 50498"/>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ГКУ ВО «Областное казначейство</a:t>
          </a:r>
          <a:endParaRPr lang="ru-RU" sz="1400" kern="1200" dirty="0"/>
        </a:p>
      </dsp:txBody>
      <dsp:txXfrm>
        <a:off x="1331673" y="0"/>
        <a:ext cx="1512159" cy="1355497"/>
      </dsp:txXfrm>
    </dsp:sp>
    <dsp:sp modelId="{2EDB54AC-4400-4F1B-8BFE-EE96A0848E9F}">
      <dsp:nvSpPr>
        <dsp:cNvPr id="0" name=""/>
        <dsp:cNvSpPr/>
      </dsp:nvSpPr>
      <dsp:spPr>
        <a:xfrm>
          <a:off x="611562" y="1355917"/>
          <a:ext cx="2880291" cy="1354251"/>
        </a:xfrm>
        <a:prstGeom prst="trapezoid">
          <a:avLst>
            <a:gd name="adj" fmla="val 50498"/>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Отраслевые центры учета</a:t>
          </a:r>
          <a:endParaRPr lang="ru-RU" sz="1400" kern="1200" dirty="0"/>
        </a:p>
      </dsp:txBody>
      <dsp:txXfrm>
        <a:off x="1115613" y="1355917"/>
        <a:ext cx="1872189" cy="1354251"/>
      </dsp:txXfrm>
    </dsp:sp>
    <dsp:sp modelId="{7747C17C-18D4-47BD-90AB-95A8916D7A59}">
      <dsp:nvSpPr>
        <dsp:cNvPr id="0" name=""/>
        <dsp:cNvSpPr/>
      </dsp:nvSpPr>
      <dsp:spPr>
        <a:xfrm>
          <a:off x="0" y="2709748"/>
          <a:ext cx="4104456" cy="1354251"/>
        </a:xfrm>
        <a:prstGeom prst="trapezoid">
          <a:avLst>
            <a:gd name="adj" fmla="val 50498"/>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smtClean="0"/>
            <a:t>Единые межведомственные центры учета муниципального уровня</a:t>
          </a:r>
          <a:endParaRPr lang="ru-RU" sz="1400" kern="1200" dirty="0"/>
        </a:p>
      </dsp:txBody>
      <dsp:txXfrm>
        <a:off x="718279" y="2709748"/>
        <a:ext cx="2667896" cy="135425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C99D9A-A3FB-4C57-9AB9-BBC5E55311CD}" type="datetimeFigureOut">
              <a:rPr lang="ru-RU" smtClean="0"/>
              <a:pPr/>
              <a:t>13.08.2021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162211-942D-44DB-B474-E654CB80A844}" type="slidenum">
              <a:rPr lang="ru-RU" smtClean="0"/>
              <a:pPr/>
              <a:t>‹#›</a:t>
            </a:fld>
            <a:endParaRPr lang="ru-RU"/>
          </a:p>
        </p:txBody>
      </p:sp>
    </p:spTree>
    <p:extLst>
      <p:ext uri="{BB962C8B-B14F-4D97-AF65-F5344CB8AC3E}">
        <p14:creationId xmlns="" xmlns:p14="http://schemas.microsoft.com/office/powerpoint/2010/main" val="3066107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52513" y="0"/>
            <a:ext cx="4572000" cy="3429000"/>
          </a:xfrm>
        </p:spPr>
      </p:sp>
      <p:sp>
        <p:nvSpPr>
          <p:cNvPr id="3" name="Заметки 2"/>
          <p:cNvSpPr>
            <a:spLocks noGrp="1"/>
          </p:cNvSpPr>
          <p:nvPr>
            <p:ph type="body" idx="1"/>
          </p:nvPr>
        </p:nvSpPr>
        <p:spPr>
          <a:xfrm>
            <a:off x="476672" y="3707904"/>
            <a:ext cx="5486400" cy="4114800"/>
          </a:xfrm>
        </p:spPr>
        <p:txBody>
          <a:bodyPr>
            <a:normAutofit/>
          </a:bodyPr>
          <a:lstStyle/>
          <a:p>
            <a:pPr indent="446088" algn="just"/>
            <a:endParaRPr lang="ru-RU" sz="1600"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7C162211-942D-44DB-B474-E654CB80A844}" type="slidenum">
              <a:rPr lang="ru-RU" smtClean="0"/>
              <a:pPr/>
              <a:t>1</a:t>
            </a:fld>
            <a:endParaRPr 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xfrm>
            <a:off x="938531" y="172002"/>
            <a:ext cx="4980939" cy="3429735"/>
          </a:xfrm>
          <a:noFill/>
          <a:ln>
            <a:solidFill>
              <a:srgbClr val="000000"/>
            </a:solidFill>
            <a:miter lim="800000"/>
            <a:headEnd/>
            <a:tailEnd/>
          </a:ln>
        </p:spPr>
      </p:sp>
      <p:sp>
        <p:nvSpPr>
          <p:cNvPr id="3" name="Заметки 2"/>
          <p:cNvSpPr>
            <a:spLocks noGrp="1"/>
          </p:cNvSpPr>
          <p:nvPr>
            <p:ph type="body" idx="1"/>
          </p:nvPr>
        </p:nvSpPr>
        <p:spPr>
          <a:xfrm>
            <a:off x="548680" y="3844302"/>
            <a:ext cx="5832648" cy="5048177"/>
          </a:xfrm>
        </p:spPr>
        <p:txBody>
          <a:bodyPr>
            <a:normAutofit/>
          </a:bodyPr>
          <a:lstStyle/>
          <a:p>
            <a:pPr>
              <a:defRPr/>
            </a:pPr>
            <a:endParaRPr lang="ru-RU" dirty="0"/>
          </a:p>
        </p:txBody>
      </p:sp>
      <p:sp>
        <p:nvSpPr>
          <p:cNvPr id="4" name="Номер слайда 3"/>
          <p:cNvSpPr>
            <a:spLocks noGrp="1"/>
          </p:cNvSpPr>
          <p:nvPr>
            <p:ph type="sldNum" sz="quarter" idx="5"/>
          </p:nvPr>
        </p:nvSpPr>
        <p:spPr/>
        <p:txBody>
          <a:bodyPr/>
          <a:lstStyle/>
          <a:p>
            <a:pPr>
              <a:defRPr/>
            </a:pPr>
            <a:fld id="{6694BCE7-C62E-4CD6-B933-1ACED63371B5}"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bwMode="auto">
          <a:xfrm>
            <a:off x="1520825" y="1"/>
            <a:ext cx="3959225" cy="2267743"/>
          </a:xfrm>
          <a:noFill/>
          <a:ln>
            <a:solidFill>
              <a:srgbClr val="000000"/>
            </a:solidFill>
            <a:miter lim="800000"/>
            <a:headEnd/>
            <a:tailEnd/>
          </a:ln>
        </p:spPr>
      </p:sp>
      <p:sp>
        <p:nvSpPr>
          <p:cNvPr id="3" name="Заметки 2"/>
          <p:cNvSpPr>
            <a:spLocks noGrp="1"/>
          </p:cNvSpPr>
          <p:nvPr>
            <p:ph type="body" idx="1"/>
          </p:nvPr>
        </p:nvSpPr>
        <p:spPr>
          <a:xfrm>
            <a:off x="260648" y="2339752"/>
            <a:ext cx="6364819" cy="6427930"/>
          </a:xfrm>
        </p:spPr>
        <p:txBody>
          <a:bodyPr>
            <a:noAutofit/>
          </a:bodyPr>
          <a:lstStyle/>
          <a:p>
            <a:pPr indent="360363" algn="just">
              <a:spcBef>
                <a:spcPts val="0"/>
              </a:spcBef>
              <a:spcAft>
                <a:spcPts val="0"/>
              </a:spcAft>
              <a:defRPr/>
            </a:pPr>
            <a:endParaRPr lang="ru-RU" sz="1300" dirty="0">
              <a:latin typeface="Times New Roman" pitchFamily="18" charset="0"/>
              <a:cs typeface="Times New Roman" pitchFamily="18" charset="0"/>
            </a:endParaRPr>
          </a:p>
        </p:txBody>
      </p:sp>
      <p:sp>
        <p:nvSpPr>
          <p:cNvPr id="4" name="Номер слайда 3"/>
          <p:cNvSpPr>
            <a:spLocks noGrp="1"/>
          </p:cNvSpPr>
          <p:nvPr>
            <p:ph type="sldNum" sz="quarter" idx="5"/>
          </p:nvPr>
        </p:nvSpPr>
        <p:spPr/>
        <p:txBody>
          <a:bodyPr/>
          <a:lstStyle/>
          <a:p>
            <a:pPr>
              <a:defRPr/>
            </a:pPr>
            <a:fld id="{5D0B854D-2D3C-46DD-92F6-62F81A3D8C1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тки 2"/>
          <p:cNvSpPr>
            <a:spLocks noGrp="1"/>
          </p:cNvSpPr>
          <p:nvPr>
            <p:ph type="body" idx="1"/>
          </p:nvPr>
        </p:nvSpPr>
        <p:spPr>
          <a:xfrm>
            <a:off x="188640" y="3563888"/>
            <a:ext cx="6349592" cy="5147762"/>
          </a:xfrm>
        </p:spPr>
        <p:txBody>
          <a:bodyPr>
            <a:noAutofit/>
          </a:bodyPr>
          <a:lstStyle/>
          <a:p>
            <a:pPr marL="0" marR="0" lvl="0" indent="266700" algn="just" defTabSz="914400" rtl="0" eaLnBrk="1" fontAlgn="auto" latinLnBrk="0" hangingPunct="1">
              <a:lnSpc>
                <a:spcPct val="100000"/>
              </a:lnSpc>
              <a:spcBef>
                <a:spcPts val="0"/>
              </a:spcBef>
              <a:spcAft>
                <a:spcPts val="0"/>
              </a:spcAft>
              <a:buClrTx/>
              <a:buSzTx/>
              <a:buFontTx/>
              <a:buNone/>
              <a:tabLst/>
              <a:defRPr/>
            </a:pPr>
            <a:endParaRPr lang="ru-RU" sz="1600" b="0" kern="1200" dirty="0" smtClean="0">
              <a:solidFill>
                <a:schemeClr val="tx1"/>
              </a:solidFill>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pPr>
              <a:defRPr/>
            </a:pPr>
            <a:fld id="{D64DC7CC-0FD2-4479-B37E-964B1737D249}" type="slidenum">
              <a:rPr lang="ru-RU" smtClean="0"/>
              <a:pPr>
                <a:defRPr/>
              </a:pPr>
              <a:t>12</a:t>
            </a:fld>
            <a:endParaRPr lang="ru-RU" dirty="0"/>
          </a:p>
        </p:txBody>
      </p:sp>
      <p:sp>
        <p:nvSpPr>
          <p:cNvPr id="5" name="Образ слайда 4"/>
          <p:cNvSpPr>
            <a:spLocks noGrp="1" noRot="1" noChangeAspect="1"/>
          </p:cNvSpPr>
          <p:nvPr>
            <p:ph type="sldImg"/>
          </p:nvPr>
        </p:nvSpPr>
        <p:spPr>
          <a:xfrm>
            <a:off x="1146175" y="0"/>
            <a:ext cx="4462463" cy="3348038"/>
          </a:xfr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метки 2"/>
          <p:cNvSpPr>
            <a:spLocks noGrp="1"/>
          </p:cNvSpPr>
          <p:nvPr>
            <p:ph type="body" idx="1"/>
          </p:nvPr>
        </p:nvSpPr>
        <p:spPr>
          <a:xfrm>
            <a:off x="476672" y="3371713"/>
            <a:ext cx="6036009" cy="4676796"/>
          </a:xfrm>
        </p:spPr>
        <p:txBody>
          <a:bodyPr>
            <a:noAutofit/>
          </a:bodyPr>
          <a:lstStyle/>
          <a:p>
            <a:pPr indent="360363" algn="just"/>
            <a:endParaRPr lang="ru-RU" sz="1600" i="0" baseline="0" dirty="0" smtClean="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553E209D-CC24-404D-BA45-4E524A116977}" type="slidenum">
              <a:rPr lang="en-US" smtClean="0"/>
              <a:pPr/>
              <a:t>13</a:t>
            </a:fld>
            <a:endParaRPr lang="en-US" dirty="0"/>
          </a:p>
        </p:txBody>
      </p:sp>
      <p:sp>
        <p:nvSpPr>
          <p:cNvPr id="5" name="Образ слайда 4"/>
          <p:cNvSpPr>
            <a:spLocks noGrp="1" noRot="1" noChangeAspect="1"/>
          </p:cNvSpPr>
          <p:nvPr>
            <p:ph type="sldImg"/>
          </p:nvPr>
        </p:nvSpPr>
        <p:spPr>
          <a:xfrm>
            <a:off x="1139825" y="0"/>
            <a:ext cx="4503738" cy="3378200"/>
          </a:xfr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Образ слайда 1"/>
          <p:cNvSpPr>
            <a:spLocks noGrp="1" noRot="1" noChangeAspect="1" noTextEdit="1"/>
          </p:cNvSpPr>
          <p:nvPr>
            <p:ph type="sldImg"/>
          </p:nvPr>
        </p:nvSpPr>
        <p:spPr bwMode="auto">
          <a:xfrm>
            <a:off x="1090613" y="1"/>
            <a:ext cx="4575175" cy="3131840"/>
          </a:xfrm>
          <a:noFill/>
          <a:ln>
            <a:solidFill>
              <a:srgbClr val="000000"/>
            </a:solidFill>
            <a:miter lim="800000"/>
            <a:headEnd/>
            <a:tailEnd/>
          </a:ln>
        </p:spPr>
      </p:sp>
      <p:sp>
        <p:nvSpPr>
          <p:cNvPr id="46083" name="Заметки 2"/>
          <p:cNvSpPr>
            <a:spLocks noGrp="1"/>
          </p:cNvSpPr>
          <p:nvPr>
            <p:ph type="body" idx="1"/>
          </p:nvPr>
        </p:nvSpPr>
        <p:spPr bwMode="auto">
          <a:xfrm>
            <a:off x="232530" y="3203848"/>
            <a:ext cx="6247644" cy="4368871"/>
          </a:xfrm>
          <a:noFill/>
        </p:spPr>
        <p:txBody>
          <a:bodyPr wrap="square" numCol="1" anchor="t" anchorCtr="0" compatLnSpc="1">
            <a:prstTxWarp prst="textNoShape">
              <a:avLst/>
            </a:prstTxWarp>
            <a:noAutofit/>
          </a:bodyPr>
          <a:lstStyle/>
          <a:p>
            <a:pPr indent="541338" algn="just"/>
            <a:endParaRPr lang="ru-RU" sz="1400" dirty="0" smtClean="0">
              <a:latin typeface="Times New Roman" pitchFamily="18" charset="0"/>
              <a:cs typeface="Times New Roman" pitchFamily="18" charset="0"/>
            </a:endParaRPr>
          </a:p>
        </p:txBody>
      </p:sp>
      <p:sp>
        <p:nvSpPr>
          <p:cNvPr id="4" name="Номер слайда 3"/>
          <p:cNvSpPr>
            <a:spLocks noGrp="1"/>
          </p:cNvSpPr>
          <p:nvPr>
            <p:ph type="sldNum" sz="quarter" idx="5"/>
          </p:nvPr>
        </p:nvSpPr>
        <p:spPr/>
        <p:txBody>
          <a:bodyPr/>
          <a:lstStyle/>
          <a:p>
            <a:pPr>
              <a:defRPr/>
            </a:pPr>
            <a:fld id="{E07340B7-35BC-4FE7-8163-8891FE162058}" type="slidenum">
              <a:rPr lang="ru-RU" smtClean="0">
                <a:solidFill>
                  <a:prstClr val="black"/>
                </a:solidFill>
              </a:rPr>
              <a:pPr>
                <a:defRPr/>
              </a:pPr>
              <a:t>14</a:t>
            </a:fld>
            <a:endParaRPr lang="ru-RU"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метки 2"/>
          <p:cNvSpPr>
            <a:spLocks noGrp="1"/>
          </p:cNvSpPr>
          <p:nvPr>
            <p:ph type="body" idx="1"/>
          </p:nvPr>
        </p:nvSpPr>
        <p:spPr bwMode="auto">
          <a:xfrm>
            <a:off x="305178" y="3838491"/>
            <a:ext cx="6392938" cy="4341286"/>
          </a:xfrm>
          <a:noFill/>
        </p:spPr>
        <p:txBody>
          <a:bodyPr wrap="square" numCol="1" anchor="t" anchorCtr="0" compatLnSpc="1">
            <a:prstTxWarp prst="textNoShape">
              <a:avLst/>
            </a:prstTxWarp>
            <a:normAutofit lnSpcReduction="10000"/>
          </a:bodyPr>
          <a:lstStyle/>
          <a:p>
            <a:pPr eaLnBrk="1" hangingPunct="1">
              <a:spcBef>
                <a:spcPct val="0"/>
              </a:spcBef>
            </a:pPr>
            <a:endParaRPr lang="en-US" sz="1600" dirty="0" smtClean="0">
              <a:latin typeface="Times New Roman" pitchFamily="18" charset="0"/>
            </a:endParaRPr>
          </a:p>
          <a:p>
            <a:pPr eaLnBrk="1" hangingPunct="1">
              <a:spcBef>
                <a:spcPct val="0"/>
              </a:spcBef>
            </a:pPr>
            <a:endParaRPr lang="en-US" sz="1600" dirty="0">
              <a:latin typeface="Times New Roman" pitchFamily="18" charset="0"/>
            </a:endParaRPr>
          </a:p>
          <a:p>
            <a:pPr eaLnBrk="1" hangingPunct="1">
              <a:spcBef>
                <a:spcPct val="0"/>
              </a:spcBef>
            </a:pPr>
            <a:endParaRPr lang="en-US" sz="1600" dirty="0" smtClean="0">
              <a:latin typeface="Times New Roman" pitchFamily="18" charset="0"/>
            </a:endParaRPr>
          </a:p>
          <a:p>
            <a:pPr eaLnBrk="1" hangingPunct="1">
              <a:spcBef>
                <a:spcPct val="0"/>
              </a:spcBef>
            </a:pPr>
            <a:endParaRPr lang="en-US" sz="800" dirty="0">
              <a:latin typeface="Times New Roman" pitchFamily="18" charset="0"/>
            </a:endParaRPr>
          </a:p>
          <a:p>
            <a:pPr eaLnBrk="1" hangingPunct="1">
              <a:spcBef>
                <a:spcPct val="0"/>
              </a:spcBef>
            </a:pPr>
            <a:endParaRPr lang="en-US" sz="800" dirty="0" smtClean="0">
              <a:latin typeface="Times New Roman" pitchFamily="18" charset="0"/>
            </a:endParaRPr>
          </a:p>
          <a:p>
            <a:pPr eaLnBrk="1" hangingPunct="1">
              <a:spcBef>
                <a:spcPct val="0"/>
              </a:spcBef>
            </a:pPr>
            <a:endParaRPr lang="en-US" sz="800" dirty="0">
              <a:latin typeface="Times New Roman" pitchFamily="18" charset="0"/>
            </a:endParaRPr>
          </a:p>
          <a:p>
            <a:pPr eaLnBrk="1" hangingPunct="1">
              <a:spcBef>
                <a:spcPct val="0"/>
              </a:spcBef>
            </a:pPr>
            <a:endParaRPr lang="en-US" sz="800" dirty="0" smtClean="0">
              <a:latin typeface="Times New Roman" pitchFamily="18" charset="0"/>
            </a:endParaRPr>
          </a:p>
          <a:p>
            <a:pPr eaLnBrk="1" hangingPunct="1">
              <a:spcBef>
                <a:spcPct val="0"/>
              </a:spcBef>
            </a:pPr>
            <a:endParaRPr lang="en-US" sz="800" dirty="0">
              <a:latin typeface="Times New Roman" pitchFamily="18" charset="0"/>
            </a:endParaRPr>
          </a:p>
          <a:p>
            <a:pPr eaLnBrk="1" hangingPunct="1">
              <a:spcBef>
                <a:spcPct val="0"/>
              </a:spcBef>
            </a:pPr>
            <a:endParaRPr lang="en-US" sz="800" dirty="0" smtClean="0">
              <a:latin typeface="Times New Roman" pitchFamily="18" charset="0"/>
            </a:endParaRPr>
          </a:p>
          <a:p>
            <a:pPr eaLnBrk="1" hangingPunct="1">
              <a:spcBef>
                <a:spcPct val="0"/>
              </a:spcBef>
            </a:pPr>
            <a:endParaRPr lang="en-US" sz="800" dirty="0">
              <a:latin typeface="Times New Roman" pitchFamily="18" charset="0"/>
            </a:endParaRPr>
          </a:p>
          <a:p>
            <a:pPr eaLnBrk="1" hangingPunct="1">
              <a:spcBef>
                <a:spcPct val="0"/>
              </a:spcBef>
            </a:pPr>
            <a:endParaRPr lang="en-US" sz="800" dirty="0" smtClean="0">
              <a:latin typeface="Times New Roman" pitchFamily="18" charset="0"/>
            </a:endParaRPr>
          </a:p>
          <a:p>
            <a:pPr eaLnBrk="1" hangingPunct="1">
              <a:spcBef>
                <a:spcPct val="0"/>
              </a:spcBef>
            </a:pPr>
            <a:endParaRPr lang="en-US" sz="800" dirty="0">
              <a:latin typeface="Times New Roman" pitchFamily="18" charset="0"/>
            </a:endParaRPr>
          </a:p>
          <a:p>
            <a:pPr eaLnBrk="1" hangingPunct="1">
              <a:spcBef>
                <a:spcPct val="0"/>
              </a:spcBef>
            </a:pPr>
            <a:endParaRPr lang="en-US" sz="800" dirty="0" smtClean="0">
              <a:latin typeface="Times New Roman" pitchFamily="18" charset="0"/>
            </a:endParaRPr>
          </a:p>
          <a:p>
            <a:pPr eaLnBrk="1" hangingPunct="1">
              <a:spcBef>
                <a:spcPct val="0"/>
              </a:spcBef>
            </a:pPr>
            <a:endParaRPr lang="en-US" sz="800" dirty="0">
              <a:latin typeface="Times New Roman" pitchFamily="18" charset="0"/>
            </a:endParaRPr>
          </a:p>
          <a:p>
            <a:pPr eaLnBrk="1" hangingPunct="1">
              <a:spcBef>
                <a:spcPct val="0"/>
              </a:spcBef>
            </a:pPr>
            <a:endParaRPr lang="ru-RU" sz="800" dirty="0" smtClean="0">
              <a:latin typeface="Times New Roman" pitchFamily="18" charset="0"/>
            </a:endParaRPr>
          </a:p>
        </p:txBody>
      </p:sp>
      <p:sp>
        <p:nvSpPr>
          <p:cNvPr id="21507" name="Номер слайда 3"/>
          <p:cNvSpPr txBox="1">
            <a:spLocks noGrp="1"/>
          </p:cNvSpPr>
          <p:nvPr/>
        </p:nvSpPr>
        <p:spPr bwMode="auto">
          <a:xfrm>
            <a:off x="3884618" y="8685216"/>
            <a:ext cx="2971800" cy="457199"/>
          </a:xfrm>
          <a:prstGeom prst="rect">
            <a:avLst/>
          </a:prstGeom>
          <a:noFill/>
          <a:ln>
            <a:miter lim="800000"/>
            <a:headEnd/>
            <a:tailEnd/>
          </a:ln>
        </p:spPr>
        <p:txBody>
          <a:bodyPr anchor="b"/>
          <a:lstStyle/>
          <a:p>
            <a:pPr algn="r">
              <a:defRPr/>
            </a:pPr>
            <a:fld id="{1B270654-4EEE-4EE9-93EA-DE960BF4E31E}" type="slidenum">
              <a:rPr lang="ru-RU" sz="1200">
                <a:latin typeface="+mn-lt"/>
                <a:cs typeface="Arial" charset="0"/>
              </a:rPr>
              <a:pPr algn="r">
                <a:defRPr/>
              </a:pPr>
              <a:t>15</a:t>
            </a:fld>
            <a:endParaRPr lang="ru-RU" sz="1200" dirty="0">
              <a:latin typeface="+mn-lt"/>
              <a:cs typeface="Arial" charset="0"/>
            </a:endParaRPr>
          </a:p>
        </p:txBody>
      </p:sp>
      <p:sp>
        <p:nvSpPr>
          <p:cNvPr id="4" name="Образ слайда 3"/>
          <p:cNvSpPr>
            <a:spLocks noGrp="1" noRot="1" noChangeAspect="1"/>
          </p:cNvSpPr>
          <p:nvPr>
            <p:ph type="sldImg"/>
          </p:nvPr>
        </p:nvSpPr>
        <p:spPr>
          <a:xfrm>
            <a:off x="1090613" y="238125"/>
            <a:ext cx="4575175" cy="3430588"/>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Заметки 2"/>
          <p:cNvSpPr>
            <a:spLocks noGrp="1"/>
          </p:cNvSpPr>
          <p:nvPr>
            <p:ph type="body" idx="1"/>
          </p:nvPr>
        </p:nvSpPr>
        <p:spPr bwMode="auto">
          <a:xfrm>
            <a:off x="476672" y="3563888"/>
            <a:ext cx="5860897" cy="5400600"/>
          </a:xfrm>
          <a:noFill/>
        </p:spPr>
        <p:txBody>
          <a:bodyPr wrap="square" numCol="1" anchor="t" anchorCtr="0" compatLnSpc="1">
            <a:prstTxWarp prst="textNoShape">
              <a:avLst/>
            </a:prstTxWarp>
            <a:normAutofit fontScale="92500" lnSpcReduction="10000"/>
          </a:bodyPr>
          <a:lstStyle/>
          <a:p>
            <a:pPr indent="360363" algn="just" eaLnBrk="1" hangingPunct="1">
              <a:spcBef>
                <a:spcPct val="0"/>
              </a:spcBef>
            </a:pPr>
            <a:endParaRPr lang="ru-RU" sz="1600" dirty="0" smtClean="0">
              <a:latin typeface="Times New Roman" pitchFamily="18" charset="0"/>
            </a:endParaRPr>
          </a:p>
        </p:txBody>
      </p:sp>
      <p:sp>
        <p:nvSpPr>
          <p:cNvPr id="35843" name="Номер слайда 3"/>
          <p:cNvSpPr txBox="1">
            <a:spLocks noGrp="1"/>
          </p:cNvSpPr>
          <p:nvPr/>
        </p:nvSpPr>
        <p:spPr bwMode="auto">
          <a:xfrm>
            <a:off x="3884618" y="8685216"/>
            <a:ext cx="2971800" cy="457199"/>
          </a:xfrm>
          <a:prstGeom prst="rect">
            <a:avLst/>
          </a:prstGeom>
          <a:noFill/>
          <a:ln>
            <a:miter lim="800000"/>
            <a:headEnd/>
            <a:tailEnd/>
          </a:ln>
        </p:spPr>
        <p:txBody>
          <a:bodyPr anchor="b"/>
          <a:lstStyle/>
          <a:p>
            <a:pPr algn="r">
              <a:defRPr/>
            </a:pPr>
            <a:fld id="{A9B9D4C7-3AD9-4078-AB5A-19A45A3C7900}" type="slidenum">
              <a:rPr lang="ru-RU" sz="1200">
                <a:solidFill>
                  <a:srgbClr val="000000"/>
                </a:solidFill>
                <a:latin typeface="+mn-lt"/>
                <a:cs typeface="Arial" charset="0"/>
              </a:rPr>
              <a:pPr algn="r">
                <a:defRPr/>
              </a:pPr>
              <a:t>16</a:t>
            </a:fld>
            <a:endParaRPr lang="ru-RU" sz="1200" dirty="0">
              <a:solidFill>
                <a:srgbClr val="000000"/>
              </a:solidFill>
              <a:latin typeface="+mn-lt"/>
              <a:cs typeface="Arial" charset="0"/>
            </a:endParaRPr>
          </a:p>
        </p:txBody>
      </p:sp>
      <p:sp>
        <p:nvSpPr>
          <p:cNvPr id="4" name="Образ слайда 3"/>
          <p:cNvSpPr>
            <a:spLocks noGrp="1" noRot="1" noChangeAspect="1"/>
          </p:cNvSpPr>
          <p:nvPr>
            <p:ph type="sldImg"/>
          </p:nvPr>
        </p:nvSpPr>
        <p:spPr>
          <a:xfrm>
            <a:off x="1124744" y="179512"/>
            <a:ext cx="4572000" cy="3240360"/>
          </a:xfr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метки 2"/>
          <p:cNvSpPr>
            <a:spLocks noGrp="1"/>
          </p:cNvSpPr>
          <p:nvPr>
            <p:ph type="body" idx="1"/>
          </p:nvPr>
        </p:nvSpPr>
        <p:spPr bwMode="auto">
          <a:xfrm>
            <a:off x="305176" y="3131840"/>
            <a:ext cx="6220167" cy="5904656"/>
          </a:xfrm>
          <a:noFill/>
        </p:spPr>
        <p:txBody>
          <a:bodyPr wrap="square" numCol="1" anchor="t" anchorCtr="0" compatLnSpc="1">
            <a:prstTxWarp prst="textNoShape">
              <a:avLst/>
            </a:prstTxWarp>
            <a:normAutofit/>
          </a:bodyPr>
          <a:lstStyle/>
          <a:p>
            <a:pPr indent="357188" algn="just" eaLnBrk="1" hangingPunct="1">
              <a:spcBef>
                <a:spcPct val="0"/>
              </a:spcBef>
            </a:pPr>
            <a:endParaRPr lang="ru-RU" sz="1600" i="0" dirty="0" smtClean="0">
              <a:latin typeface="Times New Roman" pitchFamily="18" charset="0"/>
              <a:cs typeface="Times New Roman" pitchFamily="18" charset="0"/>
            </a:endParaRPr>
          </a:p>
        </p:txBody>
      </p:sp>
      <p:sp>
        <p:nvSpPr>
          <p:cNvPr id="39939" name="Номер слайда 3"/>
          <p:cNvSpPr txBox="1">
            <a:spLocks noGrp="1"/>
          </p:cNvSpPr>
          <p:nvPr/>
        </p:nvSpPr>
        <p:spPr bwMode="auto">
          <a:xfrm>
            <a:off x="3884618" y="8685216"/>
            <a:ext cx="2971800" cy="457199"/>
          </a:xfrm>
          <a:prstGeom prst="rect">
            <a:avLst/>
          </a:prstGeom>
          <a:noFill/>
          <a:ln>
            <a:miter lim="800000"/>
            <a:headEnd/>
            <a:tailEnd/>
          </a:ln>
        </p:spPr>
        <p:txBody>
          <a:bodyPr anchor="b"/>
          <a:lstStyle/>
          <a:p>
            <a:pPr algn="r">
              <a:defRPr/>
            </a:pPr>
            <a:fld id="{C77FA17C-6EDD-4A12-BACF-94517F1427CC}" type="slidenum">
              <a:rPr lang="ru-RU" sz="1200">
                <a:solidFill>
                  <a:srgbClr val="000000"/>
                </a:solidFill>
                <a:latin typeface="+mn-lt"/>
                <a:cs typeface="Arial" charset="0"/>
              </a:rPr>
              <a:pPr algn="r">
                <a:defRPr/>
              </a:pPr>
              <a:t>17</a:t>
            </a:fld>
            <a:endParaRPr lang="ru-RU" sz="1200" dirty="0">
              <a:solidFill>
                <a:srgbClr val="000000"/>
              </a:solidFill>
              <a:latin typeface="+mn-lt"/>
              <a:cs typeface="Arial" charset="0"/>
            </a:endParaRPr>
          </a:p>
        </p:txBody>
      </p:sp>
      <p:sp>
        <p:nvSpPr>
          <p:cNvPr id="4" name="Образ слайда 3"/>
          <p:cNvSpPr>
            <a:spLocks noGrp="1" noRot="1" noChangeAspect="1"/>
          </p:cNvSpPr>
          <p:nvPr>
            <p:ph type="sldImg"/>
          </p:nvPr>
        </p:nvSpPr>
        <p:spPr>
          <a:xfrm>
            <a:off x="1196752" y="0"/>
            <a:ext cx="4572000" cy="3059832"/>
          </a:xfr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52736" y="0"/>
            <a:ext cx="4572000" cy="2843808"/>
          </a:xfrm>
        </p:spPr>
      </p:sp>
      <p:sp>
        <p:nvSpPr>
          <p:cNvPr id="3" name="Заметки 2"/>
          <p:cNvSpPr>
            <a:spLocks noGrp="1"/>
          </p:cNvSpPr>
          <p:nvPr>
            <p:ph type="body" idx="1"/>
          </p:nvPr>
        </p:nvSpPr>
        <p:spPr>
          <a:xfrm>
            <a:off x="260648" y="2987824"/>
            <a:ext cx="6408712" cy="5580112"/>
          </a:xfrm>
        </p:spPr>
        <p:txBody>
          <a:bodyPr>
            <a:noAutofit/>
          </a:bodyPr>
          <a:lstStyle/>
          <a:p>
            <a:pPr indent="268288" algn="just"/>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1079553A-F70B-41A6-931A-8AFD9B00159D}" type="slidenum">
              <a:rPr lang="ru-RU" smtClean="0"/>
              <a:pPr/>
              <a:t>18</a:t>
            </a:fld>
            <a:endParaRPr lang="ru-R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C162211-942D-44DB-B474-E654CB80A844}" type="slidenum">
              <a:rPr lang="ru-RU" smtClean="0"/>
              <a:pPr/>
              <a:t>19</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ChangeArrowheads="1" noTextEdit="1"/>
          </p:cNvSpPr>
          <p:nvPr>
            <p:ph type="sldImg"/>
          </p:nvPr>
        </p:nvSpPr>
        <p:spPr bwMode="auto">
          <a:xfrm>
            <a:off x="1484784" y="0"/>
            <a:ext cx="3888432" cy="313184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459"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34377" indent="-282943">
              <a:defRPr>
                <a:solidFill>
                  <a:schemeClr val="tx1"/>
                </a:solidFill>
                <a:latin typeface="Calibri" pitchFamily="34" charset="0"/>
              </a:defRPr>
            </a:lvl2pPr>
            <a:lvl3pPr marL="1131766" indent="-225718">
              <a:defRPr>
                <a:solidFill>
                  <a:schemeClr val="tx1"/>
                </a:solidFill>
                <a:latin typeface="Calibri" pitchFamily="34" charset="0"/>
              </a:defRPr>
            </a:lvl3pPr>
            <a:lvl4pPr marL="1584793" indent="-225718">
              <a:defRPr>
                <a:solidFill>
                  <a:schemeClr val="tx1"/>
                </a:solidFill>
                <a:latin typeface="Calibri" pitchFamily="34" charset="0"/>
              </a:defRPr>
            </a:lvl4pPr>
            <a:lvl5pPr marL="2037816" indent="-225718">
              <a:defRPr>
                <a:solidFill>
                  <a:schemeClr val="tx1"/>
                </a:solidFill>
                <a:latin typeface="Calibri" pitchFamily="34" charset="0"/>
              </a:defRPr>
            </a:lvl5pPr>
            <a:lvl6pPr marL="2495609" indent="-225718" eaLnBrk="0" fontAlgn="base" hangingPunct="0">
              <a:spcBef>
                <a:spcPct val="0"/>
              </a:spcBef>
              <a:spcAft>
                <a:spcPct val="0"/>
              </a:spcAft>
              <a:defRPr>
                <a:solidFill>
                  <a:schemeClr val="tx1"/>
                </a:solidFill>
                <a:latin typeface="Calibri" pitchFamily="34" charset="0"/>
              </a:defRPr>
            </a:lvl6pPr>
            <a:lvl7pPr marL="2953402" indent="-225718" eaLnBrk="0" fontAlgn="base" hangingPunct="0">
              <a:spcBef>
                <a:spcPct val="0"/>
              </a:spcBef>
              <a:spcAft>
                <a:spcPct val="0"/>
              </a:spcAft>
              <a:defRPr>
                <a:solidFill>
                  <a:schemeClr val="tx1"/>
                </a:solidFill>
                <a:latin typeface="Calibri" pitchFamily="34" charset="0"/>
              </a:defRPr>
            </a:lvl7pPr>
            <a:lvl8pPr marL="3411196" indent="-225718" eaLnBrk="0" fontAlgn="base" hangingPunct="0">
              <a:spcBef>
                <a:spcPct val="0"/>
              </a:spcBef>
              <a:spcAft>
                <a:spcPct val="0"/>
              </a:spcAft>
              <a:defRPr>
                <a:solidFill>
                  <a:schemeClr val="tx1"/>
                </a:solidFill>
                <a:latin typeface="Calibri" pitchFamily="34" charset="0"/>
              </a:defRPr>
            </a:lvl8pPr>
            <a:lvl9pPr marL="3868990" indent="-225718" eaLnBrk="0" fontAlgn="base" hangingPunct="0">
              <a:spcBef>
                <a:spcPct val="0"/>
              </a:spcBef>
              <a:spcAft>
                <a:spcPct val="0"/>
              </a:spcAft>
              <a:defRPr>
                <a:solidFill>
                  <a:schemeClr val="tx1"/>
                </a:solidFill>
                <a:latin typeface="Calibri" pitchFamily="34" charset="0"/>
              </a:defRPr>
            </a:lvl9pPr>
          </a:lstStyle>
          <a:p>
            <a:fld id="{08A0DDD8-E8A1-464A-9F62-BFA01F370C43}" type="slidenum">
              <a:rPr lang="ru-RU" altLang="ru-RU" smtClean="0"/>
              <a:pPr/>
              <a:t>2</a:t>
            </a:fld>
            <a:endParaRPr lang="ru-RU" altLang="ru-RU" dirty="0" smtClean="0"/>
          </a:p>
        </p:txBody>
      </p:sp>
      <p:sp>
        <p:nvSpPr>
          <p:cNvPr id="19460" name="Заметки 5"/>
          <p:cNvSpPr>
            <a:spLocks noGrp="1"/>
          </p:cNvSpPr>
          <p:nvPr>
            <p:ph type="body" sz="quarter" idx="3"/>
          </p:nvPr>
        </p:nvSpPr>
        <p:spPr bwMode="auto">
          <a:xfrm>
            <a:off x="260648" y="3347864"/>
            <a:ext cx="6454810" cy="5796136"/>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indent="357188" algn="just"/>
            <a:endParaRPr lang="ru-RU" sz="1550" kern="1200" baseline="0" dirty="0" smtClean="0">
              <a:solidFill>
                <a:schemeClr val="tx1"/>
              </a:solidFill>
              <a:latin typeface="Times New Roman" pitchFamily="18" charset="0"/>
              <a:cs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25538" y="395288"/>
            <a:ext cx="4572000" cy="3429000"/>
          </a:xfrm>
        </p:spPr>
      </p:sp>
      <p:sp>
        <p:nvSpPr>
          <p:cNvPr id="3" name="Заметки 2"/>
          <p:cNvSpPr>
            <a:spLocks noGrp="1"/>
          </p:cNvSpPr>
          <p:nvPr>
            <p:ph type="body" idx="1"/>
          </p:nvPr>
        </p:nvSpPr>
        <p:spPr>
          <a:xfrm>
            <a:off x="260648" y="3923928"/>
            <a:ext cx="6264696" cy="5112568"/>
          </a:xfrm>
        </p:spPr>
        <p:txBody>
          <a:bodyPr>
            <a:normAutofit/>
          </a:bodyPr>
          <a:lstStyle/>
          <a:p>
            <a:pPr algn="just"/>
            <a:endParaRPr lang="ru-RU" dirty="0"/>
          </a:p>
        </p:txBody>
      </p:sp>
      <p:sp>
        <p:nvSpPr>
          <p:cNvPr id="4" name="Номер слайда 3"/>
          <p:cNvSpPr>
            <a:spLocks noGrp="1"/>
          </p:cNvSpPr>
          <p:nvPr>
            <p:ph type="sldNum" sz="quarter" idx="10"/>
          </p:nvPr>
        </p:nvSpPr>
        <p:spPr/>
        <p:txBody>
          <a:bodyPr/>
          <a:lstStyle/>
          <a:p>
            <a:fld id="{7C162211-942D-44DB-B474-E654CB80A844}" type="slidenum">
              <a:rPr lang="ru-RU" smtClean="0"/>
              <a:pPr/>
              <a:t>20</a:t>
            </a:fld>
            <a:endParaRPr lang="ru-R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C162211-942D-44DB-B474-E654CB80A844}" type="slidenum">
              <a:rPr lang="ru-RU" smtClean="0"/>
              <a:pPr/>
              <a:t>21</a:t>
            </a:fld>
            <a:endParaRPr lang="ru-R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25538" y="179388"/>
            <a:ext cx="4572000" cy="3429000"/>
          </a:xfrm>
        </p:spPr>
      </p:sp>
      <p:sp>
        <p:nvSpPr>
          <p:cNvPr id="3" name="Заметки 2"/>
          <p:cNvSpPr>
            <a:spLocks noGrp="1"/>
          </p:cNvSpPr>
          <p:nvPr>
            <p:ph type="body" idx="1"/>
          </p:nvPr>
        </p:nvSpPr>
        <p:spPr>
          <a:xfrm>
            <a:off x="685800" y="3707904"/>
            <a:ext cx="5486400" cy="4750296"/>
          </a:xfrm>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C162211-942D-44DB-B474-E654CB80A844}" type="slidenum">
              <a:rPr lang="ru-RU" smtClean="0"/>
              <a:pPr/>
              <a:t>22</a:t>
            </a:fld>
            <a:endParaRPr lang="ru-R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96975" y="0"/>
            <a:ext cx="4572000" cy="3429000"/>
          </a:xfrm>
        </p:spPr>
      </p:sp>
      <p:sp>
        <p:nvSpPr>
          <p:cNvPr id="3" name="Заметки 2"/>
          <p:cNvSpPr>
            <a:spLocks noGrp="1"/>
          </p:cNvSpPr>
          <p:nvPr>
            <p:ph type="body" idx="1"/>
          </p:nvPr>
        </p:nvSpPr>
        <p:spPr>
          <a:xfrm>
            <a:off x="404664" y="3491880"/>
            <a:ext cx="6192688" cy="5400600"/>
          </a:xfrm>
        </p:spPr>
        <p:txBody>
          <a:bodyPr>
            <a:normAutofit/>
          </a:bodyPr>
          <a:lstStyle/>
          <a:p>
            <a:endParaRPr lang="ru-RU" sz="1600" dirty="0"/>
          </a:p>
        </p:txBody>
      </p:sp>
      <p:sp>
        <p:nvSpPr>
          <p:cNvPr id="4" name="Номер слайда 3"/>
          <p:cNvSpPr>
            <a:spLocks noGrp="1"/>
          </p:cNvSpPr>
          <p:nvPr>
            <p:ph type="sldNum" sz="quarter" idx="10"/>
          </p:nvPr>
        </p:nvSpPr>
        <p:spPr/>
        <p:txBody>
          <a:bodyPr/>
          <a:lstStyle/>
          <a:p>
            <a:fld id="{7C162211-942D-44DB-B474-E654CB80A844}" type="slidenum">
              <a:rPr lang="ru-RU" smtClean="0"/>
              <a:pPr/>
              <a:t>23</a:t>
            </a:fld>
            <a:endParaRPr lang="ru-R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метки 2"/>
          <p:cNvSpPr>
            <a:spLocks noGrp="1"/>
          </p:cNvSpPr>
          <p:nvPr>
            <p:ph type="body" idx="1"/>
          </p:nvPr>
        </p:nvSpPr>
        <p:spPr bwMode="auto">
          <a:xfrm>
            <a:off x="523119" y="4705366"/>
            <a:ext cx="5486400" cy="4201007"/>
          </a:xfrm>
          <a:noFill/>
        </p:spPr>
        <p:txBody>
          <a:bodyPr wrap="square" numCol="1" anchor="t" anchorCtr="0" compatLnSpc="1">
            <a:prstTxWarp prst="textNoShape">
              <a:avLst/>
            </a:prstTxWarp>
            <a:normAutofit/>
          </a:bodyPr>
          <a:lstStyle/>
          <a:p>
            <a:pPr indent="360363" algn="just" eaLnBrk="1" hangingPunct="1">
              <a:spcBef>
                <a:spcPct val="0"/>
              </a:spcBef>
            </a:pPr>
            <a:endParaRPr lang="ru-RU" sz="1600" dirty="0" smtClean="0">
              <a:latin typeface="Times New Roman" pitchFamily="18" charset="0"/>
            </a:endParaRPr>
          </a:p>
        </p:txBody>
      </p:sp>
      <p:sp>
        <p:nvSpPr>
          <p:cNvPr id="46083" name="Номер слайда 3"/>
          <p:cNvSpPr txBox="1">
            <a:spLocks noGrp="1"/>
          </p:cNvSpPr>
          <p:nvPr/>
        </p:nvSpPr>
        <p:spPr bwMode="auto">
          <a:xfrm>
            <a:off x="3884618" y="8685216"/>
            <a:ext cx="2971800" cy="457199"/>
          </a:xfrm>
          <a:prstGeom prst="rect">
            <a:avLst/>
          </a:prstGeom>
          <a:noFill/>
          <a:ln>
            <a:miter lim="800000"/>
            <a:headEnd/>
            <a:tailEnd/>
          </a:ln>
        </p:spPr>
        <p:txBody>
          <a:bodyPr anchor="b"/>
          <a:lstStyle/>
          <a:p>
            <a:pPr algn="r">
              <a:defRPr/>
            </a:pPr>
            <a:fld id="{0CB8B6AB-7437-4081-9A13-B331531EB068}" type="slidenum">
              <a:rPr lang="ru-RU" sz="1200">
                <a:latin typeface="+mn-lt"/>
              </a:rPr>
              <a:pPr algn="r">
                <a:defRPr/>
              </a:pPr>
              <a:t>24</a:t>
            </a:fld>
            <a:endParaRPr lang="ru-RU" sz="1200" dirty="0">
              <a:latin typeface="+mn-lt"/>
            </a:endParaRPr>
          </a:p>
        </p:txBody>
      </p:sp>
      <p:sp>
        <p:nvSpPr>
          <p:cNvPr id="4" name="Образ слайда 3"/>
          <p:cNvSpPr>
            <a:spLocks noGrp="1" noRot="1" noChangeAspect="1"/>
          </p:cNvSpPr>
          <p:nvPr>
            <p:ph type="sldImg"/>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52736" y="0"/>
            <a:ext cx="4572000" cy="3429000"/>
          </a:xfrm>
        </p:spPr>
      </p:sp>
      <p:sp>
        <p:nvSpPr>
          <p:cNvPr id="3" name="Заметки 2"/>
          <p:cNvSpPr>
            <a:spLocks noGrp="1"/>
          </p:cNvSpPr>
          <p:nvPr>
            <p:ph type="body" idx="1"/>
          </p:nvPr>
        </p:nvSpPr>
        <p:spPr>
          <a:xfrm>
            <a:off x="332656" y="3491880"/>
            <a:ext cx="6192688" cy="4966320"/>
          </a:xfrm>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C162211-942D-44DB-B474-E654CB80A844}" type="slidenum">
              <a:rPr lang="ru-RU" smtClean="0"/>
              <a:pPr/>
              <a:t>25</a:t>
            </a:fld>
            <a:endParaRPr lang="ru-R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24744" y="0"/>
            <a:ext cx="4572000" cy="2843808"/>
          </a:xfrm>
        </p:spPr>
      </p:sp>
      <p:sp>
        <p:nvSpPr>
          <p:cNvPr id="3" name="Заметки 2"/>
          <p:cNvSpPr>
            <a:spLocks noGrp="1"/>
          </p:cNvSpPr>
          <p:nvPr>
            <p:ph type="body" idx="1"/>
          </p:nvPr>
        </p:nvSpPr>
        <p:spPr>
          <a:xfrm>
            <a:off x="332656" y="2915816"/>
            <a:ext cx="6336704" cy="5976664"/>
          </a:xfrm>
        </p:spPr>
        <p:txBody>
          <a:bodyPr>
            <a:normAutofit fontScale="92500" lnSpcReduction="10000"/>
          </a:bodyPr>
          <a:lstStyle/>
          <a:p>
            <a:endParaRPr lang="ru-RU" dirty="0"/>
          </a:p>
        </p:txBody>
      </p:sp>
      <p:sp>
        <p:nvSpPr>
          <p:cNvPr id="4" name="Номер слайда 3"/>
          <p:cNvSpPr>
            <a:spLocks noGrp="1"/>
          </p:cNvSpPr>
          <p:nvPr>
            <p:ph type="sldNum" sz="quarter" idx="10"/>
          </p:nvPr>
        </p:nvSpPr>
        <p:spPr/>
        <p:txBody>
          <a:bodyPr/>
          <a:lstStyle/>
          <a:p>
            <a:fld id="{7C162211-942D-44DB-B474-E654CB80A844}"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708150" y="0"/>
            <a:ext cx="3406775" cy="2555875"/>
          </a:xfrm>
        </p:spPr>
      </p:sp>
      <p:sp>
        <p:nvSpPr>
          <p:cNvPr id="3" name="Заметки 2"/>
          <p:cNvSpPr>
            <a:spLocks noGrp="1"/>
          </p:cNvSpPr>
          <p:nvPr>
            <p:ph type="body" idx="1"/>
          </p:nvPr>
        </p:nvSpPr>
        <p:spPr>
          <a:xfrm>
            <a:off x="0" y="2555776"/>
            <a:ext cx="6525344" cy="6444208"/>
          </a:xfrm>
        </p:spPr>
        <p:txBody>
          <a:bodyPr>
            <a:noAutofit/>
          </a:bodyPr>
          <a:lstStyle/>
          <a:p>
            <a:pPr indent="357188" algn="just"/>
            <a:endParaRPr lang="ru-RU" sz="1300"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7C162211-942D-44DB-B474-E654CB80A844}" type="slidenum">
              <a:rPr lang="ru-RU" smtClean="0"/>
              <a:pPr/>
              <a:t>27</a:t>
            </a:fld>
            <a:endParaRPr lang="ru-R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25538" y="0"/>
            <a:ext cx="4572000" cy="3429000"/>
          </a:xfrm>
        </p:spPr>
      </p:sp>
      <p:sp>
        <p:nvSpPr>
          <p:cNvPr id="3" name="Заметки 2"/>
          <p:cNvSpPr>
            <a:spLocks noGrp="1"/>
          </p:cNvSpPr>
          <p:nvPr>
            <p:ph type="body" idx="1"/>
          </p:nvPr>
        </p:nvSpPr>
        <p:spPr/>
        <p:txBody>
          <a:bodyPr>
            <a:normAutofit/>
          </a:bodyPr>
          <a:lstStyle/>
          <a:p>
            <a:pPr indent="177800" algn="just"/>
            <a:endParaRPr lang="ru-RU" b="0" dirty="0"/>
          </a:p>
        </p:txBody>
      </p:sp>
      <p:sp>
        <p:nvSpPr>
          <p:cNvPr id="4" name="Номер слайда 3"/>
          <p:cNvSpPr>
            <a:spLocks noGrp="1"/>
          </p:cNvSpPr>
          <p:nvPr>
            <p:ph type="sldNum" sz="quarter" idx="10"/>
          </p:nvPr>
        </p:nvSpPr>
        <p:spPr/>
        <p:txBody>
          <a:bodyPr/>
          <a:lstStyle/>
          <a:p>
            <a:fld id="{7C162211-942D-44DB-B474-E654CB80A844}" type="slidenum">
              <a:rPr lang="ru-RU" smtClean="0"/>
              <a:pPr/>
              <a:t>28</a:t>
            </a:fld>
            <a:endParaRPr lang="ru-R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484784" y="1"/>
            <a:ext cx="3771900" cy="2339752"/>
          </a:xfrm>
        </p:spPr>
      </p:sp>
      <p:sp>
        <p:nvSpPr>
          <p:cNvPr id="3" name="Заметки 2"/>
          <p:cNvSpPr>
            <a:spLocks noGrp="1"/>
          </p:cNvSpPr>
          <p:nvPr>
            <p:ph type="body" idx="1"/>
          </p:nvPr>
        </p:nvSpPr>
        <p:spPr>
          <a:xfrm>
            <a:off x="260648" y="2483768"/>
            <a:ext cx="6408712" cy="5172130"/>
          </a:xfrm>
        </p:spPr>
        <p:txBody>
          <a:bodyPr>
            <a:noAutofit/>
          </a:bodyPr>
          <a:lstStyle/>
          <a:p>
            <a:pPr indent="177800" algn="just">
              <a:spcBef>
                <a:spcPts val="0"/>
              </a:spcBef>
              <a:spcAft>
                <a:spcPts val="0"/>
              </a:spcAft>
            </a:pPr>
            <a:endParaRPr lang="ru-RU" sz="1300"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B0FA68DF-D4E0-4399-A6C9-16F75D64CE29}" type="slidenum">
              <a:rPr lang="ru-RU" smtClean="0"/>
              <a:pPr/>
              <a:t>29</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xfrm>
            <a:off x="1209675" y="238125"/>
            <a:ext cx="4433888" cy="3325813"/>
          </a:xfrm>
          <a:noFill/>
          <a:ln>
            <a:solidFill>
              <a:srgbClr val="000000"/>
            </a:solidFill>
            <a:miter lim="800000"/>
            <a:headEnd/>
            <a:tailEnd/>
          </a:ln>
        </p:spPr>
      </p:sp>
      <p:sp>
        <p:nvSpPr>
          <p:cNvPr id="29699" name="Заметки 2"/>
          <p:cNvSpPr>
            <a:spLocks noGrp="1"/>
          </p:cNvSpPr>
          <p:nvPr>
            <p:ph type="body" idx="1"/>
          </p:nvPr>
        </p:nvSpPr>
        <p:spPr bwMode="auto">
          <a:xfrm>
            <a:off x="233877" y="4102686"/>
            <a:ext cx="6457603" cy="4356248"/>
          </a:xfrm>
          <a:noFill/>
        </p:spPr>
        <p:txBody>
          <a:bodyPr wrap="square" numCol="1" anchor="t" anchorCtr="0" compatLnSpc="1">
            <a:prstTxWarp prst="textNoShape">
              <a:avLst/>
            </a:prstTxWarp>
          </a:bodyPr>
          <a:lstStyle/>
          <a:p>
            <a:pPr algn="just" eaLnBrk="1" hangingPunct="1">
              <a:spcBef>
                <a:spcPct val="0"/>
              </a:spcBef>
            </a:pPr>
            <a:endParaRPr lang="ru-RU" altLang="ru-RU" sz="1400" dirty="0" smtClean="0">
              <a:latin typeface="Times New Roman" pitchFamily="18" charset="0"/>
              <a:cs typeface="Times New Roman" pitchFamily="18" charset="0"/>
            </a:endParaRPr>
          </a:p>
        </p:txBody>
      </p:sp>
      <p:sp>
        <p:nvSpPr>
          <p:cNvPr id="29700"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5FFAB8-E818-490F-83B2-E11EBEAE05B0}" type="slidenum">
              <a:rPr lang="ru-RU" smtClean="0"/>
              <a:pPr/>
              <a:t>3</a:t>
            </a:fld>
            <a:endParaRPr lang="ru-RU"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Образ слайда 1"/>
          <p:cNvSpPr>
            <a:spLocks noGrp="1" noRot="1" noChangeAspect="1" noTextEdit="1"/>
          </p:cNvSpPr>
          <p:nvPr>
            <p:ph type="sldImg"/>
          </p:nvPr>
        </p:nvSpPr>
        <p:spPr bwMode="auto">
          <a:xfrm>
            <a:off x="1603375" y="0"/>
            <a:ext cx="3695700" cy="2771775"/>
          </a:xfrm>
          <a:noFill/>
          <a:ln>
            <a:solidFill>
              <a:srgbClr val="000000"/>
            </a:solidFill>
            <a:miter lim="800000"/>
            <a:headEnd/>
            <a:tailEnd/>
          </a:ln>
        </p:spPr>
      </p:sp>
      <p:sp>
        <p:nvSpPr>
          <p:cNvPr id="3" name="Заметки 2"/>
          <p:cNvSpPr>
            <a:spLocks noGrp="1"/>
          </p:cNvSpPr>
          <p:nvPr>
            <p:ph type="body" idx="1"/>
          </p:nvPr>
        </p:nvSpPr>
        <p:spPr>
          <a:xfrm>
            <a:off x="260648" y="2843808"/>
            <a:ext cx="6437468" cy="5918548"/>
          </a:xfrm>
        </p:spPr>
        <p:txBody>
          <a:bodyPr>
            <a:noAutofit/>
          </a:bodyPr>
          <a:lstStyle/>
          <a:p>
            <a:pPr indent="269875" algn="just">
              <a:buFontTx/>
              <a:buNone/>
            </a:pPr>
            <a:endParaRPr lang="ru-RU" sz="1500" kern="1200" dirty="0" smtClean="0">
              <a:solidFill>
                <a:schemeClr val="tx1"/>
              </a:solidFill>
              <a:latin typeface="Times New Roman" pitchFamily="18" charset="0"/>
              <a:cs typeface="Times New Roman" pitchFamily="18" charset="0"/>
            </a:endParaRPr>
          </a:p>
        </p:txBody>
      </p:sp>
      <p:sp>
        <p:nvSpPr>
          <p:cNvPr id="4" name="Номер слайда 3"/>
          <p:cNvSpPr>
            <a:spLocks noGrp="1"/>
          </p:cNvSpPr>
          <p:nvPr>
            <p:ph type="sldNum" sz="quarter" idx="5"/>
          </p:nvPr>
        </p:nvSpPr>
        <p:spPr/>
        <p:txBody>
          <a:bodyPr/>
          <a:lstStyle/>
          <a:p>
            <a:pPr>
              <a:defRPr/>
            </a:pPr>
            <a:fld id="{439BAE28-71B3-45AA-96E9-73C8B5085B8C}" type="slidenum">
              <a:rPr lang="ru-RU" smtClean="0"/>
              <a:pPr>
                <a:defRPr/>
              </a:pPr>
              <a:t>30</a:t>
            </a:fld>
            <a:endParaRPr lang="ru-R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indent="360363" algn="just"/>
            <a:endParaRPr lang="ru-RU" sz="1600" dirty="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1079553A-F70B-41A6-931A-8AFD9B00159D}" type="slidenum">
              <a:rPr lang="ru-RU" smtClean="0"/>
              <a:pPr/>
              <a:t>31</a:t>
            </a:fld>
            <a:endParaRPr lang="ru-R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C162211-942D-44DB-B474-E654CB80A844}" type="slidenum">
              <a:rPr lang="ru-RU" smtClean="0"/>
              <a:pPr/>
              <a:t>32</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Образ слайда 1"/>
          <p:cNvSpPr>
            <a:spLocks noGrp="1" noRot="1" noChangeAspect="1"/>
          </p:cNvSpPr>
          <p:nvPr>
            <p:ph type="sldImg"/>
          </p:nvPr>
        </p:nvSpPr>
        <p:spPr bwMode="auto">
          <a:xfrm>
            <a:off x="1179513" y="0"/>
            <a:ext cx="4210050" cy="3157538"/>
          </a:xfrm>
          <a:noFill/>
          <a:ln>
            <a:solidFill>
              <a:srgbClr val="000000"/>
            </a:solidFill>
            <a:miter lim="800000"/>
            <a:headEnd/>
            <a:tailEnd/>
          </a:ln>
        </p:spPr>
      </p:sp>
      <p:sp>
        <p:nvSpPr>
          <p:cNvPr id="139266" name="Заметки 2"/>
          <p:cNvSpPr>
            <a:spLocks noGrp="1"/>
          </p:cNvSpPr>
          <p:nvPr>
            <p:ph type="body" idx="1"/>
          </p:nvPr>
        </p:nvSpPr>
        <p:spPr bwMode="auto">
          <a:xfrm>
            <a:off x="311836" y="3275856"/>
            <a:ext cx="6275698" cy="5409475"/>
          </a:xfrm>
          <a:noFill/>
        </p:spPr>
        <p:txBody>
          <a:bodyPr wrap="square" numCol="1" anchor="t" anchorCtr="0" compatLnSpc="1">
            <a:prstTxWarp prst="textNoShape">
              <a:avLst/>
            </a:prstTxWarp>
            <a:normAutofit/>
          </a:bodyPr>
          <a:lstStyle/>
          <a:p>
            <a:pPr eaLnBrk="1" hangingPunct="1">
              <a:spcBef>
                <a:spcPct val="0"/>
              </a:spcBef>
            </a:pPr>
            <a:endParaRPr lang="ru-RU" dirty="0" smtClean="0"/>
          </a:p>
        </p:txBody>
      </p:sp>
      <p:sp>
        <p:nvSpPr>
          <p:cNvPr id="13926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810A61-91B4-4FF5-9D02-271A0FCF5760}" type="slidenum">
              <a:rPr lang="en-US"/>
              <a:pPr fontAlgn="base">
                <a:spcBef>
                  <a:spcPct val="0"/>
                </a:spcBef>
                <a:spcAft>
                  <a:spcPct val="0"/>
                </a:spcAft>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noTextEdit="1"/>
          </p:cNvSpPr>
          <p:nvPr>
            <p:ph type="sldImg"/>
          </p:nvPr>
        </p:nvSpPr>
        <p:spPr bwMode="auto">
          <a:xfrm>
            <a:off x="1647825" y="179388"/>
            <a:ext cx="3562350" cy="2671762"/>
          </a:xfrm>
          <a:noFill/>
          <a:ln>
            <a:solidFill>
              <a:srgbClr val="000000"/>
            </a:solidFill>
            <a:miter lim="800000"/>
            <a:headEnd/>
            <a:tailEnd/>
          </a:ln>
        </p:spPr>
      </p:sp>
      <p:sp>
        <p:nvSpPr>
          <p:cNvPr id="3" name="Заметки 2"/>
          <p:cNvSpPr>
            <a:spLocks noGrp="1"/>
          </p:cNvSpPr>
          <p:nvPr>
            <p:ph type="body" idx="1"/>
          </p:nvPr>
        </p:nvSpPr>
        <p:spPr>
          <a:xfrm>
            <a:off x="208207" y="3004877"/>
            <a:ext cx="6483228" cy="5823053"/>
          </a:xfrm>
        </p:spPr>
        <p:txBody>
          <a:bodyPr>
            <a:normAutofit/>
          </a:bodyPr>
          <a:lstStyle/>
          <a:p>
            <a:pPr indent="358775" algn="just">
              <a:spcBef>
                <a:spcPts val="0"/>
              </a:spcBef>
              <a:spcAft>
                <a:spcPts val="0"/>
              </a:spcAft>
              <a:buFont typeface="Wingdings" pitchFamily="2" charset="2"/>
              <a:buNone/>
            </a:pPr>
            <a:endParaRPr lang="ru-RU" sz="1400" dirty="0" smtClean="0"/>
          </a:p>
          <a:p>
            <a:pPr indent="360363" algn="just" eaLnBrk="1" fontAlgn="auto" hangingPunct="1">
              <a:spcBef>
                <a:spcPts val="0"/>
              </a:spcBef>
              <a:spcAft>
                <a:spcPts val="0"/>
              </a:spcAft>
              <a:defRPr/>
            </a:pPr>
            <a:endParaRPr lang="ru-RU" sz="1400" dirty="0" smtClean="0"/>
          </a:p>
        </p:txBody>
      </p:sp>
      <p:sp>
        <p:nvSpPr>
          <p:cNvPr id="2150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0C7058-9EEB-4E71-A8E7-EE99A6335FB6}" type="slidenum">
              <a:rPr lang="ru-RU" altLang="ru-RU"/>
              <a:pPr fontAlgn="base">
                <a:spcBef>
                  <a:spcPct val="0"/>
                </a:spcBef>
                <a:spcAft>
                  <a:spcPct val="0"/>
                </a:spcAft>
                <a:defRPr/>
              </a:pPr>
              <a:t>5</a:t>
            </a:fld>
            <a:endParaRPr lang="ru-RU" alt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xfrm>
            <a:off x="898525" y="179388"/>
            <a:ext cx="4845050" cy="36353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Заметки 2"/>
          <p:cNvSpPr>
            <a:spLocks noGrp="1"/>
          </p:cNvSpPr>
          <p:nvPr>
            <p:ph type="body" idx="1"/>
          </p:nvPr>
        </p:nvSpPr>
        <p:spPr bwMode="auto">
          <a:xfrm>
            <a:off x="315597" y="3995936"/>
            <a:ext cx="6360496" cy="468939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indent="360363" algn="just">
              <a:spcBef>
                <a:spcPts val="0"/>
              </a:spcBef>
            </a:pPr>
            <a:endParaRPr lang="ru-RU" sz="1400" kern="1200" dirty="0">
              <a:solidFill>
                <a:schemeClr val="tx1"/>
              </a:solidFill>
              <a:latin typeface="Times New Roman" pitchFamily="18" charset="0"/>
              <a:cs typeface="Times New Roman" pitchFamily="18" charset="0"/>
            </a:endParaRPr>
          </a:p>
        </p:txBody>
      </p:sp>
      <p:sp>
        <p:nvSpPr>
          <p:cNvPr id="3686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47655B-ACCC-49C8-8C1C-913AC73C1B91}" type="slidenum">
              <a:rPr lang="ru-RU" smtClean="0"/>
              <a:pPr fontAlgn="base">
                <a:spcBef>
                  <a:spcPct val="0"/>
                </a:spcBef>
                <a:spcAft>
                  <a:spcPct val="0"/>
                </a:spcAft>
                <a:defRPr/>
              </a:pPr>
              <a:t>6</a:t>
            </a:fld>
            <a:endParaRPr lang="ru-RU"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08720" y="0"/>
            <a:ext cx="4752528" cy="3347864"/>
          </a:xfrm>
        </p:spPr>
      </p:sp>
      <p:sp>
        <p:nvSpPr>
          <p:cNvPr id="3" name="Заметки 2"/>
          <p:cNvSpPr>
            <a:spLocks noGrp="1"/>
          </p:cNvSpPr>
          <p:nvPr>
            <p:ph type="body" idx="1"/>
          </p:nvPr>
        </p:nvSpPr>
        <p:spPr>
          <a:xfrm>
            <a:off x="0" y="3347864"/>
            <a:ext cx="6525344" cy="5796136"/>
          </a:xfrm>
        </p:spPr>
        <p:txBody>
          <a:bodyPr>
            <a:noAutofit/>
          </a:bodyPr>
          <a:lstStyle/>
          <a:p>
            <a:pPr indent="357188" algn="just"/>
            <a:endParaRPr lang="ru-RU" sz="1400" dirty="0" smtClean="0">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7C162211-942D-44DB-B474-E654CB80A844}" type="slidenum">
              <a:rPr lang="ru-RU" smtClean="0"/>
              <a:pPr/>
              <a:t>7</a:t>
            </a:fld>
            <a:endParaRPr lang="ru-R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611313" y="0"/>
            <a:ext cx="3600450" cy="2700338"/>
          </a:xfrm>
        </p:spPr>
      </p:sp>
      <p:sp>
        <p:nvSpPr>
          <p:cNvPr id="3" name="Заметки 2"/>
          <p:cNvSpPr>
            <a:spLocks noGrp="1"/>
          </p:cNvSpPr>
          <p:nvPr>
            <p:ph type="body" idx="1"/>
          </p:nvPr>
        </p:nvSpPr>
        <p:spPr>
          <a:xfrm>
            <a:off x="332656" y="2699792"/>
            <a:ext cx="6336704" cy="5400600"/>
          </a:xfrm>
        </p:spPr>
        <p:txBody>
          <a:bodyPr>
            <a:noAutofit/>
          </a:bodyPr>
          <a:lstStyle/>
          <a:p>
            <a:pPr marL="0" marR="0" indent="357188" algn="just" defTabSz="914400" rtl="0" eaLnBrk="1" fontAlgn="auto" latinLnBrk="0" hangingPunct="1">
              <a:buClrTx/>
              <a:buSzTx/>
              <a:buFont typeface="Wingdings" panose="05000000000000000000" pitchFamily="2" charset="2"/>
              <a:buNone/>
              <a:tabLst/>
              <a:defRPr/>
            </a:pPr>
            <a:endParaRPr lang="ru-RU" sz="1500" kern="1200" baseline="0" dirty="0" smtClean="0">
              <a:solidFill>
                <a:schemeClr val="tx1"/>
              </a:solidFill>
              <a:effectLst/>
              <a:latin typeface="Times New Roman" pitchFamily="18" charset="0"/>
              <a:cs typeface="Times New Roman" pitchFamily="18" charset="0"/>
            </a:endParaRPr>
          </a:p>
        </p:txBody>
      </p:sp>
      <p:sp>
        <p:nvSpPr>
          <p:cNvPr id="4" name="Номер слайда 3"/>
          <p:cNvSpPr>
            <a:spLocks noGrp="1"/>
          </p:cNvSpPr>
          <p:nvPr>
            <p:ph type="sldNum" sz="quarter" idx="10"/>
          </p:nvPr>
        </p:nvSpPr>
        <p:spPr/>
        <p:txBody>
          <a:bodyPr/>
          <a:lstStyle/>
          <a:p>
            <a:fld id="{5B85036F-72E2-4E8A-9C41-2399437F544D}" type="slidenum">
              <a:rPr lang="ru-RU" smtClean="0">
                <a:solidFill>
                  <a:prstClr val="black"/>
                </a:solidFill>
              </a:rPr>
              <a:pPr/>
              <a:t>8</a:t>
            </a:fld>
            <a:endParaRPr lang="ru-RU" dirty="0">
              <a:solidFill>
                <a:prstClr val="black"/>
              </a:solidFill>
            </a:endParaRPr>
          </a:p>
        </p:txBody>
      </p:sp>
    </p:spTree>
    <p:extLst>
      <p:ext uri="{BB962C8B-B14F-4D97-AF65-F5344CB8AC3E}">
        <p14:creationId xmlns="" xmlns:p14="http://schemas.microsoft.com/office/powerpoint/2010/main" val="3064059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xfrm>
            <a:off x="938531" y="283729"/>
            <a:ext cx="4980939" cy="3429735"/>
          </a:xfrm>
          <a:noFill/>
          <a:ln>
            <a:solidFill>
              <a:srgbClr val="000000"/>
            </a:solidFill>
            <a:miter lim="800000"/>
            <a:headEnd/>
            <a:tailEnd/>
          </a:ln>
        </p:spPr>
      </p:sp>
      <p:sp>
        <p:nvSpPr>
          <p:cNvPr id="23555" name="Заметки 2"/>
          <p:cNvSpPr>
            <a:spLocks noGrp="1"/>
          </p:cNvSpPr>
          <p:nvPr>
            <p:ph type="body" idx="1"/>
          </p:nvPr>
        </p:nvSpPr>
        <p:spPr bwMode="auto">
          <a:xfrm>
            <a:off x="291490" y="4267690"/>
            <a:ext cx="6275022" cy="4191245"/>
          </a:xfrm>
        </p:spPr>
        <p:txBody>
          <a:bodyPr wrap="square" numCol="1" anchor="t" anchorCtr="0" compatLnSpc="1">
            <a:prstTxWarp prst="textNoShape">
              <a:avLst/>
            </a:prstTxWarp>
            <a:normAutofit/>
          </a:bodyPr>
          <a:lstStyle/>
          <a:p>
            <a:pPr indent="444500" algn="just">
              <a:spcBef>
                <a:spcPts val="0"/>
              </a:spcBef>
              <a:defRPr/>
            </a:pPr>
            <a:endParaRPr lang="ru-RU" sz="1600" dirty="0" smtClean="0"/>
          </a:p>
        </p:txBody>
      </p:sp>
      <p:sp>
        <p:nvSpPr>
          <p:cNvPr id="4" name="Номер слайда 3"/>
          <p:cNvSpPr>
            <a:spLocks noGrp="1"/>
          </p:cNvSpPr>
          <p:nvPr>
            <p:ph type="sldNum" sz="quarter" idx="5"/>
          </p:nvPr>
        </p:nvSpPr>
        <p:spPr/>
        <p:txBody>
          <a:bodyPr/>
          <a:lstStyle/>
          <a:p>
            <a:pPr>
              <a:defRPr/>
            </a:pPr>
            <a:fld id="{47CD9AEF-5522-45BE-8104-2D0214F18316}"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D5E884B-261D-4604-A105-C7A719681165}" type="datetimeFigureOut">
              <a:rPr lang="ru-RU" smtClean="0"/>
              <a:pPr/>
              <a:t>13.08.2021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64BB57-52E3-40E0-B576-82E5E8B441F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D5E884B-261D-4604-A105-C7A719681165}" type="datetimeFigureOut">
              <a:rPr lang="ru-RU" smtClean="0"/>
              <a:pPr/>
              <a:t>13.08.2021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64BB57-52E3-40E0-B576-82E5E8B441F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D5E884B-261D-4604-A105-C7A719681165}" type="datetimeFigureOut">
              <a:rPr lang="ru-RU" smtClean="0"/>
              <a:pPr/>
              <a:t>13.08.2021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64BB57-52E3-40E0-B576-82E5E8B441F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1"/>
            <a:ext cx="8229600" cy="4525963"/>
          </a:xfrm>
          <a:prstGeom prst="rect">
            <a:avLst/>
          </a:prstGeom>
        </p:spPr>
        <p:txBody>
          <a:bodyPr/>
          <a:lstStyle/>
          <a:p>
            <a:pPr lvl="0"/>
            <a:endParaRPr lang="ru-RU"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fontAlgn="auto">
              <a:spcBef>
                <a:spcPts val="0"/>
              </a:spcBef>
              <a:spcAft>
                <a:spcPts val="0"/>
              </a:spcAft>
              <a:defRPr>
                <a:latin typeface="+mn-lt"/>
              </a:defRPr>
            </a:lvl1pPr>
          </a:lstStyle>
          <a:p>
            <a:pPr>
              <a:defRPr/>
            </a:pPr>
            <a:endParaRPr lang="ru-RU"/>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fontAlgn="auto">
              <a:spcBef>
                <a:spcPts val="0"/>
              </a:spcBef>
              <a:spcAft>
                <a:spcPts val="0"/>
              </a:spcAft>
              <a:defRPr>
                <a:latin typeface="+mn-lt"/>
              </a:defRPr>
            </a:lvl1pPr>
          </a:lstStyle>
          <a:p>
            <a:pPr>
              <a:defRPr/>
            </a:pPr>
            <a:fld id="{D6F0C5C8-D39E-4EE5-A59F-BCD2008C9520}"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Slide Number Placeholder 12"/>
          <p:cNvSpPr>
            <a:spLocks noGrp="1"/>
          </p:cNvSpPr>
          <p:nvPr>
            <p:ph type="sldNum" sz="quarter" idx="10"/>
          </p:nvPr>
        </p:nvSpPr>
        <p:spPr>
          <a:xfrm>
            <a:off x="8516938" y="98425"/>
            <a:ext cx="847725" cy="536575"/>
          </a:xfrm>
          <a:prstGeom prst="rect">
            <a:avLst/>
          </a:prstGeom>
        </p:spPr>
        <p:txBody>
          <a:bodyPr vert="horz" lIns="91440" tIns="45720" rIns="91440" bIns="45720" rtlCol="0" anchor="ctr"/>
          <a:lstStyle>
            <a:lvl1pPr algn="l" fontAlgn="auto">
              <a:spcBef>
                <a:spcPts val="0"/>
              </a:spcBef>
              <a:spcAft>
                <a:spcPts val="0"/>
              </a:spcAft>
              <a:defRPr sz="2200">
                <a:solidFill>
                  <a:srgbClr val="DEAA46"/>
                </a:solidFill>
                <a:latin typeface="DINPro-Light"/>
                <a:cs typeface="DINPro-Light"/>
              </a:defRPr>
            </a:lvl1pPr>
          </a:lstStyle>
          <a:p>
            <a:pPr>
              <a:defRPr/>
            </a:pPr>
            <a:fld id="{FA5CA911-2653-4EBD-8B7C-03F2D650451B}"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Пустой слайд">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0"/>
            <a:ext cx="9144000" cy="332656"/>
          </a:xfrm>
          <a:prstGeom prst="rect">
            <a:avLst/>
          </a:prstGeom>
        </p:spPr>
        <p:txBody>
          <a:bodyPr>
            <a:noAutofit/>
          </a:bodyPr>
          <a:lstStyle>
            <a:lvl1pPr>
              <a:defRPr sz="1800" b="1" cap="all" baseline="0">
                <a:solidFill>
                  <a:srgbClr val="0070C0"/>
                </a:solidFill>
              </a:defRPr>
            </a:lvl1pPr>
          </a:lstStyle>
          <a:p>
            <a:r>
              <a:rPr lang="ru-RU" smtClean="0"/>
              <a:t>Образец заголовка</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D5E884B-261D-4604-A105-C7A719681165}" type="datetimeFigureOut">
              <a:rPr lang="ru-RU" smtClean="0"/>
              <a:pPr/>
              <a:t>13.08.2021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64BB57-52E3-40E0-B576-82E5E8B441F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D5E884B-261D-4604-A105-C7A719681165}" type="datetimeFigureOut">
              <a:rPr lang="ru-RU" smtClean="0"/>
              <a:pPr/>
              <a:t>13.08.2021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64BB57-52E3-40E0-B576-82E5E8B441F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D5E884B-261D-4604-A105-C7A719681165}" type="datetimeFigureOut">
              <a:rPr lang="ru-RU" smtClean="0"/>
              <a:pPr/>
              <a:t>13.08.2021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64BB57-52E3-40E0-B576-82E5E8B441F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D5E884B-261D-4604-A105-C7A719681165}" type="datetimeFigureOut">
              <a:rPr lang="ru-RU" smtClean="0"/>
              <a:pPr/>
              <a:t>13.08.2021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664BB57-52E3-40E0-B576-82E5E8B441F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D5E884B-261D-4604-A105-C7A719681165}" type="datetimeFigureOut">
              <a:rPr lang="ru-RU" smtClean="0"/>
              <a:pPr/>
              <a:t>13.08.2021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664BB57-52E3-40E0-B576-82E5E8B441F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D5E884B-261D-4604-A105-C7A719681165}" type="datetimeFigureOut">
              <a:rPr lang="ru-RU" smtClean="0"/>
              <a:pPr/>
              <a:t>13.08.2021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664BB57-52E3-40E0-B576-82E5E8B441F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D5E884B-261D-4604-A105-C7A719681165}" type="datetimeFigureOut">
              <a:rPr lang="ru-RU" smtClean="0"/>
              <a:pPr/>
              <a:t>13.08.2021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64BB57-52E3-40E0-B576-82E5E8B441F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D5E884B-261D-4604-A105-C7A719681165}" type="datetimeFigureOut">
              <a:rPr lang="ru-RU" smtClean="0"/>
              <a:pPr/>
              <a:t>13.08.2021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64BB57-52E3-40E0-B576-82E5E8B441F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alphaModFix amt="68000"/>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E884B-261D-4604-A105-C7A719681165}" type="datetimeFigureOut">
              <a:rPr lang="ru-RU" smtClean="0"/>
              <a:pPr/>
              <a:t>13.08.2021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4BB57-52E3-40E0-B576-82E5E8B441F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cloud.consultant.ru/cloud/cgi/online.cgi?req=doc;rnd=54667081;base=LAW;n=384040;dst=100541" TargetMode="External"/><Relationship Id="rId13" Type="http://schemas.openxmlformats.org/officeDocument/2006/relationships/hyperlink" Target="https://cloud.consultant.ru/cloud/cgi/online.cgi?req=doc;rnd=754627484;base=LAW;n=384040;dst=101217" TargetMode="External"/><Relationship Id="rId3" Type="http://schemas.openxmlformats.org/officeDocument/2006/relationships/hyperlink" Target="https://cloud.consultant.ru/cloud/cgi/online.cgi?req=doc;rnd=1554350097;base=LAW;n=384040;dst=101428" TargetMode="External"/><Relationship Id="rId7" Type="http://schemas.openxmlformats.org/officeDocument/2006/relationships/hyperlink" Target="https://cloud.consultant.ru/cloud/cgi/online.cgi?req=doc;rnd=1871946155;base=LAW;n=384040;dst=100379" TargetMode="External"/><Relationship Id="rId12" Type="http://schemas.openxmlformats.org/officeDocument/2006/relationships/hyperlink" Target="https://cloud.consultant.ru/cloud/cgi/online.cgi?req=doc;rnd=1541437645;base=LAW;n=384040;dst=101059" TargetMode="External"/><Relationship Id="rId17" Type="http://schemas.openxmlformats.org/officeDocument/2006/relationships/hyperlink" Target="https://cloud.consultant.ru/cloud/cgi/online.cgi?req=doc;rnd=579190108;base=LAW;n=384040;dst=101707" TargetMode="External"/><Relationship Id="rId2" Type="http://schemas.openxmlformats.org/officeDocument/2006/relationships/notesSlide" Target="../notesSlides/notesSlide28.xml"/><Relationship Id="rId16" Type="http://schemas.openxmlformats.org/officeDocument/2006/relationships/hyperlink" Target="https://cloud.consultant.ru/cloud/cgi/online.cgi?req=doc;rnd=1397338488;base=LAW;n=384040;dst=101631" TargetMode="External"/><Relationship Id="rId1" Type="http://schemas.openxmlformats.org/officeDocument/2006/relationships/slideLayout" Target="../slideLayouts/slideLayout2.xml"/><Relationship Id="rId6" Type="http://schemas.openxmlformats.org/officeDocument/2006/relationships/hyperlink" Target="https://cloud.consultant.ru/cloud/cgi/online.cgi?req=doc;rnd=894964016;base=LAW;n=384040;dst=100266" TargetMode="External"/><Relationship Id="rId11" Type="http://schemas.openxmlformats.org/officeDocument/2006/relationships/hyperlink" Target="https://cloud.consultant.ru/cloud/cgi/online.cgi?req=doc;rnd=1790979534;base=LAW;n=384040;dst=100981" TargetMode="External"/><Relationship Id="rId5" Type="http://schemas.openxmlformats.org/officeDocument/2006/relationships/hyperlink" Target="https://cloud.consultant.ru/cloud/cgi/online.cgi?req=doc;rnd=1777961689;base=LAW;n=384040;dst=100142" TargetMode="External"/><Relationship Id="rId15" Type="http://schemas.openxmlformats.org/officeDocument/2006/relationships/hyperlink" Target="https://cloud.consultant.ru/cloud/cgi/online.cgi?req=doc;rnd=1490484824;base=LAW;n=384040;dst=101521" TargetMode="External"/><Relationship Id="rId10" Type="http://schemas.openxmlformats.org/officeDocument/2006/relationships/hyperlink" Target="https://cloud.consultant.ru/cloud/cgi/online.cgi?req=doc;rnd=614985262;base=LAW;n=384040;dst=100843" TargetMode="External"/><Relationship Id="rId4" Type="http://schemas.openxmlformats.org/officeDocument/2006/relationships/hyperlink" Target="https://cloud.consultant.ru/cloud/cgi/online.cgi?req=doc;rnd=1939453660;base=LAW;n=384040;dst=100065" TargetMode="External"/><Relationship Id="rId9" Type="http://schemas.openxmlformats.org/officeDocument/2006/relationships/hyperlink" Target="https://cloud.consultant.ru/cloud/cgi/online.cgi?req=doc;rnd=601910402;base=LAW;n=384040;dst=100730" TargetMode="External"/><Relationship Id="rId14" Type="http://schemas.openxmlformats.org/officeDocument/2006/relationships/hyperlink" Target="https://cloud.consultant.ru/cloud/cgi/online.cgi?req=doc;rnd=1697474493;base=LAW;n=384040;dst=101347"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1547664" y="620688"/>
            <a:ext cx="6552727" cy="2962615"/>
          </a:xfrm>
          <a:prstGeom prst="rect">
            <a:avLst/>
          </a:prstGeom>
          <a:solidFill>
            <a:schemeClr val="accent1">
              <a:lumMod val="75000"/>
              <a:alpha val="50000"/>
            </a:schemeClr>
          </a:solidFill>
          <a:ln>
            <a:solidFill>
              <a:schemeClr val="bg1">
                <a:alpha val="69000"/>
              </a:schemeClr>
            </a:solidFill>
          </a:ln>
          <a:effectLst>
            <a:outerShdw blurRad="50800" dist="38100" dir="5400000" algn="t" rotWithShape="0">
              <a:schemeClr val="tx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Rectangle 13"/>
          <p:cNvSpPr>
            <a:spLocks noChangeArrowheads="1"/>
          </p:cNvSpPr>
          <p:nvPr/>
        </p:nvSpPr>
        <p:spPr bwMode="auto">
          <a:xfrm rot="10800000" flipV="1">
            <a:off x="0" y="5013176"/>
            <a:ext cx="6767736" cy="1631216"/>
          </a:xfrm>
          <a:prstGeom prst="rect">
            <a:avLst/>
          </a:prstGeom>
          <a:solidFill>
            <a:srgbClr val="C00000"/>
          </a:solidFill>
          <a:ln w="9525">
            <a:noFill/>
            <a:miter lim="800000"/>
            <a:headEnd/>
            <a:tailEnd/>
          </a:ln>
        </p:spPr>
        <p:txBody>
          <a:bodyPr wrap="square" anchor="ctr">
            <a:spAutoFit/>
          </a:bodyPr>
          <a:lstStyle/>
          <a:p>
            <a:r>
              <a:rPr lang="ru-RU" sz="2000" b="1" dirty="0" smtClean="0">
                <a:solidFill>
                  <a:schemeClr val="bg1"/>
                </a:solidFill>
              </a:rPr>
              <a:t> </a:t>
            </a:r>
            <a:r>
              <a:rPr lang="ru-RU" sz="2000" b="1" dirty="0" smtClean="0">
                <a:solidFill>
                  <a:srgbClr val="FFFFFF"/>
                </a:solidFill>
                <a:latin typeface="Century Gothic" pitchFamily="34" charset="0"/>
              </a:rPr>
              <a:t>Начальник государственного казенного учреждения Вологодской области </a:t>
            </a:r>
          </a:p>
          <a:p>
            <a:r>
              <a:rPr lang="ru-RU" sz="2000" b="1" dirty="0" smtClean="0">
                <a:solidFill>
                  <a:srgbClr val="FFFFFF"/>
                </a:solidFill>
                <a:latin typeface="Century Gothic" pitchFamily="34" charset="0"/>
              </a:rPr>
              <a:t>«Областное казначейство»</a:t>
            </a:r>
          </a:p>
          <a:p>
            <a:endParaRPr lang="ru-RU" sz="2000" b="1" dirty="0" smtClean="0">
              <a:solidFill>
                <a:srgbClr val="FFFFFF"/>
              </a:solidFill>
              <a:latin typeface="Century Gothic" pitchFamily="34" charset="0"/>
            </a:endParaRPr>
          </a:p>
          <a:p>
            <a:r>
              <a:rPr lang="ru-RU" sz="2000" b="1" dirty="0" smtClean="0">
                <a:solidFill>
                  <a:srgbClr val="FFFFFF"/>
                </a:solidFill>
                <a:latin typeface="Century Gothic" pitchFamily="34" charset="0"/>
              </a:rPr>
              <a:t>БУХМИЧЕВА РИММА МИХАЙЛОВНА</a:t>
            </a:r>
            <a:endParaRPr lang="ru-RU" sz="2000" b="1" dirty="0">
              <a:solidFill>
                <a:srgbClr val="FFFFFF"/>
              </a:solidFill>
              <a:latin typeface="Century Gothic" pitchFamily="34" charset="0"/>
              <a:cs typeface="Arial" pitchFamily="34" charset="0"/>
            </a:endParaRPr>
          </a:p>
        </p:txBody>
      </p:sp>
      <p:sp>
        <p:nvSpPr>
          <p:cNvPr id="2" name="Заголовок 1"/>
          <p:cNvSpPr>
            <a:spLocks noGrp="1"/>
          </p:cNvSpPr>
          <p:nvPr>
            <p:ph type="ctrTitle"/>
          </p:nvPr>
        </p:nvSpPr>
        <p:spPr>
          <a:xfrm>
            <a:off x="1547664" y="692696"/>
            <a:ext cx="6480720" cy="2664296"/>
          </a:xfrm>
          <a:noFill/>
          <a:effectLst>
            <a:innerShdw dist="50800" dir="2700000">
              <a:prstClr val="black">
                <a:alpha val="50000"/>
              </a:prstClr>
            </a:innerShdw>
          </a:effectLst>
        </p:spPr>
        <p:txBody>
          <a:bodyPr>
            <a:noAutofit/>
          </a:bodyPr>
          <a:lstStyle/>
          <a:p>
            <a:pPr lvl="0" fontAlgn="base">
              <a:spcAft>
                <a:spcPct val="0"/>
              </a:spcAft>
            </a:pPr>
            <a:r>
              <a:rPr lang="ru-RU" sz="3500" dirty="0" smtClean="0">
                <a:solidFill>
                  <a:schemeClr val="bg1"/>
                </a:solidFill>
              </a:rPr>
              <a:t> </a:t>
            </a:r>
            <a:r>
              <a:rPr lang="ru-RU" sz="3600" dirty="0" smtClean="0">
                <a:solidFill>
                  <a:schemeClr val="bg1"/>
                </a:solidFill>
                <a:latin typeface="Times New Roman" pitchFamily="18" charset="0"/>
                <a:ea typeface="Calibri" pitchFamily="34" charset="0"/>
                <a:cs typeface="Times New Roman" pitchFamily="18" charset="0"/>
              </a:rPr>
              <a:t>Об отдельных вопросах исполнения местных бюджетов (Никольский муниципальный район)</a:t>
            </a:r>
            <a:endParaRPr lang="ru-RU" sz="3600" dirty="0" smtClean="0">
              <a:solidFill>
                <a:schemeClr val="bg1"/>
              </a:solidFill>
              <a:latin typeface="Arial" pitchFamily="34" charset="0"/>
              <a:cs typeface="Arial" pitchFamily="34" charset="0"/>
            </a:endParaRPr>
          </a:p>
        </p:txBody>
      </p:sp>
      <p:sp>
        <p:nvSpPr>
          <p:cNvPr id="9" name="TextBox 8"/>
          <p:cNvSpPr txBox="1"/>
          <p:nvPr/>
        </p:nvSpPr>
        <p:spPr>
          <a:xfrm>
            <a:off x="4355976" y="3212976"/>
            <a:ext cx="184731" cy="369332"/>
          </a:xfrm>
          <a:prstGeom prst="rect">
            <a:avLst/>
          </a:prstGeom>
          <a:noFill/>
        </p:spPr>
        <p:txBody>
          <a:bodyPr wrap="none" rtlCol="0">
            <a:spAutoFit/>
          </a:bodyPr>
          <a:lstStyle/>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3375"/>
            <a:ext cx="9144000" cy="623888"/>
          </a:xfrm>
        </p:spPr>
        <p:txBody>
          <a:bodyPr/>
          <a:lstStyle/>
          <a:p>
            <a:pPr>
              <a:defRPr/>
            </a:pPr>
            <a:r>
              <a:rPr lang="ru-RU" dirty="0" smtClean="0">
                <a:solidFill>
                  <a:schemeClr val="tx1"/>
                </a:solidFill>
                <a:latin typeface="Cambria" pitchFamily="18" charset="0"/>
                <a:cs typeface="Times New Roman" pitchFamily="18" charset="0"/>
              </a:rPr>
              <a:t>Нормативное регулирование вопросов передачи </a:t>
            </a:r>
            <a:br>
              <a:rPr lang="ru-RU" dirty="0" smtClean="0">
                <a:solidFill>
                  <a:schemeClr val="tx1"/>
                </a:solidFill>
                <a:latin typeface="Cambria" pitchFamily="18" charset="0"/>
                <a:cs typeface="Times New Roman" pitchFamily="18" charset="0"/>
              </a:rPr>
            </a:br>
            <a:r>
              <a:rPr lang="ru-RU" dirty="0" smtClean="0">
                <a:solidFill>
                  <a:schemeClr val="tx1"/>
                </a:solidFill>
                <a:latin typeface="Cambria" pitchFamily="18" charset="0"/>
                <a:cs typeface="Times New Roman" pitchFamily="18" charset="0"/>
              </a:rPr>
              <a:t>учетных функций (федеральный уровень)</a:t>
            </a:r>
            <a:endParaRPr lang="ru-RU" dirty="0"/>
          </a:p>
        </p:txBody>
      </p:sp>
      <p:sp>
        <p:nvSpPr>
          <p:cNvPr id="17411" name="Прямоугольник 2"/>
          <p:cNvSpPr>
            <a:spLocks noChangeArrowheads="1"/>
          </p:cNvSpPr>
          <p:nvPr/>
        </p:nvSpPr>
        <p:spPr bwMode="auto">
          <a:xfrm>
            <a:off x="290513" y="1212850"/>
            <a:ext cx="8520112" cy="4278313"/>
          </a:xfrm>
          <a:prstGeom prst="rect">
            <a:avLst/>
          </a:prstGeom>
          <a:noFill/>
          <a:ln w="9525">
            <a:noFill/>
            <a:miter lim="800000"/>
            <a:headEnd/>
            <a:tailEnd/>
          </a:ln>
        </p:spPr>
        <p:txBody>
          <a:bodyPr>
            <a:spAutoFit/>
          </a:bodyPr>
          <a:lstStyle/>
          <a:p>
            <a:pPr algn="ctr"/>
            <a:r>
              <a:rPr lang="ru-RU" sz="1600" dirty="0">
                <a:latin typeface="Cambria" pitchFamily="18" charset="0"/>
              </a:rPr>
              <a:t> </a:t>
            </a:r>
            <a:r>
              <a:rPr lang="ru-RU" sz="1600" b="1" dirty="0">
                <a:latin typeface="Cambria" pitchFamily="18" charset="0"/>
              </a:rPr>
              <a:t>ПОСТАНОВЛЕНИЕ ПРАВИТЕЛЬСТВА РОССИЙСКОЙ ФЕДЕРАЦИИ </a:t>
            </a:r>
          </a:p>
          <a:p>
            <a:pPr algn="ctr"/>
            <a:r>
              <a:rPr lang="ru-RU" sz="1600" b="1" dirty="0">
                <a:latin typeface="Cambria" pitchFamily="18" charset="0"/>
              </a:rPr>
              <a:t>от 27 декабря 2019 г. N 1890  </a:t>
            </a:r>
            <a:r>
              <a:rPr lang="ru-RU" sz="1600" dirty="0">
                <a:latin typeface="Cambria" pitchFamily="18" charset="0"/>
              </a:rPr>
              <a:t> </a:t>
            </a:r>
          </a:p>
          <a:p>
            <a:pPr algn="ctr"/>
            <a:endParaRPr lang="ru-RU" sz="1600" dirty="0">
              <a:latin typeface="Cambria" pitchFamily="18" charset="0"/>
            </a:endParaRPr>
          </a:p>
          <a:p>
            <a:pPr algn="just"/>
            <a:r>
              <a:rPr lang="ru-RU" sz="1600" dirty="0">
                <a:latin typeface="Cambria" pitchFamily="18" charset="0"/>
              </a:rPr>
              <a:t>«ОБ ОБЩИХ ТРЕБОВАНИЯХ  К ПЕРЕДАЧЕ ФЕДЕРАЛЬНОМУ КАЗНАЧЕЙСТВУ, ФИНАНСОВОМУ ОРГАНУ СУБЪЕКТА РОССИЙСКОЙ ФЕДЕРАЦИИ, ФИНАНСОВОМУ ОРГАНУ МУНИЦИПАЛЬНОГО ОБРАЗОВАНИЯ ПОЛНОМОЧИЙ СООТВЕТСТВЕННО ФЕДЕРАЛЬНЫХ ОРГАНОВ ИСПОЛНИТЕЛЬНОЙ ВЛАСТИ, ОРГАНОВ ИСПОЛНИТЕЛЬНОЙ ВЛАСТИ СУБЪЕКТОВ РОССИЙСКОЙ ФЕДЕРАЦИИ, ОРГАНОВ МЕСТНОЙ АДМИНИСТРАЦИИ (ИХ ТЕРРИТОРИАЛЬНЫХ ОРГАНОВ, ПОДВЕДОМСТВЕННЫХ КАЗЕННЫХ УЧРЕЖДЕНИЙ) ПО НАЧИСЛЕНИЮ ФИЗИЧЕСКИМ ЛИЦАМ ВЫПЛАТ ПО ОПЛАТЕ ТРУДА И ИНЫХ ВЫПЛАТ, А ТАКЖЕ СВЯЗАННЫХ С НИМИ ОБЯЗАТЕЛЬНЫХ ПЛАТЕЖЕЙ В БЮДЖЕТЫ БЮДЖЕТНОЙ СИСТЕМЫ РОССИЙСКОЙ ФЕДЕРАЦИИ И ИХ ПЕРЕЧИСЛЕНИЮ, ПО ВЕДЕНИЮ БЮДЖЕТНОГО УЧЕТА, ВКЛЮЧАЯ СОСТАВЛЕНИЕ И ПРЕДСТАВЛЕНИЕ БЮДЖЕТНОЙ ОТЧЕТНОСТИ, КОНСОЛИДИРОВАННОЙ ОТЧЕТНОСТИ БЮДЖЕТНЫХ И АВТОНОМНЫХ УЧРЕЖДЕНИЙ, ИНОЙ ОБЯЗАТЕЛЬНОЙ ОТЧЕТНОСТИ, ФОРМИРУЕМОЙ НА ОСНОВАНИИ ДАННЫХ БЮДЖЕТНОГО УЧЕТА, ПО ОБЕСПЕЧЕНИЮ ПРЕДСТАВЛЕНИЯ ТАКОЙ ОТЧЕТНОСТИ В СООТВЕТСТВУЮЩИЕ ГОСУДАРСТВЕННЫЕ (МУНИЦИПАЛЬНЫЕ) ОРГАНЫ»</a:t>
            </a:r>
            <a:endParaRPr lang="ru-RU"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0"/>
            <a:ext cx="9144000" cy="620688"/>
          </a:xfrm>
          <a:solidFill>
            <a:schemeClr val="accent6">
              <a:lumMod val="60000"/>
              <a:lumOff val="40000"/>
            </a:schemeClr>
          </a:solidFill>
        </p:spPr>
        <p:txBody>
          <a:bodyPr/>
          <a:lstStyle/>
          <a:p>
            <a:pPr>
              <a:defRPr/>
            </a:pP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реализация  норм бюджетного законодательства  и федеральных нормативных правовых актов</a:t>
            </a:r>
            <a:br>
              <a:rPr lang="ru-RU" dirty="0" smtClean="0">
                <a:solidFill>
                  <a:schemeClr val="tx1"/>
                </a:solidFill>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22531" name="Прямоугольник 6"/>
          <p:cNvSpPr>
            <a:spLocks noChangeArrowheads="1"/>
          </p:cNvSpPr>
          <p:nvPr/>
        </p:nvSpPr>
        <p:spPr bwMode="auto">
          <a:xfrm>
            <a:off x="395536" y="1844825"/>
            <a:ext cx="8568952" cy="4524315"/>
          </a:xfrm>
          <a:prstGeom prst="rect">
            <a:avLst/>
          </a:prstGeom>
          <a:noFill/>
          <a:ln w="9525">
            <a:noFill/>
            <a:miter lim="800000"/>
            <a:headEnd/>
            <a:tailEnd/>
          </a:ln>
        </p:spPr>
        <p:txBody>
          <a:bodyPr wrap="square">
            <a:spAutoFit/>
          </a:bodyPr>
          <a:lstStyle/>
          <a:p>
            <a:pPr algn="just"/>
            <a:r>
              <a:rPr lang="ru-RU" u="sng" dirty="0" smtClean="0">
                <a:latin typeface="Times New Roman" pitchFamily="18" charset="0"/>
                <a:cs typeface="Times New Roman" pitchFamily="18" charset="0"/>
              </a:rPr>
              <a:t>В развитие  норм  федерального  законодательства  разработаны и утверждены </a:t>
            </a:r>
          </a:p>
          <a:p>
            <a:pPr indent="347663" algn="just">
              <a:buFont typeface="Wingdings" pitchFamily="2" charset="2"/>
              <a:buChar char="ü"/>
            </a:pPr>
            <a:r>
              <a:rPr lang="ru-RU" dirty="0" smtClean="0">
                <a:latin typeface="Times New Roman" pitchFamily="18" charset="0"/>
                <a:cs typeface="Times New Roman" pitchFamily="18" charset="0"/>
              </a:rPr>
              <a:t>постановление Правительства области  от 15 июня 2020 года № 693 «О передаче полномочий органов исполнительной государственной власти области (подведомственных казенных учреждений)»</a:t>
            </a:r>
          </a:p>
          <a:p>
            <a:pPr indent="347663" algn="just">
              <a:buFont typeface="Wingdings" pitchFamily="2" charset="2"/>
              <a:buChar char="ü"/>
            </a:pPr>
            <a:r>
              <a:rPr lang="ru-RU" dirty="0" smtClean="0">
                <a:latin typeface="Times New Roman" pitchFamily="18" charset="0"/>
                <a:cs typeface="Times New Roman" pitchFamily="18" charset="0"/>
              </a:rPr>
              <a:t>приказ </a:t>
            </a:r>
            <a:r>
              <a:rPr lang="ru-RU" dirty="0">
                <a:latin typeface="Times New Roman" pitchFamily="18" charset="0"/>
                <a:cs typeface="Times New Roman" pitchFamily="18" charset="0"/>
              </a:rPr>
              <a:t>Департамента финансов </a:t>
            </a:r>
            <a:r>
              <a:rPr lang="ru-RU" dirty="0" smtClean="0">
                <a:latin typeface="Times New Roman" pitchFamily="18" charset="0"/>
                <a:cs typeface="Times New Roman" pitchFamily="18" charset="0"/>
              </a:rPr>
              <a:t>области от 4 августа 2020 года № 68 «Об организации реализации постановления Правительства области от 15 июня 2020 года № 693»;</a:t>
            </a:r>
            <a:endParaRPr lang="ru-RU" dirty="0">
              <a:latin typeface="Times New Roman" pitchFamily="18" charset="0"/>
              <a:cs typeface="Times New Roman" pitchFamily="18" charset="0"/>
            </a:endParaRPr>
          </a:p>
          <a:p>
            <a:pPr indent="347663" algn="just">
              <a:buFont typeface="Wingdings" pitchFamily="2" charset="2"/>
              <a:buChar char="ü"/>
            </a:pPr>
            <a:r>
              <a:rPr lang="ru-RU" dirty="0" smtClean="0">
                <a:latin typeface="Times New Roman" pitchFamily="18" charset="0"/>
                <a:cs typeface="Times New Roman" pitchFamily="18" charset="0"/>
              </a:rPr>
              <a:t>Распоряжение </a:t>
            </a:r>
            <a:r>
              <a:rPr lang="ru-RU" dirty="0">
                <a:latin typeface="Times New Roman" pitchFamily="18" charset="0"/>
                <a:cs typeface="Times New Roman" pitchFamily="18" charset="0"/>
              </a:rPr>
              <a:t>Департамента финансов области </a:t>
            </a:r>
            <a:r>
              <a:rPr lang="ru-RU" dirty="0" smtClean="0">
                <a:latin typeface="Times New Roman" pitchFamily="18" charset="0"/>
                <a:cs typeface="Times New Roman" pitchFamily="18" charset="0"/>
              </a:rPr>
              <a:t>от 04.08.2020 года № 323 «Об </a:t>
            </a:r>
            <a:r>
              <a:rPr lang="ru-RU" dirty="0">
                <a:latin typeface="Times New Roman" pitchFamily="18" charset="0"/>
                <a:cs typeface="Times New Roman" pitchFamily="18" charset="0"/>
              </a:rPr>
              <a:t>утверждении графика передачи полномочий  по ведению бюджетного учета</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indent="347663" algn="just">
              <a:buFont typeface="Wingdings" pitchFamily="2" charset="2"/>
              <a:buChar char="ü"/>
            </a:pPr>
            <a:r>
              <a:rPr lang="ru-RU" dirty="0" smtClean="0">
                <a:latin typeface="Times New Roman" pitchFamily="18" charset="0"/>
                <a:cs typeface="Times New Roman" pitchFamily="18" charset="0"/>
              </a:rPr>
              <a:t>Договора -поручения по обработке персональных данных;</a:t>
            </a:r>
          </a:p>
          <a:p>
            <a:pPr indent="347663" algn="just">
              <a:buFont typeface="Wingdings" pitchFamily="2" charset="2"/>
              <a:buChar char="ü"/>
            </a:pPr>
            <a:r>
              <a:rPr lang="ru-RU" dirty="0" smtClean="0">
                <a:latin typeface="Times New Roman" pitchFamily="18" charset="0"/>
                <a:cs typeface="Times New Roman" pitchFamily="18" charset="0"/>
              </a:rPr>
              <a:t>Приказ Департамента финансов области от 14 сентября 2020 года № 80 «Об утверждении графика документооборота»;</a:t>
            </a:r>
          </a:p>
          <a:p>
            <a:pPr indent="347663" algn="just">
              <a:buFont typeface="Wingdings" pitchFamily="2" charset="2"/>
              <a:buChar char="ü"/>
            </a:pPr>
            <a:r>
              <a:rPr lang="ru-RU" dirty="0" smtClean="0">
                <a:latin typeface="Times New Roman" pitchFamily="18" charset="0"/>
                <a:cs typeface="Times New Roman" pitchFamily="18" charset="0"/>
              </a:rPr>
              <a:t>Приказ Департамента финансов области от 16 ноября 2020 года № 96 «Об утверждении порядка разрешения спорных ситуаций, возникших при исполнении централизуемых полномочий между ГКУ ВО «Областное казначейство» и субъектами централизованного учета»</a:t>
            </a:r>
          </a:p>
        </p:txBody>
      </p:sp>
      <p:sp>
        <p:nvSpPr>
          <p:cNvPr id="4" name="Прямоугольник 6"/>
          <p:cNvSpPr>
            <a:spLocks noChangeArrowheads="1"/>
          </p:cNvSpPr>
          <p:nvPr/>
        </p:nvSpPr>
        <p:spPr bwMode="auto">
          <a:xfrm>
            <a:off x="899592" y="764704"/>
            <a:ext cx="8244408" cy="830997"/>
          </a:xfrm>
          <a:prstGeom prst="rect">
            <a:avLst/>
          </a:prstGeom>
          <a:noFill/>
          <a:ln w="9525">
            <a:noFill/>
            <a:miter lim="800000"/>
            <a:headEnd/>
            <a:tailEnd/>
          </a:ln>
        </p:spPr>
        <p:txBody>
          <a:bodyPr wrap="square">
            <a:spAutoFit/>
          </a:bodyPr>
          <a:lstStyle/>
          <a:p>
            <a:pPr algn="just"/>
            <a:r>
              <a:rPr lang="ru-RU" sz="1600" b="1" dirty="0" smtClean="0">
                <a:latin typeface="Times New Roman" pitchFamily="18" charset="0"/>
                <a:cs typeface="Times New Roman" pitchFamily="18" charset="0"/>
              </a:rPr>
              <a:t>Статья 264.1 Бюджетного Кодекса Российской Федерации и постановление Правительства Российской Федерации от 27 декабря 2019 года № 1890 в части Общих требований  </a:t>
            </a:r>
            <a:endParaRPr lang="ru-RU" sz="1600" b="1" dirty="0">
              <a:latin typeface="Times New Roman" pitchFamily="18" charset="0"/>
              <a:cs typeface="Times New Roman" pitchFamily="18" charset="0"/>
            </a:endParaRPr>
          </a:p>
        </p:txBody>
      </p:sp>
      <p:pic>
        <p:nvPicPr>
          <p:cNvPr id="5" name="Рисунок 4" descr="depositphotos_26871073-stock-photo-3d-man-showing-thumbs-up.jpg"/>
          <p:cNvPicPr>
            <a:picLocks noChangeAspect="1"/>
          </p:cNvPicPr>
          <p:nvPr/>
        </p:nvPicPr>
        <p:blipFill>
          <a:blip r:embed="rId3" cstate="print"/>
          <a:stretch>
            <a:fillRect/>
          </a:stretch>
        </p:blipFill>
        <p:spPr>
          <a:xfrm>
            <a:off x="0" y="764704"/>
            <a:ext cx="899592" cy="79208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0" y="-32064"/>
            <a:ext cx="9147520" cy="652752"/>
          </a:xfrm>
        </p:spPr>
        <p:txBody>
          <a:bodyPr anchor="t">
            <a:noAutofit/>
          </a:bodyPr>
          <a:lstStyle/>
          <a:p>
            <a:pPr lvl="0" algn="ctr"/>
            <a:r>
              <a:rPr lang="ru-RU" sz="2400" b="1" dirty="0" smtClean="0">
                <a:solidFill>
                  <a:srgbClr val="FF0000"/>
                </a:solidFill>
                <a:latin typeface="Times New Roman" pitchFamily="18" charset="0"/>
                <a:cs typeface="Times New Roman" pitchFamily="18" charset="0"/>
              </a:rPr>
              <a:t>Создание </a:t>
            </a:r>
            <a:r>
              <a:rPr lang="ru-RU" sz="2400" b="1" dirty="0">
                <a:solidFill>
                  <a:srgbClr val="FF0000"/>
                </a:solidFill>
                <a:latin typeface="Times New Roman" pitchFamily="18" charset="0"/>
                <a:cs typeface="Times New Roman" pitchFamily="18" charset="0"/>
              </a:rPr>
              <a:t>Единой централизованной информационной системы учета и отчетности </a:t>
            </a:r>
            <a:r>
              <a:rPr lang="ru-RU" sz="2600" b="1" dirty="0">
                <a:latin typeface="Century Gothic" pitchFamily="34" charset="0"/>
              </a:rPr>
              <a:t/>
            </a:r>
            <a:br>
              <a:rPr lang="ru-RU" sz="2600" b="1" dirty="0">
                <a:latin typeface="Century Gothic" pitchFamily="34" charset="0"/>
              </a:rPr>
            </a:br>
            <a:r>
              <a:rPr lang="ru-RU" sz="2600" b="1" dirty="0">
                <a:latin typeface="Century Gothic" pitchFamily="34" charset="0"/>
              </a:rPr>
              <a:t/>
            </a:r>
            <a:br>
              <a:rPr lang="ru-RU" sz="2600" b="1" dirty="0">
                <a:latin typeface="Century Gothic" pitchFamily="34" charset="0"/>
              </a:rPr>
            </a:br>
            <a:r>
              <a:rPr lang="ru-RU" sz="2400" b="1" dirty="0" smtClean="0"/>
              <a:t> </a:t>
            </a:r>
            <a:endParaRPr lang="ru-RU" sz="2400" b="1" dirty="0"/>
          </a:p>
        </p:txBody>
      </p:sp>
      <p:sp>
        <p:nvSpPr>
          <p:cNvPr id="3" name="Прямоугольник 2"/>
          <p:cNvSpPr/>
          <p:nvPr/>
        </p:nvSpPr>
        <p:spPr>
          <a:xfrm>
            <a:off x="305780" y="764704"/>
            <a:ext cx="8838220" cy="6463308"/>
          </a:xfrm>
          <a:prstGeom prst="rect">
            <a:avLst/>
          </a:prstGeom>
        </p:spPr>
        <p:txBody>
          <a:bodyPr wrap="square">
            <a:spAutoFit/>
          </a:bodyPr>
          <a:lstStyle/>
          <a:p>
            <a:pPr lvl="0" algn="ctr"/>
            <a:r>
              <a:rPr lang="ru-RU" sz="1600" b="1" dirty="0" smtClean="0">
                <a:latin typeface="Century Gothic" pitchFamily="34" charset="0"/>
              </a:rPr>
              <a:t>Нормативное регулирование - постановление </a:t>
            </a:r>
            <a:r>
              <a:rPr lang="ru-RU" sz="1600" b="1" dirty="0">
                <a:latin typeface="Century Gothic" pitchFamily="34" charset="0"/>
              </a:rPr>
              <a:t>Правительства области от 28.03.2016г. № </a:t>
            </a:r>
            <a:r>
              <a:rPr lang="ru-RU" sz="1600" b="1" dirty="0" smtClean="0">
                <a:latin typeface="Century Gothic" pitchFamily="34" charset="0"/>
              </a:rPr>
              <a:t>288 (</a:t>
            </a:r>
            <a:r>
              <a:rPr lang="ru-RU" sz="1600" b="1" dirty="0">
                <a:latin typeface="Century Gothic" pitchFamily="34" charset="0"/>
              </a:rPr>
              <a:t>ввод в эксплуатацию ЕЦИС – с 2015 года</a:t>
            </a:r>
            <a:r>
              <a:rPr lang="ru-RU" b="1" dirty="0">
                <a:latin typeface="Century Gothic" pitchFamily="34" charset="0"/>
              </a:rPr>
              <a:t>)</a:t>
            </a:r>
          </a:p>
          <a:p>
            <a:pPr lvl="0"/>
            <a:endParaRPr lang="ru-RU" b="1" u="sng" dirty="0">
              <a:solidFill>
                <a:srgbClr val="FFFFFF"/>
              </a:solidFill>
              <a:latin typeface="Century Gothic" pitchFamily="34" charset="0"/>
            </a:endParaRPr>
          </a:p>
          <a:p>
            <a:pPr algn="just"/>
            <a:r>
              <a:rPr lang="ru-RU" b="1" u="sng" dirty="0" smtClean="0">
                <a:latin typeface="Times New Roman" pitchFamily="18" charset="0"/>
                <a:cs typeface="Times New Roman" pitchFamily="18" charset="0"/>
              </a:rPr>
              <a:t>ЕЦИС включает в себя:</a:t>
            </a:r>
          </a:p>
          <a:p>
            <a:pPr algn="just"/>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систему</a:t>
            </a:r>
            <a:r>
              <a:rPr lang="ru-RU" dirty="0" smtClean="0">
                <a:latin typeface="Times New Roman" pitchFamily="18" charset="0"/>
                <a:cs typeface="Times New Roman" pitchFamily="18" charset="0"/>
              </a:rPr>
              <a:t>, обеспечивающую реализацию основных функций в сфере бюджетного (бухгалтерского) учета и отчетности, которая используется органами исполнительной государственной власти области, государственными учреждениями области;</a:t>
            </a:r>
          </a:p>
          <a:p>
            <a:pPr algn="just"/>
            <a:r>
              <a:rPr lang="ru-RU" dirty="0" smtClean="0">
                <a:latin typeface="Times New Roman" pitchFamily="18" charset="0"/>
                <a:cs typeface="Times New Roman" pitchFamily="18" charset="0"/>
              </a:rPr>
              <a:t> - </a:t>
            </a:r>
            <a:r>
              <a:rPr lang="ru-RU" b="1" dirty="0" smtClean="0">
                <a:latin typeface="Times New Roman" pitchFamily="18" charset="0"/>
                <a:cs typeface="Times New Roman" pitchFamily="18" charset="0"/>
              </a:rPr>
              <a:t>сервисную подсистему</a:t>
            </a:r>
            <a:r>
              <a:rPr lang="ru-RU" dirty="0" smtClean="0">
                <a:latin typeface="Times New Roman" pitchFamily="18" charset="0"/>
                <a:cs typeface="Times New Roman" pitchFamily="18" charset="0"/>
              </a:rPr>
              <a:t>, обеспечивающую опциональное предоставление информационных сервисов, которые используются органами местного самоуправления, муниципальными учреждениями на основании соглашений о взаимодействии с операторами сервисной подсистемы.</a:t>
            </a:r>
          </a:p>
          <a:p>
            <a:pPr algn="just"/>
            <a:r>
              <a:rPr lang="ru-RU" b="1" u="sng" dirty="0" smtClean="0">
                <a:latin typeface="Times New Roman" pitchFamily="18" charset="0"/>
                <a:cs typeface="Times New Roman" pitchFamily="18" charset="0"/>
              </a:rPr>
              <a:t>Участники информационного взаимодействия</a:t>
            </a:r>
            <a:r>
              <a:rPr lang="ru-RU" u="sng" dirty="0" smtClean="0">
                <a:latin typeface="Times New Roman" pitchFamily="18" charset="0"/>
                <a:cs typeface="Times New Roman" pitchFamily="18" charset="0"/>
              </a:rPr>
              <a:t>:</a:t>
            </a:r>
          </a:p>
          <a:p>
            <a:pPr algn="just">
              <a:buFontTx/>
              <a:buChar char="-"/>
            </a:pPr>
            <a:r>
              <a:rPr lang="ru-RU" b="1" dirty="0" smtClean="0">
                <a:latin typeface="Times New Roman" pitchFamily="18" charset="0"/>
                <a:cs typeface="Times New Roman" pitchFamily="18" charset="0"/>
              </a:rPr>
              <a:t>Оператор ЕЦИС </a:t>
            </a:r>
            <a:r>
              <a:rPr lang="ru-RU" dirty="0" smtClean="0">
                <a:latin typeface="Times New Roman" pitchFamily="18" charset="0"/>
                <a:cs typeface="Times New Roman" pitchFamily="18" charset="0"/>
              </a:rPr>
              <a:t>- Департамент финансов области</a:t>
            </a:r>
          </a:p>
          <a:p>
            <a:pPr algn="just">
              <a:buFontTx/>
              <a:buChar char="-"/>
            </a:pPr>
            <a:r>
              <a:rPr lang="ru-RU" b="1" dirty="0" smtClean="0">
                <a:latin typeface="Times New Roman" pitchFamily="18" charset="0"/>
                <a:cs typeface="Times New Roman" pitchFamily="18" charset="0"/>
              </a:rPr>
              <a:t> Операторы сервисной подсистемы </a:t>
            </a:r>
            <a:r>
              <a:rPr lang="ru-RU" dirty="0" smtClean="0">
                <a:latin typeface="Times New Roman" pitchFamily="18" charset="0"/>
                <a:cs typeface="Times New Roman" pitchFamily="18" charset="0"/>
              </a:rPr>
              <a:t>- органы местного самоуправления, определенные администрациями муниципальных образований</a:t>
            </a:r>
          </a:p>
          <a:p>
            <a:pPr algn="just"/>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Администратор ЕЦИС  </a:t>
            </a:r>
            <a:r>
              <a:rPr lang="ru-RU" dirty="0" smtClean="0">
                <a:latin typeface="Times New Roman" pitchFamily="18" charset="0"/>
                <a:cs typeface="Times New Roman" pitchFamily="18" charset="0"/>
              </a:rPr>
              <a:t>- бюджетное учреждение в сфере информационных технологий Вологодской области «Центр информационных технологий»</a:t>
            </a:r>
          </a:p>
          <a:p>
            <a:pPr algn="just"/>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Государственное казенное учреждение Вологодской области «Областное казначейство»</a:t>
            </a:r>
            <a:r>
              <a:rPr lang="ru-RU" dirty="0" smtClean="0">
                <a:latin typeface="Times New Roman" pitchFamily="18" charset="0"/>
                <a:cs typeface="Times New Roman" pitchFamily="18" charset="0"/>
              </a:rPr>
              <a:t> (отдельные функции оператора системы)</a:t>
            </a:r>
          </a:p>
          <a:p>
            <a:pPr algn="just"/>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Центры бухгалтерского учета</a:t>
            </a:r>
          </a:p>
          <a:p>
            <a:pPr algn="just"/>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Субъекты  ЕЦИС </a:t>
            </a:r>
            <a:r>
              <a:rPr lang="ru-RU" dirty="0" smtClean="0">
                <a:latin typeface="Times New Roman" pitchFamily="18" charset="0"/>
                <a:cs typeface="Times New Roman" pitchFamily="18" charset="0"/>
              </a:rPr>
              <a:t>– органы власти области и государственные учреждения</a:t>
            </a:r>
          </a:p>
          <a:p>
            <a:endParaRPr lang="ru-RU" dirty="0" smtClean="0">
              <a:latin typeface="Times New Roman" pitchFamily="18" charset="0"/>
              <a:cs typeface="Times New Roman" pitchFamily="18" charset="0"/>
            </a:endParaRPr>
          </a:p>
          <a:p>
            <a:pPr lvl="0"/>
            <a:endParaRPr lang="ru-RU" dirty="0">
              <a:solidFill>
                <a:srgbClr val="FFFFFF"/>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27584" y="0"/>
            <a:ext cx="8316416" cy="1146798"/>
          </a:xfrm>
        </p:spPr>
        <p:txBody>
          <a:bodyPr anchor="ctr">
            <a:normAutofit fontScale="90000"/>
          </a:bodyPr>
          <a:lstStyle/>
          <a:p>
            <a:pPr algn="ctr"/>
            <a:r>
              <a:rPr lang="ru-RU" sz="2700" b="1" dirty="0">
                <a:effectLst/>
              </a:rPr>
              <a:t/>
            </a:r>
            <a:br>
              <a:rPr lang="ru-RU" sz="2700" b="1" dirty="0">
                <a:effectLst/>
              </a:rPr>
            </a:br>
            <a:r>
              <a:rPr lang="ru-RU" sz="2700" b="1" dirty="0">
                <a:solidFill>
                  <a:srgbClr val="002060"/>
                </a:solidFill>
                <a:effectLst/>
                <a:ea typeface="Segoe UI" pitchFamily="34" charset="0"/>
                <a:cs typeface="Segoe UI" pitchFamily="34" charset="0"/>
              </a:rPr>
              <a:t/>
            </a:r>
            <a:br>
              <a:rPr lang="ru-RU" sz="2700" b="1" dirty="0">
                <a:solidFill>
                  <a:srgbClr val="002060"/>
                </a:solidFill>
                <a:effectLst/>
                <a:ea typeface="Segoe UI" pitchFamily="34" charset="0"/>
                <a:cs typeface="Segoe UI" pitchFamily="34" charset="0"/>
              </a:rPr>
            </a:br>
            <a:endParaRPr lang="ru-RU" sz="2700" b="1" dirty="0">
              <a:solidFill>
                <a:srgbClr val="002060"/>
              </a:solidFill>
              <a:effectLst/>
              <a:ea typeface="Segoe UI" pitchFamily="34" charset="0"/>
              <a:cs typeface="Segoe UI" pitchFamily="34" charset="0"/>
            </a:endParaRPr>
          </a:p>
        </p:txBody>
      </p:sp>
      <p:graphicFrame>
        <p:nvGraphicFramePr>
          <p:cNvPr id="6" name="Содержимое 5"/>
          <p:cNvGraphicFramePr>
            <a:graphicFrameLocks noGrp="1"/>
          </p:cNvGraphicFramePr>
          <p:nvPr>
            <p:ph idx="1"/>
            <p:extLst>
              <p:ext uri="{D42A27DB-BD31-4B8C-83A1-F6EECF244321}">
                <p14:modId xmlns="" xmlns:p14="http://schemas.microsoft.com/office/powerpoint/2010/main" val="187879234"/>
              </p:ext>
            </p:extLst>
          </p:nvPr>
        </p:nvGraphicFramePr>
        <p:xfrm>
          <a:off x="179512" y="1340768"/>
          <a:ext cx="8208912" cy="3465141"/>
        </p:xfrm>
        <a:graphic>
          <a:graphicData uri="http://schemas.openxmlformats.org/drawingml/2006/table">
            <a:tbl>
              <a:tblPr firstRow="1" bandRow="1">
                <a:tableStyleId>{5C22544A-7EE6-4342-B048-85BDC9FD1C3A}</a:tableStyleId>
              </a:tblPr>
              <a:tblGrid>
                <a:gridCol w="5675328">
                  <a:extLst>
                    <a:ext uri="{9D8B030D-6E8A-4147-A177-3AD203B41FA5}">
                      <a16:colId xmlns:a16="http://schemas.microsoft.com/office/drawing/2014/main" xmlns="" val="20000"/>
                    </a:ext>
                  </a:extLst>
                </a:gridCol>
                <a:gridCol w="1453464">
                  <a:extLst>
                    <a:ext uri="{9D8B030D-6E8A-4147-A177-3AD203B41FA5}">
                      <a16:colId xmlns:a16="http://schemas.microsoft.com/office/drawing/2014/main" xmlns="" val="20002"/>
                    </a:ext>
                  </a:extLst>
                </a:gridCol>
                <a:gridCol w="1080120">
                  <a:extLst>
                    <a:ext uri="{9D8B030D-6E8A-4147-A177-3AD203B41FA5}">
                      <a16:colId xmlns:a16="http://schemas.microsoft.com/office/drawing/2014/main" xmlns="" val="20003"/>
                    </a:ext>
                  </a:extLst>
                </a:gridCol>
              </a:tblGrid>
              <a:tr h="1161141">
                <a:tc>
                  <a:txBody>
                    <a:bodyPr/>
                    <a:lstStyle/>
                    <a:p>
                      <a:pPr algn="ctr">
                        <a:lnSpc>
                          <a:spcPct val="100000"/>
                        </a:lnSpc>
                        <a:spcAft>
                          <a:spcPts val="0"/>
                        </a:spcAft>
                      </a:pPr>
                      <a:r>
                        <a:rPr lang="ru-RU" sz="1600" dirty="0">
                          <a:solidFill>
                            <a:srgbClr val="FFFFFF"/>
                          </a:solidFill>
                          <a:latin typeface="Century Gothic" pitchFamily="34" charset="0"/>
                          <a:ea typeface="Calibri"/>
                          <a:cs typeface="Times New Roman" pitchFamily="18" charset="0"/>
                        </a:rPr>
                        <a:t>Наименование </a:t>
                      </a:r>
                      <a:r>
                        <a:rPr lang="ru-RU" sz="1600" baseline="0" dirty="0">
                          <a:solidFill>
                            <a:srgbClr val="FFFFFF"/>
                          </a:solidFill>
                          <a:latin typeface="Century Gothic" pitchFamily="34" charset="0"/>
                          <a:ea typeface="Calibri"/>
                          <a:cs typeface="Times New Roman" pitchFamily="18" charset="0"/>
                        </a:rPr>
                        <a:t> </a:t>
                      </a:r>
                      <a:r>
                        <a:rPr lang="ru-RU" sz="1600" baseline="0" dirty="0" smtClean="0">
                          <a:solidFill>
                            <a:srgbClr val="FFFFFF"/>
                          </a:solidFill>
                          <a:latin typeface="Century Gothic" pitchFamily="34" charset="0"/>
                          <a:ea typeface="Calibri"/>
                          <a:cs typeface="Times New Roman" pitchFamily="18" charset="0"/>
                        </a:rPr>
                        <a:t>участников ЕЦИС</a:t>
                      </a:r>
                      <a:endParaRPr lang="ru-RU" sz="1600" dirty="0">
                        <a:solidFill>
                          <a:srgbClr val="FFFFFF"/>
                        </a:solidFill>
                        <a:latin typeface="Century Gothic" pitchFamily="34" charset="0"/>
                        <a:ea typeface="Calibri"/>
                        <a:cs typeface="Times New Roman"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dirty="0">
                          <a:solidFill>
                            <a:srgbClr val="FFFFFF"/>
                          </a:solidFill>
                          <a:latin typeface="Century Gothic" pitchFamily="34" charset="0"/>
                          <a:ea typeface="Calibri"/>
                          <a:cs typeface="Times New Roman" pitchFamily="18" charset="0"/>
                        </a:rPr>
                        <a:t>Количество рабочих мест в ЕЦИС</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lnSpc>
                          <a:spcPct val="100000"/>
                        </a:lnSpc>
                        <a:spcAft>
                          <a:spcPts val="0"/>
                        </a:spcAft>
                      </a:pPr>
                      <a:r>
                        <a:rPr lang="ru-RU" sz="1600" dirty="0">
                          <a:solidFill>
                            <a:srgbClr val="FFFFFF"/>
                          </a:solidFill>
                          <a:latin typeface="Century Gothic" pitchFamily="34" charset="0"/>
                          <a:ea typeface="Calibri"/>
                          <a:cs typeface="Times New Roman" pitchFamily="18" charset="0"/>
                        </a:rPr>
                        <a:t>Количество пользователей в ЕЦИС</a:t>
                      </a: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869032">
                <a:tc>
                  <a:txBody>
                    <a:bodyPr/>
                    <a:lstStyle/>
                    <a:p>
                      <a:r>
                        <a:rPr lang="ru-RU" sz="1800" b="1" dirty="0" smtClean="0">
                          <a:solidFill>
                            <a:srgbClr val="FFFFFF"/>
                          </a:solidFill>
                          <a:latin typeface="Century Gothic" pitchFamily="34" charset="0"/>
                          <a:cs typeface="Times New Roman" pitchFamily="18" charset="0"/>
                        </a:rPr>
                        <a:t>МК</a:t>
                      </a:r>
                      <a:r>
                        <a:rPr lang="ru-RU" sz="1800" b="1" baseline="0" dirty="0" smtClean="0">
                          <a:solidFill>
                            <a:srgbClr val="FFFFFF"/>
                          </a:solidFill>
                          <a:latin typeface="Century Gothic" pitchFamily="34" charset="0"/>
                          <a:cs typeface="Times New Roman" pitchFamily="18" charset="0"/>
                        </a:rPr>
                        <a:t> У</a:t>
                      </a:r>
                      <a:r>
                        <a:rPr lang="ru-RU" sz="1800" b="1" dirty="0" smtClean="0">
                          <a:solidFill>
                            <a:srgbClr val="FFFFFF"/>
                          </a:solidFill>
                          <a:latin typeface="Century Gothic" pitchFamily="34" charset="0"/>
                          <a:cs typeface="Times New Roman" pitchFamily="18" charset="0"/>
                        </a:rPr>
                        <a:t> «Центр  бюджетного учета и отчетности Никольского муниципального района» </a:t>
                      </a:r>
                      <a:endParaRPr lang="ru-RU" sz="1800" b="1" dirty="0">
                        <a:solidFill>
                          <a:srgbClr val="FFFFFF"/>
                        </a:solidFill>
                        <a:latin typeface="Century Gothic" pitchFamily="34"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ru-RU" sz="1800" b="1" dirty="0" smtClean="0">
                          <a:solidFill>
                            <a:srgbClr val="FFFFFF"/>
                          </a:solidFill>
                          <a:latin typeface="Century Gothic" pitchFamily="34" charset="0"/>
                          <a:cs typeface="Times New Roman" pitchFamily="18" charset="0"/>
                        </a:rPr>
                        <a:t>41</a:t>
                      </a:r>
                      <a:endParaRPr lang="ru-RU" sz="1800" b="1" dirty="0">
                        <a:solidFill>
                          <a:srgbClr val="FFFFFF"/>
                        </a:solidFill>
                        <a:latin typeface="Century Gothic" pitchFamily="34"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ru-RU" sz="1800" b="1" dirty="0" smtClean="0">
                          <a:solidFill>
                            <a:srgbClr val="FFFFFF"/>
                          </a:solidFill>
                          <a:latin typeface="Century Gothic" pitchFamily="34" charset="0"/>
                          <a:cs typeface="Times New Roman" pitchFamily="18" charset="0"/>
                        </a:rPr>
                        <a:t>41</a:t>
                      </a:r>
                      <a:endParaRPr lang="ru-RU" sz="1800" b="1" dirty="0">
                        <a:solidFill>
                          <a:srgbClr val="FFFFFF"/>
                        </a:solidFill>
                        <a:latin typeface="Century Gothic" pitchFamily="34"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smtClean="0">
                          <a:solidFill>
                            <a:srgbClr val="FFFFFF"/>
                          </a:solidFill>
                          <a:latin typeface="Century Gothic" pitchFamily="34" charset="0"/>
                          <a:cs typeface="Times New Roman" pitchFamily="18" charset="0"/>
                        </a:rPr>
                        <a:t>Муниципальные учреждения и органы местного самоуправления</a:t>
                      </a:r>
                      <a:endParaRPr lang="ru-RU" sz="1800" b="1" dirty="0">
                        <a:solidFill>
                          <a:srgbClr val="FFFFFF"/>
                        </a:solidFill>
                        <a:latin typeface="Century Gothic" pitchFamily="34"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ru-RU" sz="1800" b="1" dirty="0" smtClean="0">
                          <a:solidFill>
                            <a:srgbClr val="FFFFFF"/>
                          </a:solidFill>
                          <a:latin typeface="Century Gothic" pitchFamily="34" charset="0"/>
                          <a:cs typeface="Times New Roman" pitchFamily="18" charset="0"/>
                        </a:rPr>
                        <a:t>33</a:t>
                      </a:r>
                      <a:endParaRPr lang="ru-RU" sz="1800" b="1" dirty="0">
                        <a:solidFill>
                          <a:srgbClr val="FFFFFF"/>
                        </a:solidFill>
                        <a:latin typeface="Century Gothic" pitchFamily="34"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ru-RU" sz="1800" b="1" dirty="0" smtClean="0">
                          <a:solidFill>
                            <a:srgbClr val="FFFFFF"/>
                          </a:solidFill>
                          <a:latin typeface="Century Gothic" pitchFamily="34" charset="0"/>
                          <a:cs typeface="Times New Roman" pitchFamily="18" charset="0"/>
                        </a:rPr>
                        <a:t>33</a:t>
                      </a:r>
                      <a:endParaRPr lang="ru-RU" sz="1800" b="1" dirty="0">
                        <a:solidFill>
                          <a:srgbClr val="FFFFFF"/>
                        </a:solidFill>
                        <a:latin typeface="Century Gothic" pitchFamily="34"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r h="7288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400" b="1" dirty="0" smtClean="0">
                          <a:solidFill>
                            <a:srgbClr val="FFFFFF"/>
                          </a:solidFill>
                          <a:latin typeface="Century Gothic" pitchFamily="34" charset="0"/>
                          <a:cs typeface="Times New Roman" pitchFamily="18" charset="0"/>
                        </a:rPr>
                        <a:t>Всего по Никольскому району</a:t>
                      </a:r>
                      <a:endParaRPr lang="ru-RU" sz="2400" b="1" dirty="0">
                        <a:solidFill>
                          <a:srgbClr val="FFFFFF"/>
                        </a:solidFill>
                        <a:latin typeface="Century Gothic" pitchFamily="34" charset="0"/>
                        <a:cs typeface="Times New Roman" pitchFamily="18"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ru-RU" sz="2400" b="1" dirty="0" smtClean="0">
                          <a:solidFill>
                            <a:srgbClr val="FFFFFF"/>
                          </a:solidFill>
                          <a:latin typeface="Century Gothic" pitchFamily="34" charset="0"/>
                          <a:cs typeface="Times New Roman" pitchFamily="18" charset="0"/>
                        </a:rPr>
                        <a:t>74</a:t>
                      </a:r>
                      <a:endParaRPr lang="ru-RU" sz="2400" b="1" dirty="0">
                        <a:solidFill>
                          <a:srgbClr val="FFFFFF"/>
                        </a:solidFill>
                        <a:latin typeface="Century Gothic" pitchFamily="34"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ru-RU" sz="2400" b="1" dirty="0" smtClean="0">
                          <a:solidFill>
                            <a:srgbClr val="FFFFFF"/>
                          </a:solidFill>
                          <a:latin typeface="Century Gothic" pitchFamily="34" charset="0"/>
                          <a:cs typeface="Times New Roman" pitchFamily="18" charset="0"/>
                        </a:rPr>
                        <a:t> 74</a:t>
                      </a:r>
                      <a:endParaRPr lang="ru-RU" sz="2400" b="1" dirty="0">
                        <a:solidFill>
                          <a:srgbClr val="FFFFFF"/>
                        </a:solidFill>
                        <a:latin typeface="Century Gothic" pitchFamily="34" charset="0"/>
                        <a:cs typeface="Times New Roman" pitchFamily="18"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
        <p:nvSpPr>
          <p:cNvPr id="4" name="Заголовок 1"/>
          <p:cNvSpPr txBox="1">
            <a:spLocks/>
          </p:cNvSpPr>
          <p:nvPr/>
        </p:nvSpPr>
        <p:spPr>
          <a:xfrm>
            <a:off x="819646" y="58226"/>
            <a:ext cx="8324354" cy="850494"/>
          </a:xfrm>
          <a:prstGeom prst="rect">
            <a:avLst/>
          </a:prstGeom>
          <a:noFill/>
        </p:spPr>
        <p:txBody>
          <a:bodyPr vert="horz" lIns="91440" tIns="45720" rIns="91440" bIns="45720" rtlCol="0" anchor="ctr">
            <a:noAutofit/>
          </a:bodyPr>
          <a:lstStyle/>
          <a:p>
            <a:pPr lvl="0" algn="ctr" defTabSz="914400" fontAlgn="auto">
              <a:spcAft>
                <a:spcPts val="0"/>
              </a:spcAft>
              <a:defRPr/>
            </a:pPr>
            <a:r>
              <a:rPr lang="ru-RU" sz="2400" b="1" dirty="0">
                <a:solidFill>
                  <a:srgbClr val="FF0000"/>
                </a:solidFill>
                <a:latin typeface="Century Gothic" pitchFamily="34" charset="0"/>
                <a:ea typeface="+mj-ea"/>
                <a:cs typeface="+mj-cs"/>
              </a:rPr>
              <a:t>Участники информационного взаимодействия </a:t>
            </a:r>
            <a:br>
              <a:rPr lang="ru-RU" sz="2400" b="1" dirty="0">
                <a:solidFill>
                  <a:srgbClr val="FF0000"/>
                </a:solidFill>
                <a:latin typeface="Century Gothic" pitchFamily="34" charset="0"/>
                <a:ea typeface="+mj-ea"/>
                <a:cs typeface="+mj-cs"/>
              </a:rPr>
            </a:br>
            <a:r>
              <a:rPr lang="ru-RU" sz="2400" b="1" dirty="0">
                <a:solidFill>
                  <a:srgbClr val="FF0000"/>
                </a:solidFill>
                <a:latin typeface="Century Gothic" pitchFamily="34" charset="0"/>
                <a:ea typeface="+mj-ea"/>
                <a:cs typeface="+mj-cs"/>
              </a:rPr>
              <a:t>в ЕЦИС по состоянию на </a:t>
            </a:r>
            <a:r>
              <a:rPr lang="ru-RU" sz="2400" b="1" dirty="0" smtClean="0">
                <a:solidFill>
                  <a:srgbClr val="FF0000"/>
                </a:solidFill>
                <a:latin typeface="Century Gothic" pitchFamily="34" charset="0"/>
                <a:ea typeface="+mj-ea"/>
                <a:cs typeface="+mj-cs"/>
              </a:rPr>
              <a:t>01.07.2021 </a:t>
            </a:r>
            <a:r>
              <a:rPr lang="ru-RU" sz="2400" b="1" dirty="0">
                <a:solidFill>
                  <a:srgbClr val="FF0000"/>
                </a:solidFill>
                <a:latin typeface="Century Gothic" pitchFamily="34" charset="0"/>
                <a:ea typeface="+mj-ea"/>
                <a:cs typeface="+mj-cs"/>
              </a:rPr>
              <a:t>года</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Скругленный прямоугольник 27"/>
          <p:cNvSpPr/>
          <p:nvPr/>
        </p:nvSpPr>
        <p:spPr>
          <a:xfrm>
            <a:off x="2700338" y="950913"/>
            <a:ext cx="3167062" cy="4700587"/>
          </a:xfrm>
          <a:prstGeom prst="roundRect">
            <a:avLst/>
          </a:prstGeom>
        </p:spPr>
        <p:style>
          <a:lnRef idx="2">
            <a:schemeClr val="accent2"/>
          </a:lnRef>
          <a:fillRef idx="1">
            <a:schemeClr val="lt1"/>
          </a:fillRef>
          <a:effectRef idx="0">
            <a:schemeClr val="accent2"/>
          </a:effectRef>
          <a:fontRef idx="minor">
            <a:schemeClr val="dk1"/>
          </a:fontRef>
        </p:style>
        <p:txBody>
          <a:bodyPr/>
          <a:lstStyle/>
          <a:p>
            <a:pPr algn="ctr">
              <a:defRPr/>
            </a:pPr>
            <a:r>
              <a:rPr lang="ru-RU" sz="1600" b="1" dirty="0">
                <a:latin typeface="Century Gothic" pitchFamily="34" charset="0"/>
              </a:rPr>
              <a:t>ЦБУ</a:t>
            </a:r>
          </a:p>
        </p:txBody>
      </p:sp>
      <p:sp>
        <p:nvSpPr>
          <p:cNvPr id="29" name="Скругленный прямоугольник 28"/>
          <p:cNvSpPr/>
          <p:nvPr/>
        </p:nvSpPr>
        <p:spPr>
          <a:xfrm>
            <a:off x="6273800" y="938213"/>
            <a:ext cx="2490788" cy="4722812"/>
          </a:xfrm>
          <a:prstGeom prst="roundRect">
            <a:avLst/>
          </a:prstGeom>
        </p:spPr>
        <p:style>
          <a:lnRef idx="2">
            <a:schemeClr val="accent6"/>
          </a:lnRef>
          <a:fillRef idx="1">
            <a:schemeClr val="lt1"/>
          </a:fillRef>
          <a:effectRef idx="0">
            <a:schemeClr val="accent6"/>
          </a:effectRef>
          <a:fontRef idx="minor">
            <a:schemeClr val="dk1"/>
          </a:fontRef>
        </p:style>
        <p:txBody>
          <a:bodyPr/>
          <a:lstStyle/>
          <a:p>
            <a:pPr algn="ctr">
              <a:defRPr/>
            </a:pPr>
            <a:r>
              <a:rPr lang="ru-RU" sz="1600" b="1" dirty="0">
                <a:latin typeface="Century Gothic" pitchFamily="34" charset="0"/>
              </a:rPr>
              <a:t>Архив подготовленных документов</a:t>
            </a:r>
          </a:p>
        </p:txBody>
      </p:sp>
      <p:sp>
        <p:nvSpPr>
          <p:cNvPr id="6" name="Скругленный прямоугольник 5"/>
          <p:cNvSpPr/>
          <p:nvPr/>
        </p:nvSpPr>
        <p:spPr>
          <a:xfrm>
            <a:off x="241300" y="938213"/>
            <a:ext cx="2098675" cy="4722812"/>
          </a:xfrm>
          <a:prstGeom prst="roundRect">
            <a:avLst/>
          </a:prstGeom>
        </p:spPr>
        <p:style>
          <a:lnRef idx="2">
            <a:schemeClr val="accent1"/>
          </a:lnRef>
          <a:fillRef idx="1">
            <a:schemeClr val="lt1"/>
          </a:fillRef>
          <a:effectRef idx="0">
            <a:schemeClr val="accent1"/>
          </a:effectRef>
          <a:fontRef idx="minor">
            <a:schemeClr val="dk1"/>
          </a:fontRef>
        </p:style>
        <p:txBody>
          <a:bodyPr/>
          <a:lstStyle/>
          <a:p>
            <a:pPr algn="ctr">
              <a:defRPr/>
            </a:pPr>
            <a:r>
              <a:rPr lang="ru-RU" sz="1600" b="1" dirty="0">
                <a:latin typeface="Century Gothic" pitchFamily="34" charset="0"/>
              </a:rPr>
              <a:t>ОИВ, ГКУ</a:t>
            </a:r>
          </a:p>
        </p:txBody>
      </p:sp>
      <p:sp>
        <p:nvSpPr>
          <p:cNvPr id="26631" name="Заголовок 3"/>
          <p:cNvSpPr txBox="1">
            <a:spLocks/>
          </p:cNvSpPr>
          <p:nvPr/>
        </p:nvSpPr>
        <p:spPr bwMode="auto">
          <a:xfrm>
            <a:off x="512763" y="290513"/>
            <a:ext cx="8445500" cy="647700"/>
          </a:xfrm>
          <a:prstGeom prst="rect">
            <a:avLst/>
          </a:prstGeom>
          <a:noFill/>
          <a:ln w="9525">
            <a:noFill/>
            <a:miter lim="800000"/>
            <a:headEnd/>
            <a:tailEnd/>
          </a:ln>
        </p:spPr>
        <p:txBody>
          <a:bodyPr anchor="ctr"/>
          <a:lstStyle/>
          <a:p>
            <a:pPr algn="ctr"/>
            <a:endParaRPr lang="ru-RU" sz="2400" b="1" dirty="0">
              <a:solidFill>
                <a:srgbClr val="000000"/>
              </a:solidFill>
              <a:latin typeface="Times New Roman" pitchFamily="18" charset="0"/>
              <a:cs typeface="Times New Roman" pitchFamily="18" charset="0"/>
            </a:endParaRPr>
          </a:p>
          <a:p>
            <a:pPr algn="ctr"/>
            <a:endParaRPr lang="ru-RU" sz="2800" b="1" i="1" dirty="0">
              <a:solidFill>
                <a:srgbClr val="000000"/>
              </a:solidFill>
              <a:latin typeface="Times New Roman" pitchFamily="18" charset="0"/>
              <a:cs typeface="Times New Roman" pitchFamily="18" charset="0"/>
            </a:endParaRPr>
          </a:p>
        </p:txBody>
      </p:sp>
      <p:cxnSp>
        <p:nvCxnSpPr>
          <p:cNvPr id="25" name="Прямая соединительная линия 24"/>
          <p:cNvCxnSpPr/>
          <p:nvPr/>
        </p:nvCxnSpPr>
        <p:spPr>
          <a:xfrm>
            <a:off x="20638" y="823913"/>
            <a:ext cx="9137650" cy="0"/>
          </a:xfrm>
          <a:prstGeom prst="line">
            <a:avLst/>
          </a:prstGeom>
          <a:ln>
            <a:noFill/>
          </a:ln>
        </p:spPr>
        <p:style>
          <a:lnRef idx="1">
            <a:schemeClr val="dk1"/>
          </a:lnRef>
          <a:fillRef idx="0">
            <a:schemeClr val="dk1"/>
          </a:fillRef>
          <a:effectRef idx="0">
            <a:schemeClr val="dk1"/>
          </a:effectRef>
          <a:fontRef idx="minor">
            <a:schemeClr val="tx1"/>
          </a:fontRef>
        </p:style>
      </p:cxnSp>
      <p:sp>
        <p:nvSpPr>
          <p:cNvPr id="10" name="Заголовок 1"/>
          <p:cNvSpPr>
            <a:spLocks noGrp="1"/>
          </p:cNvSpPr>
          <p:nvPr>
            <p:ph type="title"/>
          </p:nvPr>
        </p:nvSpPr>
        <p:spPr>
          <a:xfrm>
            <a:off x="814388" y="12700"/>
            <a:ext cx="8177212" cy="823913"/>
          </a:xfrm>
        </p:spPr>
        <p:txBody>
          <a:bodyPr>
            <a:noAutofit/>
          </a:bodyPr>
          <a:lstStyle/>
          <a:p>
            <a:pPr algn="ctr">
              <a:defRPr/>
            </a:pPr>
            <a:r>
              <a:rPr lang="ru-RU" sz="2800" b="1" dirty="0">
                <a:latin typeface="Century Gothic" pitchFamily="34" charset="0"/>
              </a:rPr>
              <a:t>Схема электронного документооборота </a:t>
            </a:r>
          </a:p>
        </p:txBody>
      </p:sp>
      <p:sp>
        <p:nvSpPr>
          <p:cNvPr id="2" name="Скругленный прямоугольник 1"/>
          <p:cNvSpPr/>
          <p:nvPr/>
        </p:nvSpPr>
        <p:spPr>
          <a:xfrm>
            <a:off x="330281" y="1603648"/>
            <a:ext cx="1937463" cy="166710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400" b="1" dirty="0" smtClean="0">
                <a:latin typeface="Century Gothic" pitchFamily="34" charset="0"/>
              </a:rPr>
              <a:t>Создание электронного первичного документа</a:t>
            </a:r>
            <a:endParaRPr lang="ru-RU" sz="1400" b="1" dirty="0">
              <a:latin typeface="Century Gothic" pitchFamily="34" charset="0"/>
            </a:endParaRPr>
          </a:p>
        </p:txBody>
      </p:sp>
      <p:sp>
        <p:nvSpPr>
          <p:cNvPr id="15" name="Скругленный прямоугольник 14"/>
          <p:cNvSpPr/>
          <p:nvPr/>
        </p:nvSpPr>
        <p:spPr>
          <a:xfrm>
            <a:off x="251521" y="3913643"/>
            <a:ext cx="2016224" cy="1159449"/>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sz="1400" b="1" dirty="0">
                <a:latin typeface="Century Gothic" pitchFamily="34" charset="0"/>
              </a:rPr>
              <a:t>Наложение ЭП Уполномоченного лица (ОИВ, ГКУ)</a:t>
            </a:r>
          </a:p>
        </p:txBody>
      </p:sp>
      <p:sp>
        <p:nvSpPr>
          <p:cNvPr id="3" name="Стрелка вниз 2"/>
          <p:cNvSpPr/>
          <p:nvPr/>
        </p:nvSpPr>
        <p:spPr>
          <a:xfrm>
            <a:off x="1231900" y="3425825"/>
            <a:ext cx="312738" cy="369888"/>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latin typeface="Century Gothic" pitchFamily="34" charset="0"/>
            </a:endParaRPr>
          </a:p>
        </p:txBody>
      </p:sp>
      <p:sp>
        <p:nvSpPr>
          <p:cNvPr id="4" name="Скругленный прямоугольник 3"/>
          <p:cNvSpPr/>
          <p:nvPr/>
        </p:nvSpPr>
        <p:spPr>
          <a:xfrm>
            <a:off x="2843808" y="1524273"/>
            <a:ext cx="2829519" cy="1266725"/>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sz="1400" b="1" dirty="0">
                <a:latin typeface="Century Gothic" pitchFamily="34" charset="0"/>
              </a:rPr>
              <a:t>Сортировка задач системой по типу документа и наименованию организации между исполнителями в ЦБУ</a:t>
            </a:r>
          </a:p>
        </p:txBody>
      </p:sp>
      <p:sp>
        <p:nvSpPr>
          <p:cNvPr id="17" name="Скругленный прямоугольник 16"/>
          <p:cNvSpPr/>
          <p:nvPr/>
        </p:nvSpPr>
        <p:spPr>
          <a:xfrm>
            <a:off x="2843808" y="5040784"/>
            <a:ext cx="2829520" cy="50319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sz="1400" b="1" dirty="0">
                <a:latin typeface="Century Gothic" pitchFamily="34" charset="0"/>
              </a:rPr>
              <a:t>Наложение ЭП уполномоченного лица ЦБУ</a:t>
            </a:r>
          </a:p>
        </p:txBody>
      </p:sp>
      <p:sp>
        <p:nvSpPr>
          <p:cNvPr id="18" name="Скругленный прямоугольник 17"/>
          <p:cNvSpPr/>
          <p:nvPr/>
        </p:nvSpPr>
        <p:spPr>
          <a:xfrm>
            <a:off x="6444207" y="1988840"/>
            <a:ext cx="2177939" cy="1309535"/>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ru-RU" sz="1400" b="1" dirty="0">
                <a:solidFill>
                  <a:schemeClr val="tx1"/>
                </a:solidFill>
                <a:latin typeface="Century Gothic" pitchFamily="34" charset="0"/>
              </a:rPr>
              <a:t>Проверка руководителем структурного подразделения</a:t>
            </a:r>
          </a:p>
        </p:txBody>
      </p:sp>
      <p:sp>
        <p:nvSpPr>
          <p:cNvPr id="21" name="Скругленный прямоугольник 20"/>
          <p:cNvSpPr/>
          <p:nvPr/>
        </p:nvSpPr>
        <p:spPr>
          <a:xfrm>
            <a:off x="6444207" y="3913643"/>
            <a:ext cx="2177940" cy="1303762"/>
          </a:xfrm>
          <a:prstGeom prst="round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ru-RU" sz="1400" b="1" dirty="0">
                <a:solidFill>
                  <a:schemeClr val="tx1"/>
                </a:solidFill>
                <a:latin typeface="Century Gothic" pitchFamily="34" charset="0"/>
              </a:rPr>
              <a:t>Контроль со стороны Главного бухгалтера</a:t>
            </a:r>
          </a:p>
          <a:p>
            <a:pPr algn="ctr">
              <a:defRPr/>
            </a:pPr>
            <a:r>
              <a:rPr lang="ru-RU" sz="1400" b="1" dirty="0">
                <a:solidFill>
                  <a:schemeClr val="tx1"/>
                </a:solidFill>
                <a:latin typeface="Century Gothic" pitchFamily="34" charset="0"/>
              </a:rPr>
              <a:t>Наложение ЭП Главного бухгалтера</a:t>
            </a:r>
          </a:p>
        </p:txBody>
      </p:sp>
      <p:sp>
        <p:nvSpPr>
          <p:cNvPr id="22" name="Стрелка вниз 21"/>
          <p:cNvSpPr/>
          <p:nvPr/>
        </p:nvSpPr>
        <p:spPr>
          <a:xfrm>
            <a:off x="4121150" y="2865438"/>
            <a:ext cx="311150" cy="13335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latin typeface="Century Gothic" pitchFamily="34" charset="0"/>
            </a:endParaRPr>
          </a:p>
        </p:txBody>
      </p:sp>
      <p:sp>
        <p:nvSpPr>
          <p:cNvPr id="23" name="Стрелка вниз 22"/>
          <p:cNvSpPr/>
          <p:nvPr/>
        </p:nvSpPr>
        <p:spPr>
          <a:xfrm>
            <a:off x="7377113" y="3457575"/>
            <a:ext cx="312737" cy="357188"/>
          </a:xfrm>
          <a:prstGeom prst="downArrow">
            <a:avLst/>
          </a:prstGeom>
          <a:solidFill>
            <a:schemeClr val="accent6">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C000"/>
              </a:solidFill>
              <a:latin typeface="Century Gothic" pitchFamily="34" charset="0"/>
            </a:endParaRPr>
          </a:p>
        </p:txBody>
      </p:sp>
      <p:cxnSp>
        <p:nvCxnSpPr>
          <p:cNvPr id="16" name="Прямая соединительная линия 15"/>
          <p:cNvCxnSpPr/>
          <p:nvPr/>
        </p:nvCxnSpPr>
        <p:spPr>
          <a:xfrm>
            <a:off x="827088" y="5661025"/>
            <a:ext cx="0" cy="647700"/>
          </a:xfrm>
          <a:prstGeom prst="line">
            <a:avLst/>
          </a:prstGeom>
        </p:spPr>
        <p:style>
          <a:lnRef idx="3">
            <a:schemeClr val="accent1"/>
          </a:lnRef>
          <a:fillRef idx="0">
            <a:schemeClr val="accent1"/>
          </a:fillRef>
          <a:effectRef idx="2">
            <a:schemeClr val="accent1"/>
          </a:effectRef>
          <a:fontRef idx="minor">
            <a:schemeClr val="tx1"/>
          </a:fontRef>
        </p:style>
      </p:cxnSp>
      <p:cxnSp>
        <p:nvCxnSpPr>
          <p:cNvPr id="31" name="Прямая соединительная линия 30"/>
          <p:cNvCxnSpPr/>
          <p:nvPr/>
        </p:nvCxnSpPr>
        <p:spPr>
          <a:xfrm>
            <a:off x="827088" y="6335713"/>
            <a:ext cx="748982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3075" name="Прямая со стрелкой 3074"/>
          <p:cNvCxnSpPr/>
          <p:nvPr/>
        </p:nvCxnSpPr>
        <p:spPr>
          <a:xfrm flipV="1">
            <a:off x="8316913" y="5661025"/>
            <a:ext cx="0" cy="6477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6658" name="TextBox 3076"/>
          <p:cNvSpPr txBox="1">
            <a:spLocks noChangeArrowheads="1"/>
          </p:cNvSpPr>
          <p:nvPr/>
        </p:nvSpPr>
        <p:spPr bwMode="auto">
          <a:xfrm>
            <a:off x="814388" y="6335713"/>
            <a:ext cx="7502525" cy="461665"/>
          </a:xfrm>
          <a:prstGeom prst="rect">
            <a:avLst/>
          </a:prstGeom>
          <a:noFill/>
          <a:ln w="9525">
            <a:noFill/>
            <a:miter lim="800000"/>
            <a:headEnd/>
            <a:tailEnd/>
          </a:ln>
        </p:spPr>
        <p:txBody>
          <a:bodyPr>
            <a:spAutoFit/>
          </a:bodyPr>
          <a:lstStyle/>
          <a:p>
            <a:r>
              <a:rPr lang="ru-RU" sz="1200" b="1" dirty="0">
                <a:latin typeface="Century Gothic" pitchFamily="34" charset="0"/>
              </a:rPr>
              <a:t>Просмотр эл.форм документов с возможностью выведения печатных форм со штампами наложенных ЭП</a:t>
            </a:r>
          </a:p>
        </p:txBody>
      </p:sp>
      <p:cxnSp>
        <p:nvCxnSpPr>
          <p:cNvPr id="40" name="Прямая соединительная линия 39"/>
          <p:cNvCxnSpPr/>
          <p:nvPr/>
        </p:nvCxnSpPr>
        <p:spPr>
          <a:xfrm flipV="1">
            <a:off x="4502150" y="6073775"/>
            <a:ext cx="3340100" cy="17463"/>
          </a:xfrm>
          <a:prstGeom prst="line">
            <a:avLst/>
          </a:prstGeom>
        </p:spPr>
        <p:style>
          <a:lnRef idx="3">
            <a:schemeClr val="accent6"/>
          </a:lnRef>
          <a:fillRef idx="0">
            <a:schemeClr val="accent6"/>
          </a:fillRef>
          <a:effectRef idx="2">
            <a:schemeClr val="accent6"/>
          </a:effectRef>
          <a:fontRef idx="minor">
            <a:schemeClr val="tx1"/>
          </a:fontRef>
        </p:style>
      </p:cxnSp>
      <p:cxnSp>
        <p:nvCxnSpPr>
          <p:cNvPr id="43" name="Прямая со стрелкой 42"/>
          <p:cNvCxnSpPr/>
          <p:nvPr/>
        </p:nvCxnSpPr>
        <p:spPr>
          <a:xfrm flipV="1">
            <a:off x="7812088" y="5673725"/>
            <a:ext cx="9525" cy="3952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45" name="Прямая соединительная линия 44"/>
          <p:cNvCxnSpPr/>
          <p:nvPr/>
        </p:nvCxnSpPr>
        <p:spPr>
          <a:xfrm>
            <a:off x="4502150" y="5683250"/>
            <a:ext cx="0" cy="396875"/>
          </a:xfrm>
          <a:prstGeom prst="line">
            <a:avLst/>
          </a:prstGeom>
        </p:spPr>
        <p:style>
          <a:lnRef idx="3">
            <a:schemeClr val="accent6"/>
          </a:lnRef>
          <a:fillRef idx="0">
            <a:schemeClr val="accent6"/>
          </a:fillRef>
          <a:effectRef idx="2">
            <a:schemeClr val="accent6"/>
          </a:effectRef>
          <a:fontRef idx="minor">
            <a:schemeClr val="tx1"/>
          </a:fontRef>
        </p:style>
      </p:cxnSp>
      <p:sp>
        <p:nvSpPr>
          <p:cNvPr id="26662" name="TextBox 46"/>
          <p:cNvSpPr txBox="1">
            <a:spLocks noChangeArrowheads="1"/>
          </p:cNvSpPr>
          <p:nvPr/>
        </p:nvSpPr>
        <p:spPr bwMode="auto">
          <a:xfrm>
            <a:off x="4788024" y="5661248"/>
            <a:ext cx="3441700" cy="646331"/>
          </a:xfrm>
          <a:prstGeom prst="rect">
            <a:avLst/>
          </a:prstGeom>
          <a:noFill/>
          <a:ln w="9525">
            <a:noFill/>
            <a:miter lim="800000"/>
            <a:headEnd/>
            <a:tailEnd/>
          </a:ln>
        </p:spPr>
        <p:txBody>
          <a:bodyPr>
            <a:spAutoFit/>
          </a:bodyPr>
          <a:lstStyle/>
          <a:p>
            <a:r>
              <a:rPr lang="ru-RU" sz="1200" b="1" dirty="0" smtClean="0">
                <a:latin typeface="Century Gothic" pitchFamily="34" charset="0"/>
              </a:rPr>
              <a:t>Подписание журнала операций с прикрепленными первичными учетными документами ЭП и отправка в архив</a:t>
            </a:r>
            <a:endParaRPr lang="ru-RU" sz="1200" b="1" dirty="0">
              <a:latin typeface="Century Gothic" pitchFamily="34" charset="0"/>
            </a:endParaRPr>
          </a:p>
        </p:txBody>
      </p:sp>
      <p:sp>
        <p:nvSpPr>
          <p:cNvPr id="26663" name="TextBox 47"/>
          <p:cNvSpPr txBox="1">
            <a:spLocks noChangeArrowheads="1"/>
          </p:cNvSpPr>
          <p:nvPr/>
        </p:nvSpPr>
        <p:spPr bwMode="auto">
          <a:xfrm>
            <a:off x="1389063" y="5661025"/>
            <a:ext cx="2174875" cy="461665"/>
          </a:xfrm>
          <a:prstGeom prst="rect">
            <a:avLst/>
          </a:prstGeom>
          <a:noFill/>
          <a:ln w="9525">
            <a:noFill/>
            <a:miter lim="800000"/>
            <a:headEnd/>
            <a:tailEnd/>
          </a:ln>
        </p:spPr>
        <p:txBody>
          <a:bodyPr>
            <a:spAutoFit/>
          </a:bodyPr>
          <a:lstStyle/>
          <a:p>
            <a:r>
              <a:rPr lang="ru-RU" sz="1200" b="1" dirty="0">
                <a:latin typeface="Century Gothic" pitchFamily="34" charset="0"/>
              </a:rPr>
              <a:t>Отклонение задачи ОИВ (ГКУ)</a:t>
            </a:r>
          </a:p>
        </p:txBody>
      </p:sp>
      <p:cxnSp>
        <p:nvCxnSpPr>
          <p:cNvPr id="49" name="Прямая соединительная линия 48"/>
          <p:cNvCxnSpPr/>
          <p:nvPr/>
        </p:nvCxnSpPr>
        <p:spPr>
          <a:xfrm>
            <a:off x="4140200" y="5661025"/>
            <a:ext cx="0" cy="376238"/>
          </a:xfrm>
          <a:prstGeom prst="line">
            <a:avLst/>
          </a:prstGeom>
        </p:spPr>
        <p:style>
          <a:lnRef idx="3">
            <a:schemeClr val="accent2"/>
          </a:lnRef>
          <a:fillRef idx="0">
            <a:schemeClr val="accent2"/>
          </a:fillRef>
          <a:effectRef idx="2">
            <a:schemeClr val="accent2"/>
          </a:effectRef>
          <a:fontRef idx="minor">
            <a:schemeClr val="tx1"/>
          </a:fontRef>
        </p:style>
      </p:cxnSp>
      <p:cxnSp>
        <p:nvCxnSpPr>
          <p:cNvPr id="51" name="Прямая соединительная линия 50"/>
          <p:cNvCxnSpPr/>
          <p:nvPr/>
        </p:nvCxnSpPr>
        <p:spPr>
          <a:xfrm>
            <a:off x="1101725" y="6057900"/>
            <a:ext cx="3038475" cy="11113"/>
          </a:xfrm>
          <a:prstGeom prst="line">
            <a:avLst/>
          </a:prstGeom>
        </p:spPr>
        <p:style>
          <a:lnRef idx="3">
            <a:schemeClr val="accent2"/>
          </a:lnRef>
          <a:fillRef idx="0">
            <a:schemeClr val="accent2"/>
          </a:fillRef>
          <a:effectRef idx="2">
            <a:schemeClr val="accent2"/>
          </a:effectRef>
          <a:fontRef idx="minor">
            <a:schemeClr val="tx1"/>
          </a:fontRef>
        </p:style>
      </p:cxnSp>
      <p:cxnSp>
        <p:nvCxnSpPr>
          <p:cNvPr id="53" name="Прямая со стрелкой 52"/>
          <p:cNvCxnSpPr/>
          <p:nvPr/>
        </p:nvCxnSpPr>
        <p:spPr>
          <a:xfrm flipV="1">
            <a:off x="1116013" y="5651500"/>
            <a:ext cx="7937" cy="3952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087" name="Стрелка вправо 3086"/>
          <p:cNvSpPr/>
          <p:nvPr/>
        </p:nvSpPr>
        <p:spPr>
          <a:xfrm>
            <a:off x="2267744" y="2767013"/>
            <a:ext cx="576064" cy="868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latin typeface="Century Gothic" pitchFamily="34" charset="0"/>
            </a:endParaRPr>
          </a:p>
        </p:txBody>
      </p:sp>
      <p:sp>
        <p:nvSpPr>
          <p:cNvPr id="56" name="Стрелка вправо 55"/>
          <p:cNvSpPr/>
          <p:nvPr/>
        </p:nvSpPr>
        <p:spPr>
          <a:xfrm>
            <a:off x="5796136" y="2767013"/>
            <a:ext cx="576064" cy="86836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ru-RU" dirty="0">
              <a:latin typeface="Century Gothic" pitchFamily="34" charset="0"/>
            </a:endParaRPr>
          </a:p>
        </p:txBody>
      </p:sp>
      <p:sp>
        <p:nvSpPr>
          <p:cNvPr id="57" name="Скругленный прямоугольник 56"/>
          <p:cNvSpPr/>
          <p:nvPr/>
        </p:nvSpPr>
        <p:spPr>
          <a:xfrm>
            <a:off x="2843808" y="3795458"/>
            <a:ext cx="2829519" cy="94558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sz="1400" b="1" dirty="0">
                <a:latin typeface="Century Gothic" pitchFamily="34" charset="0"/>
              </a:rPr>
              <a:t>Исполнение (отклонение) задачи, ее закрытие и направление документа в архив</a:t>
            </a:r>
          </a:p>
        </p:txBody>
      </p:sp>
      <p:sp>
        <p:nvSpPr>
          <p:cNvPr id="58" name="Стрелка вниз 57"/>
          <p:cNvSpPr/>
          <p:nvPr/>
        </p:nvSpPr>
        <p:spPr>
          <a:xfrm>
            <a:off x="4121150" y="4843463"/>
            <a:ext cx="311150" cy="13335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latin typeface="Century Gothic" pitchFamily="34" charset="0"/>
            </a:endParaRPr>
          </a:p>
        </p:txBody>
      </p:sp>
      <p:sp>
        <p:nvSpPr>
          <p:cNvPr id="41" name="Скругленный прямоугольник 40"/>
          <p:cNvSpPr/>
          <p:nvPr/>
        </p:nvSpPr>
        <p:spPr>
          <a:xfrm>
            <a:off x="2843808" y="3069112"/>
            <a:ext cx="2829519" cy="458526"/>
          </a:xfrm>
          <a:prstGeom prst="round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ru-RU" sz="1400" b="1" dirty="0">
                <a:latin typeface="Century Gothic" pitchFamily="34" charset="0"/>
              </a:rPr>
              <a:t>Контроль документа</a:t>
            </a:r>
          </a:p>
        </p:txBody>
      </p:sp>
      <p:sp>
        <p:nvSpPr>
          <p:cNvPr id="42" name="Стрелка вниз 41"/>
          <p:cNvSpPr/>
          <p:nvPr/>
        </p:nvSpPr>
        <p:spPr>
          <a:xfrm>
            <a:off x="4121150" y="3594100"/>
            <a:ext cx="311150" cy="13335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dirty="0">
              <a:solidFill>
                <a:srgbClr val="FF0000"/>
              </a:solidFill>
              <a:latin typeface="Century Gothic"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683567" y="-15389"/>
            <a:ext cx="8447053" cy="400110"/>
          </a:xfrm>
          <a:prstGeom prst="rect">
            <a:avLst/>
          </a:prstGeom>
          <a:noFill/>
          <a:ln w="9525">
            <a:noFill/>
            <a:miter lim="800000"/>
            <a:headEnd/>
            <a:tailEnd/>
          </a:ln>
          <a:extLst/>
        </p:spPr>
        <p:txBody>
          <a:bodyPr vert="horz" wrap="square" lIns="91440" tIns="45720" rIns="91440" bIns="45720" rtlCol="0" anchor="ctr">
            <a:spAutoFit/>
          </a:bodyPr>
          <a:lstStyle>
            <a:defPPr>
              <a:defRPr lang="ru-RU"/>
            </a:defPPr>
            <a:lvl1pPr algn="ctr">
              <a:spcBef>
                <a:spcPct val="0"/>
              </a:spcBef>
              <a:buNone/>
              <a:defRPr b="1">
                <a:solidFill>
                  <a:schemeClr val="tx2">
                    <a:lumMod val="60000"/>
                    <a:lumOff val="40000"/>
                  </a:schemeClr>
                </a:solidFill>
                <a:latin typeface="Segoe UI" pitchFamily="34" charset="0"/>
                <a:ea typeface="Segoe UI" pitchFamily="34" charset="0"/>
                <a:cs typeface="Segoe UI"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ru-RU" altLang="ru-RU" sz="2000" dirty="0">
                <a:solidFill>
                  <a:schemeClr val="tx1"/>
                </a:solidFill>
                <a:latin typeface="Century Gothic" pitchFamily="34" charset="0"/>
                <a:ea typeface="+mj-ea"/>
                <a:cs typeface="+mj-cs"/>
              </a:rPr>
              <a:t>Схема Документооборота «Учет расчетов по оплате труда»</a:t>
            </a:r>
          </a:p>
        </p:txBody>
      </p:sp>
      <p:sp>
        <p:nvSpPr>
          <p:cNvPr id="13" name="Rectangle 2"/>
          <p:cNvSpPr txBox="1">
            <a:spLocks noChangeArrowheads="1"/>
          </p:cNvSpPr>
          <p:nvPr/>
        </p:nvSpPr>
        <p:spPr bwMode="auto">
          <a:xfrm>
            <a:off x="2571750" y="642938"/>
            <a:ext cx="4103688" cy="360362"/>
          </a:xfrm>
          <a:prstGeom prst="rect">
            <a:avLst/>
          </a:prstGeom>
          <a:ln/>
          <a:effectLst/>
          <a:extLst/>
        </p:spPr>
        <p:style>
          <a:lnRef idx="2">
            <a:schemeClr val="accent2"/>
          </a:lnRef>
          <a:fillRef idx="1">
            <a:schemeClr val="lt1"/>
          </a:fillRef>
          <a:effectRef idx="0">
            <a:schemeClr val="accent2"/>
          </a:effectRef>
          <a:fontRef idx="minor">
            <a:schemeClr val="dk1"/>
          </a:fontRef>
        </p:style>
        <p:txBody>
          <a:bodyPr anchor="ctr"/>
          <a:lstStyle/>
          <a:p>
            <a:pPr algn="ctr"/>
            <a:r>
              <a:rPr lang="ru-RU" altLang="ru-RU" sz="2000" b="1" dirty="0" smtClean="0">
                <a:solidFill>
                  <a:srgbClr val="C00000"/>
                </a:solidFill>
                <a:latin typeface="Century Gothic" pitchFamily="34" charset="0"/>
                <a:cs typeface="Times New Roman" pitchFamily="18" charset="0"/>
              </a:rPr>
              <a:t>ЕЦИС</a:t>
            </a:r>
            <a:endParaRPr lang="ru-RU" altLang="ru-RU" sz="2000" b="1" dirty="0">
              <a:solidFill>
                <a:srgbClr val="C00000"/>
              </a:solidFill>
              <a:latin typeface="Century Gothic" pitchFamily="34" charset="0"/>
              <a:cs typeface="Times New Roman" pitchFamily="18" charset="0"/>
            </a:endParaRPr>
          </a:p>
        </p:txBody>
      </p:sp>
      <p:sp>
        <p:nvSpPr>
          <p:cNvPr id="16" name="Rectangle 2"/>
          <p:cNvSpPr txBox="1">
            <a:spLocks noChangeArrowheads="1"/>
          </p:cNvSpPr>
          <p:nvPr/>
        </p:nvSpPr>
        <p:spPr bwMode="auto">
          <a:xfrm>
            <a:off x="98425" y="1412776"/>
            <a:ext cx="1593850" cy="864095"/>
          </a:xfrm>
          <a:prstGeom prst="rect">
            <a:avLst/>
          </a:prstGeom>
          <a:ln/>
          <a:effectLst/>
          <a:extLst/>
        </p:spPr>
        <p:style>
          <a:lnRef idx="2">
            <a:schemeClr val="accent2"/>
          </a:lnRef>
          <a:fillRef idx="1">
            <a:schemeClr val="lt1"/>
          </a:fillRef>
          <a:effectRef idx="0">
            <a:schemeClr val="accent2"/>
          </a:effectRef>
          <a:fontRef idx="minor">
            <a:schemeClr val="dk1"/>
          </a:fontRef>
        </p:style>
        <p:txBody>
          <a:bodyPr anchor="ctr"/>
          <a:lstStyle>
            <a:defPPr>
              <a:defRPr lang="ru-RU"/>
            </a:defPPr>
            <a:lvl1pPr algn="ctr" fontAlgn="base">
              <a:spcBef>
                <a:spcPct val="0"/>
              </a:spcBef>
              <a:spcAft>
                <a:spcPct val="0"/>
              </a:spcAft>
              <a:defRPr sz="1200" b="1">
                <a:solidFill>
                  <a:srgbClr val="C00000"/>
                </a:solidFill>
                <a:latin typeface="+mj-lt"/>
                <a:ea typeface="+mj-ea"/>
                <a:cs typeface="+mj-cs"/>
              </a:defRPr>
            </a:lvl1pPr>
            <a:lvl2pPr algn="ctr" fontAlgn="base">
              <a:spcBef>
                <a:spcPct val="0"/>
              </a:spcBef>
              <a:spcAft>
                <a:spcPct val="0"/>
              </a:spcAft>
              <a:defRPr sz="4400">
                <a:solidFill>
                  <a:schemeClr val="tx2"/>
                </a:solidFill>
                <a:latin typeface="Arial" charset="0"/>
                <a:cs typeface="Arial" charset="0"/>
              </a:defRPr>
            </a:lvl2pPr>
            <a:lvl3pPr algn="ctr" fontAlgn="base">
              <a:spcBef>
                <a:spcPct val="0"/>
              </a:spcBef>
              <a:spcAft>
                <a:spcPct val="0"/>
              </a:spcAft>
              <a:defRPr sz="4400">
                <a:solidFill>
                  <a:schemeClr val="tx2"/>
                </a:solidFill>
                <a:latin typeface="Arial" charset="0"/>
                <a:cs typeface="Arial" charset="0"/>
              </a:defRPr>
            </a:lvl3pPr>
            <a:lvl4pPr algn="ctr" fontAlgn="base">
              <a:spcBef>
                <a:spcPct val="0"/>
              </a:spcBef>
              <a:spcAft>
                <a:spcPct val="0"/>
              </a:spcAft>
              <a:defRPr sz="4400">
                <a:solidFill>
                  <a:schemeClr val="tx2"/>
                </a:solidFill>
                <a:latin typeface="Arial" charset="0"/>
                <a:cs typeface="Arial" charset="0"/>
              </a:defRPr>
            </a:lvl4pPr>
            <a:lvl5pPr algn="ctr" fontAlgn="base">
              <a:spcBef>
                <a:spcPct val="0"/>
              </a:spcBef>
              <a:spcAft>
                <a:spcPct val="0"/>
              </a:spcAft>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ru-RU" altLang="ru-RU" dirty="0">
                <a:latin typeface="Century Gothic" pitchFamily="34" charset="0"/>
              </a:rPr>
              <a:t>Штатное расписание</a:t>
            </a:r>
          </a:p>
        </p:txBody>
      </p:sp>
      <p:sp>
        <p:nvSpPr>
          <p:cNvPr id="17" name="Rectangle 2"/>
          <p:cNvSpPr txBox="1">
            <a:spLocks noChangeArrowheads="1"/>
          </p:cNvSpPr>
          <p:nvPr/>
        </p:nvSpPr>
        <p:spPr bwMode="auto">
          <a:xfrm>
            <a:off x="1732310" y="1412776"/>
            <a:ext cx="2695674" cy="864096"/>
          </a:xfrm>
          <a:prstGeom prst="rect">
            <a:avLst/>
          </a:prstGeom>
          <a:solidFill>
            <a:schemeClr val="accent1">
              <a:lumMod val="20000"/>
              <a:lumOff val="80000"/>
            </a:schemeClr>
          </a:solidFill>
          <a:ln/>
          <a:effectLst>
            <a:outerShdw blurRad="40000" dist="23000" dir="5400000" rotWithShape="0">
              <a:srgbClr val="000000">
                <a:alpha val="35000"/>
              </a:srgbClr>
            </a:outerShdw>
          </a:effectLst>
          <a:extLst/>
        </p:spPr>
        <p:style>
          <a:lnRef idx="1">
            <a:schemeClr val="accent1"/>
          </a:lnRef>
          <a:fillRef idx="3">
            <a:schemeClr val="accent1"/>
          </a:fillRef>
          <a:effectRef idx="2">
            <a:schemeClr val="accent1"/>
          </a:effectRef>
          <a:fontRef idx="minor">
            <a:schemeClr val="lt1"/>
          </a:fontRef>
        </p:style>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fontAlgn="auto">
              <a:spcBef>
                <a:spcPts val="0"/>
              </a:spcBef>
              <a:spcAft>
                <a:spcPts val="0"/>
              </a:spcAft>
              <a:defRPr/>
            </a:pPr>
            <a:r>
              <a:rPr lang="ru-RU" sz="1100" b="1" dirty="0" smtClean="0">
                <a:solidFill>
                  <a:sysClr val="windowText" lastClr="000000"/>
                </a:solidFill>
                <a:latin typeface="Century Gothic" pitchFamily="34" charset="0"/>
                <a:cs typeface="Times New Roman" pitchFamily="18" charset="0"/>
              </a:rPr>
              <a:t>Занесение информации для формирования Штатного расписания: список должностей, количество ставок, размеры должностных окладов </a:t>
            </a:r>
            <a:endParaRPr lang="ru-RU" sz="1100" b="1" dirty="0">
              <a:solidFill>
                <a:sysClr val="windowText" lastClr="000000"/>
              </a:solidFill>
              <a:latin typeface="Century Gothic" pitchFamily="34" charset="0"/>
              <a:cs typeface="Times New Roman" pitchFamily="18" charset="0"/>
            </a:endParaRPr>
          </a:p>
        </p:txBody>
      </p:sp>
      <p:sp>
        <p:nvSpPr>
          <p:cNvPr id="18" name="Rectangle 2"/>
          <p:cNvSpPr txBox="1">
            <a:spLocks noChangeArrowheads="1"/>
          </p:cNvSpPr>
          <p:nvPr/>
        </p:nvSpPr>
        <p:spPr bwMode="auto">
          <a:xfrm>
            <a:off x="98425" y="2316163"/>
            <a:ext cx="1554163" cy="461102"/>
          </a:xfrm>
          <a:prstGeom prst="rect">
            <a:avLst/>
          </a:prstGeom>
          <a:ln/>
          <a:effectLst/>
          <a:extLst/>
        </p:spPr>
        <p:style>
          <a:lnRef idx="2">
            <a:schemeClr val="accent2"/>
          </a:lnRef>
          <a:fillRef idx="1">
            <a:schemeClr val="lt1"/>
          </a:fillRef>
          <a:effectRef idx="0">
            <a:schemeClr val="accent2"/>
          </a:effectRef>
          <a:fontRef idx="minor">
            <a:schemeClr val="dk1"/>
          </a:fontRef>
        </p:style>
        <p:txBody>
          <a:bodyPr anchor="ctr"/>
          <a:lstStyle>
            <a:defPPr>
              <a:defRPr lang="ru-RU"/>
            </a:defPPr>
            <a:lvl1pPr algn="ctr" fontAlgn="base">
              <a:spcBef>
                <a:spcPct val="0"/>
              </a:spcBef>
              <a:spcAft>
                <a:spcPct val="0"/>
              </a:spcAft>
              <a:defRPr sz="1200" b="1">
                <a:solidFill>
                  <a:srgbClr val="C00000"/>
                </a:solidFill>
                <a:latin typeface="+mj-lt"/>
                <a:ea typeface="+mj-ea"/>
                <a:cs typeface="+mj-cs"/>
              </a:defRPr>
            </a:lvl1pPr>
            <a:lvl2pPr algn="ctr" fontAlgn="base">
              <a:spcBef>
                <a:spcPct val="0"/>
              </a:spcBef>
              <a:spcAft>
                <a:spcPct val="0"/>
              </a:spcAft>
              <a:defRPr sz="4400">
                <a:solidFill>
                  <a:schemeClr val="tx2"/>
                </a:solidFill>
                <a:latin typeface="Arial" charset="0"/>
                <a:cs typeface="Arial" charset="0"/>
              </a:defRPr>
            </a:lvl2pPr>
            <a:lvl3pPr algn="ctr" fontAlgn="base">
              <a:spcBef>
                <a:spcPct val="0"/>
              </a:spcBef>
              <a:spcAft>
                <a:spcPct val="0"/>
              </a:spcAft>
              <a:defRPr sz="4400">
                <a:solidFill>
                  <a:schemeClr val="tx2"/>
                </a:solidFill>
                <a:latin typeface="Arial" charset="0"/>
                <a:cs typeface="Arial" charset="0"/>
              </a:defRPr>
            </a:lvl3pPr>
            <a:lvl4pPr algn="ctr" fontAlgn="base">
              <a:spcBef>
                <a:spcPct val="0"/>
              </a:spcBef>
              <a:spcAft>
                <a:spcPct val="0"/>
              </a:spcAft>
              <a:defRPr sz="4400">
                <a:solidFill>
                  <a:schemeClr val="tx2"/>
                </a:solidFill>
                <a:latin typeface="Arial" charset="0"/>
                <a:cs typeface="Arial" charset="0"/>
              </a:defRPr>
            </a:lvl4pPr>
            <a:lvl5pPr algn="ctr" fontAlgn="base">
              <a:spcBef>
                <a:spcPct val="0"/>
              </a:spcBef>
              <a:spcAft>
                <a:spcPct val="0"/>
              </a:spcAft>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ru-RU" altLang="ru-RU" dirty="0">
                <a:latin typeface="Century Gothic" pitchFamily="34" charset="0"/>
              </a:rPr>
              <a:t>Кадровые приказы</a:t>
            </a:r>
          </a:p>
        </p:txBody>
      </p:sp>
      <p:sp>
        <p:nvSpPr>
          <p:cNvPr id="19" name="Rectangle 2"/>
          <p:cNvSpPr txBox="1">
            <a:spLocks noChangeArrowheads="1"/>
          </p:cNvSpPr>
          <p:nvPr/>
        </p:nvSpPr>
        <p:spPr bwMode="auto">
          <a:xfrm>
            <a:off x="1732310" y="2348880"/>
            <a:ext cx="2695674" cy="1368152"/>
          </a:xfrm>
          <a:prstGeom prst="rect">
            <a:avLst/>
          </a:prstGeom>
          <a:solidFill>
            <a:schemeClr val="accent1">
              <a:lumMod val="20000"/>
              <a:lumOff val="80000"/>
            </a:schemeClr>
          </a:solidFill>
          <a:ln/>
          <a:effectLst>
            <a:outerShdw blurRad="40000" dist="23000" dir="5400000" rotWithShape="0">
              <a:srgbClr val="000000">
                <a:alpha val="35000"/>
              </a:srgbClr>
            </a:outerShdw>
          </a:effectLst>
          <a:extLst/>
        </p:spPr>
        <p:style>
          <a:lnRef idx="1">
            <a:schemeClr val="accent1"/>
          </a:lnRef>
          <a:fillRef idx="3">
            <a:schemeClr val="accent1"/>
          </a:fillRef>
          <a:effectRef idx="2">
            <a:schemeClr val="accent1"/>
          </a:effectRef>
          <a:fontRef idx="minor">
            <a:schemeClr val="lt1"/>
          </a:fontRef>
        </p:style>
        <p:txBody>
          <a:bodyPr anchor="ctr"/>
          <a:lstStyle>
            <a:defPPr>
              <a:defRPr lang="ru-RU"/>
            </a:defPPr>
            <a:lvl1pPr fontAlgn="auto">
              <a:spcBef>
                <a:spcPts val="0"/>
              </a:spcBef>
              <a:spcAft>
                <a:spcPts val="0"/>
              </a:spcAft>
              <a:defRPr sz="1100" b="1">
                <a:solidFill>
                  <a:sysClr val="windowText" lastClr="000000"/>
                </a:solidFill>
                <a:latin typeface="+mj-lt"/>
                <a:ea typeface="+mj-ea"/>
                <a:cs typeface="Times New Roman" pitchFamily="18" charset="0"/>
              </a:defRPr>
            </a:lvl1pPr>
            <a:lvl2pPr algn="ctr" fontAlgn="base">
              <a:spcBef>
                <a:spcPct val="0"/>
              </a:spcBef>
              <a:spcAft>
                <a:spcPct val="0"/>
              </a:spcAft>
              <a:defRPr sz="4400">
                <a:solidFill>
                  <a:schemeClr val="tx2"/>
                </a:solidFill>
                <a:latin typeface="Arial" charset="0"/>
                <a:cs typeface="Arial" charset="0"/>
              </a:defRPr>
            </a:lvl2pPr>
            <a:lvl3pPr algn="ctr" fontAlgn="base">
              <a:spcBef>
                <a:spcPct val="0"/>
              </a:spcBef>
              <a:spcAft>
                <a:spcPct val="0"/>
              </a:spcAft>
              <a:defRPr sz="4400">
                <a:solidFill>
                  <a:schemeClr val="tx2"/>
                </a:solidFill>
                <a:latin typeface="Arial" charset="0"/>
                <a:cs typeface="Arial" charset="0"/>
              </a:defRPr>
            </a:lvl3pPr>
            <a:lvl4pPr algn="ctr" fontAlgn="base">
              <a:spcBef>
                <a:spcPct val="0"/>
              </a:spcBef>
              <a:spcAft>
                <a:spcPct val="0"/>
              </a:spcAft>
              <a:defRPr sz="4400">
                <a:solidFill>
                  <a:schemeClr val="tx2"/>
                </a:solidFill>
                <a:latin typeface="Arial" charset="0"/>
                <a:cs typeface="Arial" charset="0"/>
              </a:defRPr>
            </a:lvl4pPr>
            <a:lvl5pPr algn="ctr" fontAlgn="base">
              <a:spcBef>
                <a:spcPct val="0"/>
              </a:spcBef>
              <a:spcAft>
                <a:spcPct val="0"/>
              </a:spcAft>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ru-RU" dirty="0">
                <a:latin typeface="Century Gothic" pitchFamily="34" charset="0"/>
              </a:rPr>
              <a:t>1.Формирование кадровых приказов о приеме, переводе, увольнении, предоставлении отпуска, поощрении, т.д. </a:t>
            </a:r>
          </a:p>
          <a:p>
            <a:r>
              <a:rPr lang="ru-RU" dirty="0">
                <a:latin typeface="Century Gothic" pitchFamily="34" charset="0"/>
              </a:rPr>
              <a:t>2.Заполнение личной карточки сотрудника, внесение изменений в личные данные сотрудника</a:t>
            </a:r>
          </a:p>
        </p:txBody>
      </p:sp>
      <p:sp>
        <p:nvSpPr>
          <p:cNvPr id="23" name="Rectangle 2"/>
          <p:cNvSpPr txBox="1">
            <a:spLocks noChangeArrowheads="1"/>
          </p:cNvSpPr>
          <p:nvPr/>
        </p:nvSpPr>
        <p:spPr bwMode="auto">
          <a:xfrm>
            <a:off x="1763689" y="3933056"/>
            <a:ext cx="2695673" cy="1224136"/>
          </a:xfrm>
          <a:prstGeom prst="rect">
            <a:avLst/>
          </a:prstGeom>
          <a:solidFill>
            <a:schemeClr val="accent1">
              <a:lumMod val="20000"/>
              <a:lumOff val="80000"/>
            </a:schemeClr>
          </a:solidFill>
          <a:ln/>
          <a:effectLst>
            <a:outerShdw blurRad="40000" dist="23000" dir="5400000" rotWithShape="0">
              <a:srgbClr val="000000">
                <a:alpha val="35000"/>
              </a:srgbClr>
            </a:outerShdw>
          </a:effectLst>
          <a:extLst/>
        </p:spPr>
        <p:style>
          <a:lnRef idx="1">
            <a:schemeClr val="accent1"/>
          </a:lnRef>
          <a:fillRef idx="3">
            <a:schemeClr val="accent1"/>
          </a:fillRef>
          <a:effectRef idx="2">
            <a:schemeClr val="accent1"/>
          </a:effectRef>
          <a:fontRef idx="minor">
            <a:schemeClr val="lt1"/>
          </a:fontRef>
        </p:style>
        <p:txBody>
          <a:bodyPr anchor="ctr"/>
          <a:lstStyle>
            <a:defPPr>
              <a:defRPr lang="ru-RU"/>
            </a:defPPr>
            <a:lvl1pPr fontAlgn="auto">
              <a:spcBef>
                <a:spcPts val="0"/>
              </a:spcBef>
              <a:spcAft>
                <a:spcPts val="0"/>
              </a:spcAft>
              <a:defRPr sz="1100" b="1">
                <a:solidFill>
                  <a:sysClr val="windowText" lastClr="000000"/>
                </a:solidFill>
                <a:latin typeface="+mj-lt"/>
                <a:ea typeface="+mj-ea"/>
                <a:cs typeface="Times New Roman" pitchFamily="18" charset="0"/>
              </a:defRPr>
            </a:lvl1pPr>
            <a:lvl2pPr algn="ctr" fontAlgn="base">
              <a:spcBef>
                <a:spcPct val="0"/>
              </a:spcBef>
              <a:spcAft>
                <a:spcPct val="0"/>
              </a:spcAft>
              <a:defRPr sz="4400">
                <a:solidFill>
                  <a:schemeClr val="tx2"/>
                </a:solidFill>
                <a:latin typeface="Arial" charset="0"/>
                <a:cs typeface="Arial" charset="0"/>
              </a:defRPr>
            </a:lvl2pPr>
            <a:lvl3pPr algn="ctr" fontAlgn="base">
              <a:spcBef>
                <a:spcPct val="0"/>
              </a:spcBef>
              <a:spcAft>
                <a:spcPct val="0"/>
              </a:spcAft>
              <a:defRPr sz="4400">
                <a:solidFill>
                  <a:schemeClr val="tx2"/>
                </a:solidFill>
                <a:latin typeface="Arial" charset="0"/>
                <a:cs typeface="Arial" charset="0"/>
              </a:defRPr>
            </a:lvl3pPr>
            <a:lvl4pPr algn="ctr" fontAlgn="base">
              <a:spcBef>
                <a:spcPct val="0"/>
              </a:spcBef>
              <a:spcAft>
                <a:spcPct val="0"/>
              </a:spcAft>
              <a:defRPr sz="4400">
                <a:solidFill>
                  <a:schemeClr val="tx2"/>
                </a:solidFill>
                <a:latin typeface="Arial" charset="0"/>
                <a:cs typeface="Arial" charset="0"/>
              </a:defRPr>
            </a:lvl4pPr>
            <a:lvl5pPr algn="ctr" fontAlgn="base">
              <a:spcBef>
                <a:spcPct val="0"/>
              </a:spcBef>
              <a:spcAft>
                <a:spcPct val="0"/>
              </a:spcAft>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ru-RU" dirty="0">
                <a:latin typeface="Century Gothic" pitchFamily="34" charset="0"/>
              </a:rPr>
              <a:t> Ведение табеля учета рабочего времени и закрытие его в конце месяца</a:t>
            </a:r>
          </a:p>
          <a:p>
            <a:r>
              <a:rPr lang="ru-RU" dirty="0">
                <a:latin typeface="Century Gothic" pitchFamily="34" charset="0"/>
              </a:rPr>
              <a:t> Подписание у руководителя печатной формы Табеля</a:t>
            </a:r>
          </a:p>
          <a:p>
            <a:r>
              <a:rPr lang="ru-RU" dirty="0">
                <a:latin typeface="Century Gothic" pitchFamily="34" charset="0"/>
              </a:rPr>
              <a:t> Подписание ЭП, отправка в ЦБ</a:t>
            </a:r>
          </a:p>
        </p:txBody>
      </p:sp>
      <p:sp>
        <p:nvSpPr>
          <p:cNvPr id="24" name="Rectangle 2"/>
          <p:cNvSpPr txBox="1">
            <a:spLocks noChangeArrowheads="1"/>
          </p:cNvSpPr>
          <p:nvPr/>
        </p:nvSpPr>
        <p:spPr bwMode="auto">
          <a:xfrm>
            <a:off x="142875" y="3933056"/>
            <a:ext cx="1476375" cy="1224136"/>
          </a:xfrm>
          <a:prstGeom prst="rect">
            <a:avLst/>
          </a:prstGeom>
          <a:ln/>
          <a:effectLst/>
          <a:extLst/>
        </p:spPr>
        <p:style>
          <a:lnRef idx="2">
            <a:schemeClr val="accent2"/>
          </a:lnRef>
          <a:fillRef idx="1">
            <a:schemeClr val="lt1"/>
          </a:fillRef>
          <a:effectRef idx="0">
            <a:schemeClr val="accent2"/>
          </a:effectRef>
          <a:fontRef idx="minor">
            <a:schemeClr val="dk1"/>
          </a:fontRef>
        </p:style>
        <p:txBody>
          <a:bodyPr anchor="ctr"/>
          <a:lstStyle>
            <a:defPPr>
              <a:defRPr lang="ru-RU"/>
            </a:defPPr>
            <a:lvl1pPr algn="ctr" fontAlgn="base">
              <a:spcBef>
                <a:spcPct val="0"/>
              </a:spcBef>
              <a:spcAft>
                <a:spcPct val="0"/>
              </a:spcAft>
              <a:defRPr sz="1200" b="1">
                <a:solidFill>
                  <a:srgbClr val="C00000"/>
                </a:solidFill>
                <a:latin typeface="+mj-lt"/>
                <a:ea typeface="+mj-ea"/>
                <a:cs typeface="+mj-cs"/>
              </a:defRPr>
            </a:lvl1pPr>
            <a:lvl2pPr algn="ctr" fontAlgn="base">
              <a:spcBef>
                <a:spcPct val="0"/>
              </a:spcBef>
              <a:spcAft>
                <a:spcPct val="0"/>
              </a:spcAft>
              <a:defRPr sz="4400">
                <a:solidFill>
                  <a:schemeClr val="tx2"/>
                </a:solidFill>
                <a:latin typeface="Arial" charset="0"/>
                <a:cs typeface="Arial" charset="0"/>
              </a:defRPr>
            </a:lvl2pPr>
            <a:lvl3pPr algn="ctr" fontAlgn="base">
              <a:spcBef>
                <a:spcPct val="0"/>
              </a:spcBef>
              <a:spcAft>
                <a:spcPct val="0"/>
              </a:spcAft>
              <a:defRPr sz="4400">
                <a:solidFill>
                  <a:schemeClr val="tx2"/>
                </a:solidFill>
                <a:latin typeface="Arial" charset="0"/>
                <a:cs typeface="Arial" charset="0"/>
              </a:defRPr>
            </a:lvl3pPr>
            <a:lvl4pPr algn="ctr" fontAlgn="base">
              <a:spcBef>
                <a:spcPct val="0"/>
              </a:spcBef>
              <a:spcAft>
                <a:spcPct val="0"/>
              </a:spcAft>
              <a:defRPr sz="4400">
                <a:solidFill>
                  <a:schemeClr val="tx2"/>
                </a:solidFill>
                <a:latin typeface="Arial" charset="0"/>
                <a:cs typeface="Arial" charset="0"/>
              </a:defRPr>
            </a:lvl4pPr>
            <a:lvl5pPr algn="ctr" fontAlgn="base">
              <a:spcBef>
                <a:spcPct val="0"/>
              </a:spcBef>
              <a:spcAft>
                <a:spcPct val="0"/>
              </a:spcAft>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ru-RU" altLang="ru-RU" dirty="0">
                <a:latin typeface="Century Gothic" pitchFamily="34" charset="0"/>
              </a:rPr>
              <a:t>Табель учета использования рабочего времени</a:t>
            </a:r>
          </a:p>
        </p:txBody>
      </p:sp>
      <p:sp>
        <p:nvSpPr>
          <p:cNvPr id="25" name="Rectangle 2"/>
          <p:cNvSpPr txBox="1">
            <a:spLocks noChangeArrowheads="1"/>
          </p:cNvSpPr>
          <p:nvPr/>
        </p:nvSpPr>
        <p:spPr bwMode="auto">
          <a:xfrm>
            <a:off x="142875" y="5300663"/>
            <a:ext cx="1516063" cy="648617"/>
          </a:xfrm>
          <a:prstGeom prst="rect">
            <a:avLst/>
          </a:prstGeom>
          <a:ln/>
          <a:effectLst/>
          <a:extLst/>
        </p:spPr>
        <p:style>
          <a:lnRef idx="2">
            <a:schemeClr val="accent2"/>
          </a:lnRef>
          <a:fillRef idx="1">
            <a:schemeClr val="lt1"/>
          </a:fillRef>
          <a:effectRef idx="0">
            <a:schemeClr val="accent2"/>
          </a:effectRef>
          <a:fontRef idx="minor">
            <a:schemeClr val="dk1"/>
          </a:fontRef>
        </p:style>
        <p:txBody>
          <a:bodyPr anchor="ctr"/>
          <a:lstStyle>
            <a:defPPr>
              <a:defRPr lang="ru-RU"/>
            </a:defPPr>
            <a:lvl1pPr algn="ctr" fontAlgn="base">
              <a:spcBef>
                <a:spcPct val="0"/>
              </a:spcBef>
              <a:spcAft>
                <a:spcPct val="0"/>
              </a:spcAft>
              <a:defRPr sz="1200" b="1">
                <a:solidFill>
                  <a:srgbClr val="C00000"/>
                </a:solidFill>
                <a:latin typeface="+mj-lt"/>
                <a:ea typeface="+mj-ea"/>
                <a:cs typeface="+mj-cs"/>
              </a:defRPr>
            </a:lvl1pPr>
            <a:lvl2pPr algn="ctr" fontAlgn="base">
              <a:spcBef>
                <a:spcPct val="0"/>
              </a:spcBef>
              <a:spcAft>
                <a:spcPct val="0"/>
              </a:spcAft>
              <a:defRPr sz="4400">
                <a:solidFill>
                  <a:schemeClr val="tx2"/>
                </a:solidFill>
                <a:latin typeface="Arial" charset="0"/>
                <a:cs typeface="Arial" charset="0"/>
              </a:defRPr>
            </a:lvl2pPr>
            <a:lvl3pPr algn="ctr" fontAlgn="base">
              <a:spcBef>
                <a:spcPct val="0"/>
              </a:spcBef>
              <a:spcAft>
                <a:spcPct val="0"/>
              </a:spcAft>
              <a:defRPr sz="4400">
                <a:solidFill>
                  <a:schemeClr val="tx2"/>
                </a:solidFill>
                <a:latin typeface="Arial" charset="0"/>
                <a:cs typeface="Arial" charset="0"/>
              </a:defRPr>
            </a:lvl3pPr>
            <a:lvl4pPr algn="ctr" fontAlgn="base">
              <a:spcBef>
                <a:spcPct val="0"/>
              </a:spcBef>
              <a:spcAft>
                <a:spcPct val="0"/>
              </a:spcAft>
              <a:defRPr sz="4400">
                <a:solidFill>
                  <a:schemeClr val="tx2"/>
                </a:solidFill>
                <a:latin typeface="Arial" charset="0"/>
                <a:cs typeface="Arial" charset="0"/>
              </a:defRPr>
            </a:lvl4pPr>
            <a:lvl5pPr algn="ctr" fontAlgn="base">
              <a:spcBef>
                <a:spcPct val="0"/>
              </a:spcBef>
              <a:spcAft>
                <a:spcPct val="0"/>
              </a:spcAft>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ru-RU" altLang="ru-RU" sz="1100" dirty="0">
                <a:latin typeface="Century Gothic" pitchFamily="34" charset="0"/>
              </a:rPr>
              <a:t>Листки нетрудоспособности</a:t>
            </a:r>
          </a:p>
        </p:txBody>
      </p:sp>
      <p:sp>
        <p:nvSpPr>
          <p:cNvPr id="27" name="Rectangle 2"/>
          <p:cNvSpPr txBox="1">
            <a:spLocks noChangeArrowheads="1"/>
          </p:cNvSpPr>
          <p:nvPr/>
        </p:nvSpPr>
        <p:spPr bwMode="auto">
          <a:xfrm>
            <a:off x="1763688" y="5301208"/>
            <a:ext cx="2695674" cy="648072"/>
          </a:xfrm>
          <a:prstGeom prst="rect">
            <a:avLst/>
          </a:prstGeom>
          <a:solidFill>
            <a:schemeClr val="accent1">
              <a:lumMod val="20000"/>
              <a:lumOff val="80000"/>
            </a:schemeClr>
          </a:solidFill>
          <a:ln/>
          <a:effectLst>
            <a:outerShdw blurRad="40000" dist="23000" dir="5400000" rotWithShape="0">
              <a:srgbClr val="000000">
                <a:alpha val="35000"/>
              </a:srgbClr>
            </a:outerShdw>
          </a:effectLst>
          <a:extLst/>
        </p:spPr>
        <p:style>
          <a:lnRef idx="1">
            <a:schemeClr val="accent1"/>
          </a:lnRef>
          <a:fillRef idx="3">
            <a:schemeClr val="accent1"/>
          </a:fillRef>
          <a:effectRef idx="2">
            <a:schemeClr val="accent1"/>
          </a:effectRef>
          <a:fontRef idx="minor">
            <a:schemeClr val="lt1"/>
          </a:fontRef>
        </p:style>
        <p:txBody>
          <a:bodyPr anchor="ctr"/>
          <a:lstStyle>
            <a:defPPr>
              <a:defRPr lang="ru-RU"/>
            </a:defPPr>
            <a:lvl1pPr fontAlgn="auto">
              <a:spcBef>
                <a:spcPts val="0"/>
              </a:spcBef>
              <a:spcAft>
                <a:spcPts val="0"/>
              </a:spcAft>
              <a:defRPr sz="1100" b="1">
                <a:solidFill>
                  <a:sysClr val="windowText" lastClr="000000"/>
                </a:solidFill>
                <a:latin typeface="+mj-lt"/>
                <a:ea typeface="+mj-ea"/>
                <a:cs typeface="Times New Roman" pitchFamily="18" charset="0"/>
              </a:defRPr>
            </a:lvl1pPr>
            <a:lvl2pPr algn="ctr" fontAlgn="base">
              <a:spcBef>
                <a:spcPct val="0"/>
              </a:spcBef>
              <a:spcAft>
                <a:spcPct val="0"/>
              </a:spcAft>
              <a:defRPr sz="4400">
                <a:solidFill>
                  <a:schemeClr val="tx2"/>
                </a:solidFill>
                <a:latin typeface="Arial" charset="0"/>
                <a:cs typeface="Arial" charset="0"/>
              </a:defRPr>
            </a:lvl2pPr>
            <a:lvl3pPr algn="ctr" fontAlgn="base">
              <a:spcBef>
                <a:spcPct val="0"/>
              </a:spcBef>
              <a:spcAft>
                <a:spcPct val="0"/>
              </a:spcAft>
              <a:defRPr sz="4400">
                <a:solidFill>
                  <a:schemeClr val="tx2"/>
                </a:solidFill>
                <a:latin typeface="Arial" charset="0"/>
                <a:cs typeface="Arial" charset="0"/>
              </a:defRPr>
            </a:lvl3pPr>
            <a:lvl4pPr algn="ctr" fontAlgn="base">
              <a:spcBef>
                <a:spcPct val="0"/>
              </a:spcBef>
              <a:spcAft>
                <a:spcPct val="0"/>
              </a:spcAft>
              <a:defRPr sz="4400">
                <a:solidFill>
                  <a:schemeClr val="tx2"/>
                </a:solidFill>
                <a:latin typeface="Arial" charset="0"/>
                <a:cs typeface="Arial" charset="0"/>
              </a:defRPr>
            </a:lvl4pPr>
            <a:lvl5pPr algn="ctr" fontAlgn="base">
              <a:spcBef>
                <a:spcPct val="0"/>
              </a:spcBef>
              <a:spcAft>
                <a:spcPct val="0"/>
              </a:spcAft>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ru-RU" dirty="0">
                <a:latin typeface="Century Gothic" pitchFamily="34" charset="0"/>
              </a:rPr>
              <a:t>1. Расчет страхового стажа и подписание у руководителя ОГВ</a:t>
            </a:r>
          </a:p>
          <a:p>
            <a:r>
              <a:rPr lang="ru-RU" dirty="0">
                <a:latin typeface="Century Gothic" pitchFamily="34" charset="0"/>
              </a:rPr>
              <a:t>2. Направление для </a:t>
            </a:r>
            <a:r>
              <a:rPr lang="ru-RU" dirty="0" smtClean="0">
                <a:latin typeface="Century Gothic" pitchFamily="34" charset="0"/>
              </a:rPr>
              <a:t>расчета  </a:t>
            </a:r>
            <a:r>
              <a:rPr lang="ru-RU" dirty="0">
                <a:latin typeface="Century Gothic" pitchFamily="34" charset="0"/>
              </a:rPr>
              <a:t>в ЦБ</a:t>
            </a:r>
          </a:p>
        </p:txBody>
      </p:sp>
      <p:sp>
        <p:nvSpPr>
          <p:cNvPr id="36" name="Rectangle 2"/>
          <p:cNvSpPr txBox="1">
            <a:spLocks noChangeArrowheads="1"/>
          </p:cNvSpPr>
          <p:nvPr/>
        </p:nvSpPr>
        <p:spPr bwMode="auto">
          <a:xfrm>
            <a:off x="5572132" y="1628800"/>
            <a:ext cx="3320348" cy="3384376"/>
          </a:xfrm>
          <a:prstGeom prst="rect">
            <a:avLst/>
          </a:prstGeom>
          <a:solidFill>
            <a:schemeClr val="accent1">
              <a:lumMod val="20000"/>
              <a:lumOff val="80000"/>
            </a:schemeClr>
          </a:solidFill>
          <a:ln/>
          <a:effectLst>
            <a:outerShdw blurRad="40000" dist="23000" dir="5400000" rotWithShape="0">
              <a:srgbClr val="000000">
                <a:alpha val="35000"/>
              </a:srgbClr>
            </a:outerShdw>
          </a:effectLst>
          <a:extLst/>
        </p:spPr>
        <p:style>
          <a:lnRef idx="1">
            <a:schemeClr val="accent1"/>
          </a:lnRef>
          <a:fillRef idx="3">
            <a:schemeClr val="accent1"/>
          </a:fillRef>
          <a:effectRef idx="2">
            <a:schemeClr val="accent1"/>
          </a:effectRef>
          <a:fontRef idx="minor">
            <a:schemeClr val="lt1"/>
          </a:fontRef>
        </p:style>
        <p:txBody>
          <a:bodyPr anchor="ctr"/>
          <a:lstStyle>
            <a:defPPr>
              <a:defRPr lang="ru-RU"/>
            </a:defPPr>
            <a:lvl1pPr fontAlgn="auto">
              <a:spcBef>
                <a:spcPts val="0"/>
              </a:spcBef>
              <a:spcAft>
                <a:spcPts val="0"/>
              </a:spcAft>
              <a:defRPr sz="1100" b="1">
                <a:solidFill>
                  <a:sysClr val="windowText" lastClr="000000"/>
                </a:solidFill>
                <a:latin typeface="+mj-lt"/>
                <a:ea typeface="+mj-ea"/>
                <a:cs typeface="Times New Roman" pitchFamily="18" charset="0"/>
              </a:defRPr>
            </a:lvl1pPr>
            <a:lvl2pPr algn="ctr" fontAlgn="base">
              <a:spcBef>
                <a:spcPct val="0"/>
              </a:spcBef>
              <a:spcAft>
                <a:spcPct val="0"/>
              </a:spcAft>
              <a:defRPr sz="4400">
                <a:solidFill>
                  <a:schemeClr val="tx2"/>
                </a:solidFill>
                <a:latin typeface="Arial" charset="0"/>
                <a:cs typeface="Arial" charset="0"/>
              </a:defRPr>
            </a:lvl2pPr>
            <a:lvl3pPr algn="ctr" fontAlgn="base">
              <a:spcBef>
                <a:spcPct val="0"/>
              </a:spcBef>
              <a:spcAft>
                <a:spcPct val="0"/>
              </a:spcAft>
              <a:defRPr sz="4400">
                <a:solidFill>
                  <a:schemeClr val="tx2"/>
                </a:solidFill>
                <a:latin typeface="Arial" charset="0"/>
                <a:cs typeface="Arial" charset="0"/>
              </a:defRPr>
            </a:lvl3pPr>
            <a:lvl4pPr algn="ctr" fontAlgn="base">
              <a:spcBef>
                <a:spcPct val="0"/>
              </a:spcBef>
              <a:spcAft>
                <a:spcPct val="0"/>
              </a:spcAft>
              <a:defRPr sz="4400">
                <a:solidFill>
                  <a:schemeClr val="tx2"/>
                </a:solidFill>
                <a:latin typeface="Arial" charset="0"/>
                <a:cs typeface="Arial" charset="0"/>
              </a:defRPr>
            </a:lvl4pPr>
            <a:lvl5pPr algn="ctr" fontAlgn="base">
              <a:spcBef>
                <a:spcPct val="0"/>
              </a:spcBef>
              <a:spcAft>
                <a:spcPct val="0"/>
              </a:spcAft>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ru-RU" dirty="0">
                <a:latin typeface="Century Gothic" pitchFamily="34" charset="0"/>
              </a:rPr>
              <a:t>1.Просмотр личной карточки сотрудника</a:t>
            </a:r>
          </a:p>
          <a:p>
            <a:r>
              <a:rPr lang="ru-RU" dirty="0">
                <a:latin typeface="Century Gothic" pitchFamily="34" charset="0"/>
              </a:rPr>
              <a:t>2. Просмотр кадровых приказов</a:t>
            </a:r>
          </a:p>
          <a:p>
            <a:r>
              <a:rPr lang="ru-RU" dirty="0">
                <a:latin typeface="Century Gothic" pitchFamily="34" charset="0"/>
              </a:rPr>
              <a:t>3.Заполнение информации для предоставления налоговых вычетов</a:t>
            </a:r>
          </a:p>
          <a:p>
            <a:r>
              <a:rPr lang="ru-RU" dirty="0">
                <a:latin typeface="Century Gothic" pitchFamily="34" charset="0"/>
              </a:rPr>
              <a:t>4.Расчет заработной платы</a:t>
            </a:r>
          </a:p>
          <a:p>
            <a:r>
              <a:rPr lang="ru-RU" dirty="0">
                <a:latin typeface="Century Gothic" pitchFamily="34" charset="0"/>
              </a:rPr>
              <a:t>5.Начисление налогов и взносов</a:t>
            </a:r>
          </a:p>
          <a:p>
            <a:r>
              <a:rPr lang="ru-RU" dirty="0">
                <a:latin typeface="Century Gothic" pitchFamily="34" charset="0"/>
              </a:rPr>
              <a:t>6.Формирование расчетно-платежных ведомостей на выплату заработной платы, формирование реестров на перечисление заработной платы сотрудникам на банковские карточки.</a:t>
            </a:r>
          </a:p>
          <a:p>
            <a:r>
              <a:rPr lang="ru-RU" dirty="0">
                <a:latin typeface="Century Gothic" pitchFamily="34" charset="0"/>
              </a:rPr>
              <a:t>7.Формирование Платежных поручений на выплату заработной платы, перечисление налогов и взносов. </a:t>
            </a:r>
          </a:p>
          <a:p>
            <a:r>
              <a:rPr lang="ru-RU" dirty="0">
                <a:latin typeface="Century Gothic" pitchFamily="34" charset="0"/>
              </a:rPr>
              <a:t>8.Формирование отчетности по заработной плате и направление в электронном виде  в </a:t>
            </a:r>
            <a:r>
              <a:rPr lang="ru-RU" dirty="0" smtClean="0">
                <a:latin typeface="Century Gothic" pitchFamily="34" charset="0"/>
              </a:rPr>
              <a:t>фонды и налоговые органы</a:t>
            </a:r>
            <a:endParaRPr lang="ru-RU" dirty="0">
              <a:latin typeface="Century Gothic" pitchFamily="34" charset="0"/>
            </a:endParaRPr>
          </a:p>
        </p:txBody>
      </p:sp>
      <p:sp>
        <p:nvSpPr>
          <p:cNvPr id="38" name="Rectangle 2"/>
          <p:cNvSpPr txBox="1">
            <a:spLocks noChangeArrowheads="1"/>
          </p:cNvSpPr>
          <p:nvPr/>
        </p:nvSpPr>
        <p:spPr bwMode="auto">
          <a:xfrm>
            <a:off x="5652120" y="5733258"/>
            <a:ext cx="3240360" cy="943347"/>
          </a:xfrm>
          <a:prstGeom prst="rect">
            <a:avLst/>
          </a:prstGeom>
          <a:solidFill>
            <a:schemeClr val="accent1">
              <a:lumMod val="20000"/>
              <a:lumOff val="80000"/>
            </a:schemeClr>
          </a:solidFill>
          <a:ln/>
          <a:effectLst>
            <a:outerShdw blurRad="40000" dist="23000" dir="5400000" rotWithShape="0">
              <a:srgbClr val="000000">
                <a:alpha val="35000"/>
              </a:srgbClr>
            </a:outerShdw>
          </a:effectLst>
          <a:extLst/>
        </p:spPr>
        <p:style>
          <a:lnRef idx="1">
            <a:schemeClr val="accent1"/>
          </a:lnRef>
          <a:fillRef idx="3">
            <a:schemeClr val="accent1"/>
          </a:fillRef>
          <a:effectRef idx="2">
            <a:schemeClr val="accent1"/>
          </a:effectRef>
          <a:fontRef idx="minor">
            <a:schemeClr val="lt1"/>
          </a:fontRef>
        </p:style>
        <p:txBody>
          <a:bodyPr anchor="ctr"/>
          <a:lstStyle>
            <a:defPPr>
              <a:defRPr lang="ru-RU"/>
            </a:defPPr>
            <a:lvl1pPr fontAlgn="auto">
              <a:spcBef>
                <a:spcPts val="0"/>
              </a:spcBef>
              <a:spcAft>
                <a:spcPts val="0"/>
              </a:spcAft>
              <a:defRPr sz="1100" b="1">
                <a:solidFill>
                  <a:sysClr val="windowText" lastClr="000000"/>
                </a:solidFill>
                <a:latin typeface="+mj-lt"/>
                <a:ea typeface="+mj-ea"/>
                <a:cs typeface="Times New Roman" pitchFamily="18" charset="0"/>
              </a:defRPr>
            </a:lvl1pPr>
            <a:lvl2pPr algn="ctr" fontAlgn="base">
              <a:spcBef>
                <a:spcPct val="0"/>
              </a:spcBef>
              <a:spcAft>
                <a:spcPct val="0"/>
              </a:spcAft>
              <a:defRPr sz="4400">
                <a:solidFill>
                  <a:schemeClr val="tx2"/>
                </a:solidFill>
                <a:latin typeface="Arial" charset="0"/>
                <a:cs typeface="Arial" charset="0"/>
              </a:defRPr>
            </a:lvl2pPr>
            <a:lvl3pPr algn="ctr" fontAlgn="base">
              <a:spcBef>
                <a:spcPct val="0"/>
              </a:spcBef>
              <a:spcAft>
                <a:spcPct val="0"/>
              </a:spcAft>
              <a:defRPr sz="4400">
                <a:solidFill>
                  <a:schemeClr val="tx2"/>
                </a:solidFill>
                <a:latin typeface="Arial" charset="0"/>
                <a:cs typeface="Arial" charset="0"/>
              </a:defRPr>
            </a:lvl3pPr>
            <a:lvl4pPr algn="ctr" fontAlgn="base">
              <a:spcBef>
                <a:spcPct val="0"/>
              </a:spcBef>
              <a:spcAft>
                <a:spcPct val="0"/>
              </a:spcAft>
              <a:defRPr sz="4400">
                <a:solidFill>
                  <a:schemeClr val="tx2"/>
                </a:solidFill>
                <a:latin typeface="Arial" charset="0"/>
                <a:cs typeface="Arial" charset="0"/>
              </a:defRPr>
            </a:lvl4pPr>
            <a:lvl5pPr algn="ctr" fontAlgn="base">
              <a:spcBef>
                <a:spcPct val="0"/>
              </a:spcBef>
              <a:spcAft>
                <a:spcPct val="0"/>
              </a:spcAft>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ru-RU" dirty="0" smtClean="0">
                <a:latin typeface="Century Gothic" pitchFamily="34" charset="0"/>
              </a:rPr>
              <a:t>Проверка </a:t>
            </a:r>
            <a:r>
              <a:rPr lang="ru-RU" dirty="0">
                <a:latin typeface="Century Gothic" pitchFamily="34" charset="0"/>
              </a:rPr>
              <a:t>сформированных бухгалтерских проводок по оплате труда, налогов, взносов и санкционирования расходов. </a:t>
            </a:r>
          </a:p>
        </p:txBody>
      </p:sp>
      <p:sp>
        <p:nvSpPr>
          <p:cNvPr id="39" name="Rectangle 2"/>
          <p:cNvSpPr txBox="1">
            <a:spLocks noChangeArrowheads="1"/>
          </p:cNvSpPr>
          <p:nvPr/>
        </p:nvSpPr>
        <p:spPr bwMode="auto">
          <a:xfrm>
            <a:off x="5661437" y="1203809"/>
            <a:ext cx="3141737" cy="358998"/>
          </a:xfrm>
          <a:prstGeom prst="rect">
            <a:avLst/>
          </a:prstGeom>
          <a:ln/>
          <a:effectLst/>
          <a:extLst/>
        </p:spPr>
        <p:style>
          <a:lnRef idx="2">
            <a:schemeClr val="accent2"/>
          </a:lnRef>
          <a:fillRef idx="1">
            <a:schemeClr val="lt1"/>
          </a:fillRef>
          <a:effectRef idx="0">
            <a:schemeClr val="accent2"/>
          </a:effectRef>
          <a:fontRef idx="minor">
            <a:schemeClr val="dk1"/>
          </a:fontRef>
        </p:style>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ru-RU" altLang="ru-RU" sz="1600" b="1" dirty="0" smtClean="0">
                <a:solidFill>
                  <a:srgbClr val="C00000"/>
                </a:solidFill>
                <a:latin typeface="Century Gothic" pitchFamily="34" charset="0"/>
              </a:rPr>
              <a:t>Бухгалтер ЦБ</a:t>
            </a:r>
            <a:endParaRPr lang="ru-RU" altLang="ru-RU" sz="1600" b="1" dirty="0">
              <a:solidFill>
                <a:srgbClr val="C00000"/>
              </a:solidFill>
              <a:latin typeface="Century Gothic" pitchFamily="34" charset="0"/>
            </a:endParaRPr>
          </a:p>
        </p:txBody>
      </p:sp>
      <p:sp>
        <p:nvSpPr>
          <p:cNvPr id="40" name="Стрелка углом 39"/>
          <p:cNvSpPr/>
          <p:nvPr/>
        </p:nvSpPr>
        <p:spPr>
          <a:xfrm rot="2580000">
            <a:off x="1474788" y="2709863"/>
            <a:ext cx="247650" cy="369887"/>
          </a:xfrm>
          <a:prstGeom prst="bentArrow">
            <a:avLst/>
          </a:prstGeom>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fontAlgn="auto">
              <a:spcBef>
                <a:spcPts val="0"/>
              </a:spcBef>
              <a:spcAft>
                <a:spcPts val="0"/>
              </a:spcAft>
              <a:defRPr/>
            </a:pPr>
            <a:endParaRPr lang="ru-RU" dirty="0">
              <a:solidFill>
                <a:sysClr val="windowText" lastClr="000000"/>
              </a:solidFill>
              <a:latin typeface="Century Gothic" pitchFamily="34" charset="0"/>
            </a:endParaRPr>
          </a:p>
        </p:txBody>
      </p:sp>
      <p:sp>
        <p:nvSpPr>
          <p:cNvPr id="41" name="Rectangle 2"/>
          <p:cNvSpPr txBox="1">
            <a:spLocks noChangeArrowheads="1"/>
          </p:cNvSpPr>
          <p:nvPr/>
        </p:nvSpPr>
        <p:spPr bwMode="auto">
          <a:xfrm>
            <a:off x="323528" y="2924944"/>
            <a:ext cx="1084156" cy="500082"/>
          </a:xfrm>
          <a:prstGeom prst="rect">
            <a:avLst/>
          </a:prstGeom>
          <a:solidFill>
            <a:srgbClr val="FEECFE"/>
          </a:solidFill>
          <a:ln/>
          <a:effectLst>
            <a:outerShdw blurRad="40000" dist="23000" dir="5400000" rotWithShape="0">
              <a:srgbClr val="000000">
                <a:alpha val="35000"/>
              </a:srgbClr>
            </a:outerShdw>
          </a:effectLst>
          <a:extLst/>
        </p:spPr>
        <p:style>
          <a:lnRef idx="1">
            <a:schemeClr val="accent1"/>
          </a:lnRef>
          <a:fillRef idx="3">
            <a:schemeClr val="accent1"/>
          </a:fillRef>
          <a:effectRef idx="2">
            <a:schemeClr val="accent1"/>
          </a:effectRef>
          <a:fontRef idx="minor">
            <a:schemeClr val="lt1"/>
          </a:fontRef>
        </p:style>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fontAlgn="auto">
              <a:spcBef>
                <a:spcPts val="0"/>
              </a:spcBef>
              <a:spcAft>
                <a:spcPts val="0"/>
              </a:spcAft>
              <a:defRPr/>
            </a:pPr>
            <a:r>
              <a:rPr lang="ru-RU" sz="1100" dirty="0" smtClean="0">
                <a:solidFill>
                  <a:sysClr val="windowText" lastClr="000000"/>
                </a:solidFill>
                <a:latin typeface="Century Gothic" pitchFamily="34" charset="0"/>
                <a:cs typeface="Times New Roman" pitchFamily="18" charset="0"/>
              </a:rPr>
              <a:t>Заявление сотрудника</a:t>
            </a:r>
            <a:endParaRPr lang="ru-RU" sz="1100" dirty="0">
              <a:solidFill>
                <a:sysClr val="windowText" lastClr="000000"/>
              </a:solidFill>
              <a:latin typeface="Century Gothic" pitchFamily="34" charset="0"/>
              <a:cs typeface="Times New Roman" pitchFamily="18" charset="0"/>
            </a:endParaRPr>
          </a:p>
        </p:txBody>
      </p:sp>
      <p:sp>
        <p:nvSpPr>
          <p:cNvPr id="32" name="TextBox 31"/>
          <p:cNvSpPr txBox="1"/>
          <p:nvPr/>
        </p:nvSpPr>
        <p:spPr>
          <a:xfrm>
            <a:off x="6904277" y="653842"/>
            <a:ext cx="1655763" cy="338554"/>
          </a:xfrm>
          <a:prstGeom prst="rect">
            <a:avLst/>
          </a:prstGeom>
          <a:solidFill>
            <a:srgbClr val="C00000"/>
          </a:soli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spAutoFit/>
          </a:bodyPr>
          <a:lstStyle>
            <a:defPPr>
              <a:defRPr lang="ru-RU"/>
            </a:defPPr>
            <a:lvl1pPr algn="ctr" fontAlgn="auto">
              <a:spcBef>
                <a:spcPts val="0"/>
              </a:spcBef>
              <a:spcAft>
                <a:spcPts val="0"/>
              </a:spcAft>
              <a:defRPr sz="1600" b="1" kern="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u-RU" dirty="0" smtClean="0">
                <a:latin typeface="Century Gothic" pitchFamily="34" charset="0"/>
              </a:rPr>
              <a:t>(</a:t>
            </a:r>
            <a:r>
              <a:rPr lang="ru-RU" dirty="0">
                <a:latin typeface="Century Gothic" pitchFamily="34" charset="0"/>
              </a:rPr>
              <a:t>ЦБ)    </a:t>
            </a:r>
          </a:p>
        </p:txBody>
      </p:sp>
      <p:sp>
        <p:nvSpPr>
          <p:cNvPr id="43" name="Rectangle 2"/>
          <p:cNvSpPr txBox="1">
            <a:spLocks noChangeArrowheads="1"/>
          </p:cNvSpPr>
          <p:nvPr/>
        </p:nvSpPr>
        <p:spPr bwMode="auto">
          <a:xfrm>
            <a:off x="5486362" y="5157192"/>
            <a:ext cx="3571875" cy="429221"/>
          </a:xfrm>
          <a:prstGeom prst="rect">
            <a:avLst/>
          </a:prstGeom>
          <a:ln/>
          <a:effectLst/>
          <a:extLst/>
        </p:spPr>
        <p:style>
          <a:lnRef idx="2">
            <a:schemeClr val="accent2"/>
          </a:lnRef>
          <a:fillRef idx="1">
            <a:schemeClr val="lt1"/>
          </a:fillRef>
          <a:effectRef idx="0">
            <a:schemeClr val="accent2"/>
          </a:effectRef>
          <a:fontRef idx="minor">
            <a:schemeClr val="dk1"/>
          </a:fontRef>
        </p:style>
        <p:txBody>
          <a:bodyPr anchor="ctr"/>
          <a:lstStyle>
            <a:defPPr>
              <a:defRPr lang="ru-RU"/>
            </a:defPPr>
            <a:lvl1pPr algn="ctr" fontAlgn="base">
              <a:spcBef>
                <a:spcPct val="0"/>
              </a:spcBef>
              <a:spcAft>
                <a:spcPct val="0"/>
              </a:spcAft>
              <a:defRPr sz="1600" b="1">
                <a:solidFill>
                  <a:srgbClr val="C00000"/>
                </a:solidFill>
                <a:latin typeface="+mj-lt"/>
                <a:ea typeface="+mj-ea"/>
                <a:cs typeface="+mj-cs"/>
              </a:defRPr>
            </a:lvl1pPr>
            <a:lvl2pPr algn="ctr" fontAlgn="base">
              <a:spcBef>
                <a:spcPct val="0"/>
              </a:spcBef>
              <a:spcAft>
                <a:spcPct val="0"/>
              </a:spcAft>
              <a:defRPr sz="4400">
                <a:solidFill>
                  <a:schemeClr val="tx2"/>
                </a:solidFill>
                <a:latin typeface="Arial" charset="0"/>
                <a:cs typeface="Arial" charset="0"/>
              </a:defRPr>
            </a:lvl2pPr>
            <a:lvl3pPr algn="ctr" fontAlgn="base">
              <a:spcBef>
                <a:spcPct val="0"/>
              </a:spcBef>
              <a:spcAft>
                <a:spcPct val="0"/>
              </a:spcAft>
              <a:defRPr sz="4400">
                <a:solidFill>
                  <a:schemeClr val="tx2"/>
                </a:solidFill>
                <a:latin typeface="Arial" charset="0"/>
                <a:cs typeface="Arial" charset="0"/>
              </a:defRPr>
            </a:lvl3pPr>
            <a:lvl4pPr algn="ctr" fontAlgn="base">
              <a:spcBef>
                <a:spcPct val="0"/>
              </a:spcBef>
              <a:spcAft>
                <a:spcPct val="0"/>
              </a:spcAft>
              <a:defRPr sz="4400">
                <a:solidFill>
                  <a:schemeClr val="tx2"/>
                </a:solidFill>
                <a:latin typeface="Arial" charset="0"/>
                <a:cs typeface="Arial" charset="0"/>
              </a:defRPr>
            </a:lvl4pPr>
            <a:lvl5pPr algn="ctr" fontAlgn="base">
              <a:spcBef>
                <a:spcPct val="0"/>
              </a:spcBef>
              <a:spcAft>
                <a:spcPct val="0"/>
              </a:spcAft>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ru-RU" altLang="ru-RU" sz="1200" dirty="0">
                <a:latin typeface="Century Gothic" pitchFamily="34" charset="0"/>
              </a:rPr>
              <a:t>Руководитель группы расчетов по оплате труда</a:t>
            </a:r>
          </a:p>
        </p:txBody>
      </p:sp>
      <p:sp>
        <p:nvSpPr>
          <p:cNvPr id="7" name="TextBox 6"/>
          <p:cNvSpPr txBox="1"/>
          <p:nvPr/>
        </p:nvSpPr>
        <p:spPr>
          <a:xfrm>
            <a:off x="1407684" y="653842"/>
            <a:ext cx="865188" cy="338554"/>
          </a:xfrm>
          <a:prstGeom prst="rect">
            <a:avLst/>
          </a:prstGeom>
          <a:solidFill>
            <a:srgbClr val="C00000"/>
          </a:soli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spAutoFit/>
          </a:bodyPr>
          <a:lstStyle>
            <a:defPPr>
              <a:defRPr lang="ru-RU"/>
            </a:defPPr>
            <a:lvl1pPr algn="ctr" fontAlgn="auto">
              <a:spcBef>
                <a:spcPts val="0"/>
              </a:spcBef>
              <a:spcAft>
                <a:spcPts val="0"/>
              </a:spcAft>
              <a:defRPr sz="1600" b="1" kern="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u-RU" dirty="0">
                <a:latin typeface="Century Gothic" pitchFamily="34" charset="0"/>
                <a:cs typeface="Times New Roman" pitchFamily="18" charset="0"/>
              </a:rPr>
              <a:t>ОГВ     </a:t>
            </a:r>
          </a:p>
        </p:txBody>
      </p:sp>
      <p:sp>
        <p:nvSpPr>
          <p:cNvPr id="26" name="Равнобедренный треугольник 25"/>
          <p:cNvSpPr/>
          <p:nvPr/>
        </p:nvSpPr>
        <p:spPr>
          <a:xfrm rot="5400000">
            <a:off x="4434431" y="2618168"/>
            <a:ext cx="1169396" cy="318194"/>
          </a:xfrm>
          <a:prstGeom prst="triangle">
            <a:avLst/>
          </a:prstGeom>
          <a:solidFill>
            <a:srgbClr val="C00000"/>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entury Gothic" pitchFamily="34" charset="0"/>
            </a:endParaRPr>
          </a:p>
        </p:txBody>
      </p:sp>
      <p:sp>
        <p:nvSpPr>
          <p:cNvPr id="28" name="Равнобедренный треугольник 27"/>
          <p:cNvSpPr/>
          <p:nvPr/>
        </p:nvSpPr>
        <p:spPr>
          <a:xfrm rot="16200000">
            <a:off x="4333030" y="4142633"/>
            <a:ext cx="1169396" cy="318194"/>
          </a:xfrm>
          <a:prstGeom prst="triangle">
            <a:avLst/>
          </a:prstGeom>
          <a:solidFill>
            <a:srgbClr val="C00000"/>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entury Gothic"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899592" y="15389"/>
            <a:ext cx="8133076" cy="338554"/>
          </a:xfrm>
          <a:prstGeom prst="rect">
            <a:avLst/>
          </a:prstGeom>
          <a:noFill/>
          <a:ln w="9525">
            <a:noFill/>
            <a:miter lim="800000"/>
            <a:headEnd/>
            <a:tailEnd/>
          </a:ln>
          <a:extLst/>
        </p:spPr>
        <p:txBody>
          <a:bodyPr vert="horz" wrap="square" lIns="91440" tIns="45720" rIns="91440" bIns="45720" rtlCol="0" anchor="ctr">
            <a:spAutoFit/>
          </a:bodyPr>
          <a:lstStyle>
            <a:defPPr>
              <a:defRPr lang="ru-RU"/>
            </a:defPPr>
            <a:lvl1pPr algn="ctr">
              <a:spcBef>
                <a:spcPct val="0"/>
              </a:spcBef>
              <a:buNone/>
              <a:defRPr b="1">
                <a:solidFill>
                  <a:schemeClr val="tx2">
                    <a:lumMod val="60000"/>
                    <a:lumOff val="40000"/>
                  </a:schemeClr>
                </a:solidFill>
                <a:latin typeface="Segoe UI" pitchFamily="34" charset="0"/>
                <a:ea typeface="Segoe UI" pitchFamily="34" charset="0"/>
                <a:cs typeface="Segoe UI"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ru-RU" altLang="ru-RU" sz="1600" dirty="0">
                <a:solidFill>
                  <a:schemeClr val="tx1"/>
                </a:solidFill>
                <a:latin typeface="Century Gothic" pitchFamily="34" charset="0"/>
                <a:ea typeface="+mj-ea"/>
                <a:cs typeface="+mj-cs"/>
              </a:rPr>
              <a:t>Схема Документооборота «Учет расчетов с подотчетными лицами»</a:t>
            </a:r>
          </a:p>
        </p:txBody>
      </p:sp>
      <p:sp>
        <p:nvSpPr>
          <p:cNvPr id="43" name="Rectangle 2"/>
          <p:cNvSpPr txBox="1">
            <a:spLocks noChangeArrowheads="1"/>
          </p:cNvSpPr>
          <p:nvPr/>
        </p:nvSpPr>
        <p:spPr bwMode="auto">
          <a:xfrm>
            <a:off x="179387" y="977818"/>
            <a:ext cx="1953165" cy="554121"/>
          </a:xfrm>
          <a:prstGeom prst="rect">
            <a:avLst/>
          </a:prstGeom>
          <a:ln/>
          <a:effectLst/>
          <a:extLst/>
        </p:spPr>
        <p:style>
          <a:lnRef idx="2">
            <a:schemeClr val="accent2"/>
          </a:lnRef>
          <a:fillRef idx="1">
            <a:schemeClr val="lt1"/>
          </a:fillRef>
          <a:effectRef idx="0">
            <a:schemeClr val="accent2"/>
          </a:effectRef>
          <a:fontRef idx="minor">
            <a:schemeClr val="dk1"/>
          </a:fontRef>
        </p:style>
        <p:txBody>
          <a:bodyPr anchor="ctr"/>
          <a:lstStyle>
            <a:defPPr>
              <a:defRPr lang="ru-RU"/>
            </a:defPPr>
            <a:lvl1pPr algn="ctr" fontAlgn="base">
              <a:spcBef>
                <a:spcPct val="0"/>
              </a:spcBef>
              <a:spcAft>
                <a:spcPct val="0"/>
              </a:spcAft>
              <a:defRPr sz="1600" b="1">
                <a:solidFill>
                  <a:srgbClr val="C00000"/>
                </a:solidFill>
                <a:latin typeface="+mj-lt"/>
                <a:ea typeface="+mj-ea"/>
                <a:cs typeface="+mj-cs"/>
              </a:defRPr>
            </a:lvl1pPr>
            <a:lvl2pPr algn="ctr" fontAlgn="base">
              <a:spcBef>
                <a:spcPct val="0"/>
              </a:spcBef>
              <a:spcAft>
                <a:spcPct val="0"/>
              </a:spcAft>
              <a:defRPr sz="4400">
                <a:solidFill>
                  <a:schemeClr val="tx2"/>
                </a:solidFill>
                <a:latin typeface="Arial" charset="0"/>
                <a:cs typeface="Arial" charset="0"/>
              </a:defRPr>
            </a:lvl2pPr>
            <a:lvl3pPr algn="ctr" fontAlgn="base">
              <a:spcBef>
                <a:spcPct val="0"/>
              </a:spcBef>
              <a:spcAft>
                <a:spcPct val="0"/>
              </a:spcAft>
              <a:defRPr sz="4400">
                <a:solidFill>
                  <a:schemeClr val="tx2"/>
                </a:solidFill>
                <a:latin typeface="Arial" charset="0"/>
                <a:cs typeface="Arial" charset="0"/>
              </a:defRPr>
            </a:lvl3pPr>
            <a:lvl4pPr algn="ctr" fontAlgn="base">
              <a:spcBef>
                <a:spcPct val="0"/>
              </a:spcBef>
              <a:spcAft>
                <a:spcPct val="0"/>
              </a:spcAft>
              <a:defRPr sz="4400">
                <a:solidFill>
                  <a:schemeClr val="tx2"/>
                </a:solidFill>
                <a:latin typeface="Arial" charset="0"/>
                <a:cs typeface="Arial" charset="0"/>
              </a:defRPr>
            </a:lvl4pPr>
            <a:lvl5pPr algn="ctr" fontAlgn="base">
              <a:spcBef>
                <a:spcPct val="0"/>
              </a:spcBef>
              <a:spcAft>
                <a:spcPct val="0"/>
              </a:spcAft>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ru-RU" altLang="ru-RU" dirty="0">
                <a:latin typeface="Century Gothic" pitchFamily="34" charset="0"/>
              </a:rPr>
              <a:t>Сотрудник</a:t>
            </a:r>
          </a:p>
        </p:txBody>
      </p:sp>
      <p:sp>
        <p:nvSpPr>
          <p:cNvPr id="44" name="Rectangle 2"/>
          <p:cNvSpPr txBox="1">
            <a:spLocks noChangeArrowheads="1"/>
          </p:cNvSpPr>
          <p:nvPr/>
        </p:nvSpPr>
        <p:spPr bwMode="auto">
          <a:xfrm>
            <a:off x="179513" y="1628802"/>
            <a:ext cx="1953039" cy="2448270"/>
          </a:xfrm>
          <a:prstGeom prst="rect">
            <a:avLst/>
          </a:prstGeom>
          <a:solidFill>
            <a:schemeClr val="accent1">
              <a:lumMod val="20000"/>
              <a:lumOff val="80000"/>
            </a:schemeClr>
          </a:solidFill>
          <a:ln/>
          <a:effectLst>
            <a:outerShdw blurRad="40000" dist="23000" dir="5400000" rotWithShape="0">
              <a:srgbClr val="000000">
                <a:alpha val="35000"/>
              </a:srgbClr>
            </a:outerShdw>
          </a:effectLst>
          <a:extLst/>
        </p:spPr>
        <p:style>
          <a:lnRef idx="1">
            <a:schemeClr val="accent1"/>
          </a:lnRef>
          <a:fillRef idx="3">
            <a:schemeClr val="accent1"/>
          </a:fillRef>
          <a:effectRef idx="2">
            <a:schemeClr val="accent1"/>
          </a:effectRef>
          <a:fontRef idx="minor">
            <a:schemeClr val="lt1"/>
          </a:fontRef>
        </p:style>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171450" indent="-171450" algn="l" fontAlgn="auto">
              <a:spcBef>
                <a:spcPts val="0"/>
              </a:spcBef>
              <a:spcAft>
                <a:spcPts val="0"/>
              </a:spcAft>
              <a:buFont typeface="Wingdings" panose="05000000000000000000" pitchFamily="2" charset="2"/>
              <a:buChar char="Ø"/>
              <a:defRPr/>
            </a:pPr>
            <a:r>
              <a:rPr lang="ru-RU" sz="1400" b="1" dirty="0" smtClean="0">
                <a:solidFill>
                  <a:sysClr val="windowText" lastClr="000000"/>
                </a:solidFill>
                <a:latin typeface="Century Gothic" pitchFamily="34" charset="0"/>
              </a:rPr>
              <a:t>Служебное задание</a:t>
            </a:r>
          </a:p>
          <a:p>
            <a:pPr marL="171450" indent="-171450" algn="l" fontAlgn="auto">
              <a:spcBef>
                <a:spcPts val="0"/>
              </a:spcBef>
              <a:spcAft>
                <a:spcPts val="0"/>
              </a:spcAft>
              <a:buFont typeface="Wingdings" panose="05000000000000000000" pitchFamily="2" charset="2"/>
              <a:buChar char="Ø"/>
              <a:defRPr/>
            </a:pPr>
            <a:endParaRPr lang="ru-RU" sz="1400" b="1" dirty="0" smtClean="0">
              <a:solidFill>
                <a:sysClr val="windowText" lastClr="000000"/>
              </a:solidFill>
              <a:latin typeface="Century Gothic" pitchFamily="34" charset="0"/>
            </a:endParaRPr>
          </a:p>
          <a:p>
            <a:pPr marL="171450" indent="-171450" algn="l" fontAlgn="auto">
              <a:spcBef>
                <a:spcPts val="0"/>
              </a:spcBef>
              <a:spcAft>
                <a:spcPts val="0"/>
              </a:spcAft>
              <a:buFont typeface="Wingdings" panose="05000000000000000000" pitchFamily="2" charset="2"/>
              <a:buChar char="Ø"/>
              <a:defRPr/>
            </a:pPr>
            <a:r>
              <a:rPr lang="ru-RU" sz="1400" b="1" dirty="0" smtClean="0">
                <a:solidFill>
                  <a:sysClr val="windowText" lastClr="000000"/>
                </a:solidFill>
                <a:latin typeface="Century Gothic" pitchFamily="34" charset="0"/>
              </a:rPr>
              <a:t> </a:t>
            </a:r>
            <a:r>
              <a:rPr lang="ru-RU" sz="1400" b="1" dirty="0">
                <a:solidFill>
                  <a:sysClr val="windowText" lastClr="000000"/>
                </a:solidFill>
                <a:latin typeface="Century Gothic" pitchFamily="34" charset="0"/>
              </a:rPr>
              <a:t>Заявление на перечисление </a:t>
            </a:r>
            <a:endParaRPr lang="ru-RU" sz="1400" b="1" dirty="0" smtClean="0">
              <a:solidFill>
                <a:sysClr val="windowText" lastClr="000000"/>
              </a:solidFill>
              <a:latin typeface="Century Gothic" pitchFamily="34" charset="0"/>
            </a:endParaRPr>
          </a:p>
          <a:p>
            <a:pPr algn="l" fontAlgn="auto">
              <a:spcBef>
                <a:spcPts val="0"/>
              </a:spcBef>
              <a:spcAft>
                <a:spcPts val="0"/>
              </a:spcAft>
              <a:defRPr/>
            </a:pPr>
            <a:r>
              <a:rPr lang="ru-RU" sz="1400" b="1" dirty="0" smtClean="0">
                <a:solidFill>
                  <a:sysClr val="windowText" lastClr="000000"/>
                </a:solidFill>
                <a:latin typeface="Century Gothic" pitchFamily="34" charset="0"/>
              </a:rPr>
              <a:t>подотчетных сумм</a:t>
            </a:r>
          </a:p>
          <a:p>
            <a:pPr algn="l" fontAlgn="auto">
              <a:spcBef>
                <a:spcPts val="0"/>
              </a:spcBef>
              <a:spcAft>
                <a:spcPts val="0"/>
              </a:spcAft>
              <a:defRPr/>
            </a:pPr>
            <a:endParaRPr lang="ru-RU" sz="1400" b="1" dirty="0">
              <a:solidFill>
                <a:sysClr val="windowText" lastClr="000000"/>
              </a:solidFill>
              <a:latin typeface="Century Gothic" pitchFamily="34" charset="0"/>
            </a:endParaRPr>
          </a:p>
        </p:txBody>
      </p:sp>
      <p:sp>
        <p:nvSpPr>
          <p:cNvPr id="45" name="Rectangle 2"/>
          <p:cNvSpPr txBox="1">
            <a:spLocks noChangeArrowheads="1"/>
          </p:cNvSpPr>
          <p:nvPr/>
        </p:nvSpPr>
        <p:spPr bwMode="auto">
          <a:xfrm>
            <a:off x="2369914" y="1002827"/>
            <a:ext cx="2057306" cy="557295"/>
          </a:xfrm>
          <a:prstGeom prst="rect">
            <a:avLst/>
          </a:prstGeom>
          <a:ln/>
          <a:effectLst/>
          <a:extLst/>
        </p:spPr>
        <p:style>
          <a:lnRef idx="2">
            <a:schemeClr val="accent2"/>
          </a:lnRef>
          <a:fillRef idx="1">
            <a:schemeClr val="lt1"/>
          </a:fillRef>
          <a:effectRef idx="0">
            <a:schemeClr val="accent2"/>
          </a:effectRef>
          <a:fontRef idx="minor">
            <a:schemeClr val="dk1"/>
          </a:fontRef>
        </p:style>
        <p:txBody>
          <a:bodyPr anchor="ctr"/>
          <a:lstStyle>
            <a:defPPr>
              <a:defRPr lang="ru-RU"/>
            </a:defPPr>
            <a:lvl1pPr algn="ctr" fontAlgn="base">
              <a:spcBef>
                <a:spcPct val="0"/>
              </a:spcBef>
              <a:spcAft>
                <a:spcPct val="0"/>
              </a:spcAft>
              <a:defRPr sz="1600" b="1">
                <a:solidFill>
                  <a:srgbClr val="C00000"/>
                </a:solidFill>
                <a:latin typeface="+mj-lt"/>
                <a:ea typeface="+mj-ea"/>
                <a:cs typeface="+mj-cs"/>
              </a:defRPr>
            </a:lvl1pPr>
            <a:lvl2pPr algn="ctr" fontAlgn="base">
              <a:spcBef>
                <a:spcPct val="0"/>
              </a:spcBef>
              <a:spcAft>
                <a:spcPct val="0"/>
              </a:spcAft>
              <a:defRPr sz="4400">
                <a:solidFill>
                  <a:schemeClr val="tx2"/>
                </a:solidFill>
                <a:latin typeface="Arial" charset="0"/>
                <a:cs typeface="Arial" charset="0"/>
              </a:defRPr>
            </a:lvl2pPr>
            <a:lvl3pPr algn="ctr" fontAlgn="base">
              <a:spcBef>
                <a:spcPct val="0"/>
              </a:spcBef>
              <a:spcAft>
                <a:spcPct val="0"/>
              </a:spcAft>
              <a:defRPr sz="4400">
                <a:solidFill>
                  <a:schemeClr val="tx2"/>
                </a:solidFill>
                <a:latin typeface="Arial" charset="0"/>
                <a:cs typeface="Arial" charset="0"/>
              </a:defRPr>
            </a:lvl3pPr>
            <a:lvl4pPr algn="ctr" fontAlgn="base">
              <a:spcBef>
                <a:spcPct val="0"/>
              </a:spcBef>
              <a:spcAft>
                <a:spcPct val="0"/>
              </a:spcAft>
              <a:defRPr sz="4400">
                <a:solidFill>
                  <a:schemeClr val="tx2"/>
                </a:solidFill>
                <a:latin typeface="Arial" charset="0"/>
                <a:cs typeface="Arial" charset="0"/>
              </a:defRPr>
            </a:lvl4pPr>
            <a:lvl5pPr algn="ctr" fontAlgn="base">
              <a:spcBef>
                <a:spcPct val="0"/>
              </a:spcBef>
              <a:spcAft>
                <a:spcPct val="0"/>
              </a:spcAft>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ru-RU" altLang="ru-RU" dirty="0">
                <a:latin typeface="Century Gothic" pitchFamily="34" charset="0"/>
              </a:rPr>
              <a:t>Кадровая служба</a:t>
            </a:r>
          </a:p>
        </p:txBody>
      </p:sp>
      <p:sp>
        <p:nvSpPr>
          <p:cNvPr id="46" name="Rectangle 2"/>
          <p:cNvSpPr txBox="1">
            <a:spLocks noChangeArrowheads="1"/>
          </p:cNvSpPr>
          <p:nvPr/>
        </p:nvSpPr>
        <p:spPr bwMode="auto">
          <a:xfrm>
            <a:off x="2339753" y="1628800"/>
            <a:ext cx="2087467" cy="2448272"/>
          </a:xfrm>
          <a:prstGeom prst="rect">
            <a:avLst/>
          </a:prstGeom>
          <a:solidFill>
            <a:schemeClr val="accent1">
              <a:lumMod val="20000"/>
              <a:lumOff val="80000"/>
            </a:schemeClr>
          </a:solidFill>
          <a:ln/>
          <a:effectLst>
            <a:outerShdw blurRad="40000" dist="23000" dir="5400000" rotWithShape="0">
              <a:srgbClr val="000000">
                <a:alpha val="35000"/>
              </a:srgbClr>
            </a:outerShdw>
          </a:effectLst>
          <a:extLst/>
        </p:spPr>
        <p:style>
          <a:lnRef idx="1">
            <a:schemeClr val="accent1"/>
          </a:lnRef>
          <a:fillRef idx="3">
            <a:schemeClr val="accent1"/>
          </a:fillRef>
          <a:effectRef idx="2">
            <a:schemeClr val="accent1"/>
          </a:effectRef>
          <a:fontRef idx="minor">
            <a:schemeClr val="lt1"/>
          </a:fontRef>
        </p:style>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fontAlgn="auto">
              <a:spcBef>
                <a:spcPts val="0"/>
              </a:spcBef>
              <a:spcAft>
                <a:spcPts val="0"/>
              </a:spcAft>
              <a:buFont typeface="Wingdings" panose="05000000000000000000" pitchFamily="2" charset="2"/>
              <a:buChar char="Ø"/>
              <a:defRPr/>
            </a:pPr>
            <a:r>
              <a:rPr lang="ru-RU" sz="1200" b="1" dirty="0" smtClean="0">
                <a:solidFill>
                  <a:sysClr val="windowText" lastClr="000000"/>
                </a:solidFill>
                <a:latin typeface="Century Gothic" pitchFamily="34" charset="0"/>
              </a:rPr>
              <a:t> Формирование </a:t>
            </a:r>
            <a:r>
              <a:rPr lang="ru-RU" sz="1200" b="1" dirty="0">
                <a:solidFill>
                  <a:sysClr val="windowText" lastClr="000000"/>
                </a:solidFill>
                <a:latin typeface="Century Gothic" pitchFamily="34" charset="0"/>
              </a:rPr>
              <a:t>Приказа на командировку, подписание у руководителя.</a:t>
            </a:r>
          </a:p>
          <a:p>
            <a:pPr algn="l" fontAlgn="auto">
              <a:spcBef>
                <a:spcPts val="0"/>
              </a:spcBef>
              <a:spcAft>
                <a:spcPts val="0"/>
              </a:spcAft>
              <a:buFont typeface="Wingdings" panose="05000000000000000000" pitchFamily="2" charset="2"/>
              <a:buChar char="Ø"/>
              <a:defRPr/>
            </a:pPr>
            <a:r>
              <a:rPr lang="ru-RU" sz="1200" b="1" dirty="0" smtClean="0">
                <a:solidFill>
                  <a:sysClr val="windowText" lastClr="000000"/>
                </a:solidFill>
                <a:latin typeface="Century Gothic" pitchFamily="34" charset="0"/>
              </a:rPr>
              <a:t> Прикрепление </a:t>
            </a:r>
            <a:r>
              <a:rPr lang="ru-RU" sz="1200" b="1" dirty="0">
                <a:solidFill>
                  <a:sysClr val="windowText" lastClr="000000"/>
                </a:solidFill>
                <a:latin typeface="Century Gothic" pitchFamily="34" charset="0"/>
              </a:rPr>
              <a:t>к Приказу на командировку </a:t>
            </a:r>
            <a:r>
              <a:rPr lang="ru-RU" sz="1200" b="1" dirty="0" smtClean="0">
                <a:solidFill>
                  <a:sysClr val="windowText" lastClr="000000"/>
                </a:solidFill>
                <a:latin typeface="Century Gothic" pitchFamily="34" charset="0"/>
              </a:rPr>
              <a:t>скана заявления </a:t>
            </a:r>
            <a:r>
              <a:rPr lang="ru-RU" sz="1200" b="1" dirty="0">
                <a:solidFill>
                  <a:sysClr val="windowText" lastClr="000000"/>
                </a:solidFill>
                <a:latin typeface="Century Gothic" pitchFamily="34" charset="0"/>
              </a:rPr>
              <a:t>на перечисление подотчетных сумм</a:t>
            </a:r>
          </a:p>
          <a:p>
            <a:pPr algn="l" fontAlgn="auto">
              <a:spcBef>
                <a:spcPts val="0"/>
              </a:spcBef>
              <a:spcAft>
                <a:spcPts val="0"/>
              </a:spcAft>
              <a:buFont typeface="Wingdings" panose="05000000000000000000" pitchFamily="2" charset="2"/>
              <a:buChar char="Ø"/>
              <a:defRPr/>
            </a:pPr>
            <a:r>
              <a:rPr lang="ru-RU" sz="1200" b="1" dirty="0" smtClean="0">
                <a:solidFill>
                  <a:sysClr val="windowText" lastClr="000000"/>
                </a:solidFill>
                <a:latin typeface="Century Gothic" pitchFamily="34" charset="0"/>
              </a:rPr>
              <a:t> </a:t>
            </a:r>
            <a:r>
              <a:rPr lang="ru-RU" sz="1200" b="1" dirty="0">
                <a:solidFill>
                  <a:sysClr val="windowText" lastClr="000000"/>
                </a:solidFill>
                <a:latin typeface="Century Gothic" pitchFamily="34" charset="0"/>
              </a:rPr>
              <a:t>Отправка документов с помощью ЭП</a:t>
            </a:r>
          </a:p>
        </p:txBody>
      </p:sp>
      <p:sp>
        <p:nvSpPr>
          <p:cNvPr id="48" name="Rectangle 2"/>
          <p:cNvSpPr txBox="1">
            <a:spLocks noChangeArrowheads="1"/>
          </p:cNvSpPr>
          <p:nvPr/>
        </p:nvSpPr>
        <p:spPr bwMode="auto">
          <a:xfrm>
            <a:off x="5076056" y="2067145"/>
            <a:ext cx="3816424" cy="1433865"/>
          </a:xfrm>
          <a:prstGeom prst="rect">
            <a:avLst/>
          </a:prstGeom>
          <a:solidFill>
            <a:schemeClr val="accent1">
              <a:lumMod val="20000"/>
              <a:lumOff val="80000"/>
            </a:schemeClr>
          </a:solidFill>
          <a:ln/>
          <a:effectLst>
            <a:outerShdw blurRad="40000" dist="23000" dir="5400000" rotWithShape="0">
              <a:srgbClr val="000000">
                <a:alpha val="35000"/>
              </a:srgbClr>
            </a:outerShdw>
          </a:effectLst>
          <a:extLst/>
        </p:spPr>
        <p:style>
          <a:lnRef idx="1">
            <a:schemeClr val="accent1"/>
          </a:lnRef>
          <a:fillRef idx="3">
            <a:schemeClr val="accent1"/>
          </a:fillRef>
          <a:effectRef idx="2">
            <a:schemeClr val="accent1"/>
          </a:effectRef>
          <a:fontRef idx="minor">
            <a:schemeClr val="lt1"/>
          </a:fontRef>
        </p:style>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171450" indent="-171450" algn="l" fontAlgn="auto">
              <a:spcBef>
                <a:spcPts val="0"/>
              </a:spcBef>
              <a:spcAft>
                <a:spcPts val="0"/>
              </a:spcAft>
              <a:buFont typeface="Wingdings" panose="05000000000000000000" pitchFamily="2" charset="2"/>
              <a:buChar char="Ø"/>
              <a:defRPr/>
            </a:pPr>
            <a:r>
              <a:rPr lang="ru-RU" sz="1200" b="1" dirty="0" smtClean="0">
                <a:solidFill>
                  <a:sysClr val="windowText" lastClr="000000"/>
                </a:solidFill>
                <a:latin typeface="Century Gothic" pitchFamily="34" charset="0"/>
              </a:rPr>
              <a:t>Формирование </a:t>
            </a:r>
            <a:r>
              <a:rPr lang="ru-RU" sz="1200" b="1" dirty="0">
                <a:solidFill>
                  <a:sysClr val="windowText" lastClr="000000"/>
                </a:solidFill>
                <a:latin typeface="Century Gothic" pitchFamily="34" charset="0"/>
              </a:rPr>
              <a:t>платежного поручения на перечисление  подотчетных сумм на пластиковую карту </a:t>
            </a:r>
            <a:r>
              <a:rPr lang="ru-RU" sz="1200" b="1" dirty="0" smtClean="0">
                <a:solidFill>
                  <a:sysClr val="windowText" lastClr="000000"/>
                </a:solidFill>
                <a:latin typeface="Century Gothic" pitchFamily="34" charset="0"/>
              </a:rPr>
              <a:t>специалиста на основании заявления на перечисление подотчетных сумм и Приказа на командировку  </a:t>
            </a:r>
          </a:p>
          <a:p>
            <a:pPr marL="171450" indent="-171450" algn="l" fontAlgn="auto">
              <a:spcBef>
                <a:spcPts val="0"/>
              </a:spcBef>
              <a:spcAft>
                <a:spcPts val="0"/>
              </a:spcAft>
              <a:buFont typeface="Wingdings" panose="05000000000000000000" pitchFamily="2" charset="2"/>
              <a:buChar char="Ø"/>
              <a:defRPr/>
            </a:pPr>
            <a:endParaRPr lang="ru-RU" sz="1200" b="1" dirty="0">
              <a:solidFill>
                <a:sysClr val="windowText" lastClr="000000"/>
              </a:solidFill>
              <a:latin typeface="Century Gothic" pitchFamily="34" charset="0"/>
            </a:endParaRPr>
          </a:p>
        </p:txBody>
      </p:sp>
      <p:sp>
        <p:nvSpPr>
          <p:cNvPr id="49" name="Rectangle 2"/>
          <p:cNvSpPr txBox="1">
            <a:spLocks noChangeArrowheads="1"/>
          </p:cNvSpPr>
          <p:nvPr/>
        </p:nvSpPr>
        <p:spPr bwMode="auto">
          <a:xfrm>
            <a:off x="5508625" y="1124745"/>
            <a:ext cx="2955925" cy="834230"/>
          </a:xfrm>
          <a:prstGeom prst="rect">
            <a:avLst/>
          </a:prstGeom>
          <a:ln/>
          <a:effectLst/>
          <a:extLst/>
        </p:spPr>
        <p:style>
          <a:lnRef idx="2">
            <a:schemeClr val="accent2"/>
          </a:lnRef>
          <a:fillRef idx="1">
            <a:schemeClr val="lt1"/>
          </a:fillRef>
          <a:effectRef idx="0">
            <a:schemeClr val="accent2"/>
          </a:effectRef>
          <a:fontRef idx="minor">
            <a:schemeClr val="dk1"/>
          </a:fontRef>
        </p:style>
        <p:txBody>
          <a:bodyPr anchor="ctr"/>
          <a:lstStyle>
            <a:defPPr>
              <a:defRPr lang="ru-RU"/>
            </a:defPPr>
            <a:lvl1pPr algn="ctr" fontAlgn="base">
              <a:spcBef>
                <a:spcPct val="0"/>
              </a:spcBef>
              <a:spcAft>
                <a:spcPct val="0"/>
              </a:spcAft>
              <a:defRPr sz="1600" b="1">
                <a:solidFill>
                  <a:srgbClr val="C00000"/>
                </a:solidFill>
                <a:latin typeface="+mj-lt"/>
                <a:ea typeface="+mj-ea"/>
                <a:cs typeface="+mj-cs"/>
              </a:defRPr>
            </a:lvl1pPr>
            <a:lvl2pPr algn="ctr" fontAlgn="base">
              <a:spcBef>
                <a:spcPct val="0"/>
              </a:spcBef>
              <a:spcAft>
                <a:spcPct val="0"/>
              </a:spcAft>
              <a:defRPr sz="4400">
                <a:solidFill>
                  <a:schemeClr val="tx2"/>
                </a:solidFill>
                <a:latin typeface="Arial" charset="0"/>
                <a:cs typeface="Arial" charset="0"/>
              </a:defRPr>
            </a:lvl2pPr>
            <a:lvl3pPr algn="ctr" fontAlgn="base">
              <a:spcBef>
                <a:spcPct val="0"/>
              </a:spcBef>
              <a:spcAft>
                <a:spcPct val="0"/>
              </a:spcAft>
              <a:defRPr sz="4400">
                <a:solidFill>
                  <a:schemeClr val="tx2"/>
                </a:solidFill>
                <a:latin typeface="Arial" charset="0"/>
                <a:cs typeface="Arial" charset="0"/>
              </a:defRPr>
            </a:lvl3pPr>
            <a:lvl4pPr algn="ctr" fontAlgn="base">
              <a:spcBef>
                <a:spcPct val="0"/>
              </a:spcBef>
              <a:spcAft>
                <a:spcPct val="0"/>
              </a:spcAft>
              <a:defRPr sz="4400">
                <a:solidFill>
                  <a:schemeClr val="tx2"/>
                </a:solidFill>
                <a:latin typeface="Arial" charset="0"/>
                <a:cs typeface="Arial" charset="0"/>
              </a:defRPr>
            </a:lvl4pPr>
            <a:lvl5pPr algn="ctr" fontAlgn="base">
              <a:spcBef>
                <a:spcPct val="0"/>
              </a:spcBef>
              <a:spcAft>
                <a:spcPct val="0"/>
              </a:spcAft>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ru-RU" altLang="ru-RU" dirty="0">
                <a:latin typeface="Century Gothic" pitchFamily="34" charset="0"/>
              </a:rPr>
              <a:t>Бухгалтер по работе с подотчетными лицами</a:t>
            </a:r>
          </a:p>
        </p:txBody>
      </p:sp>
      <p:sp>
        <p:nvSpPr>
          <p:cNvPr id="53" name="Rectangle 2"/>
          <p:cNvSpPr txBox="1">
            <a:spLocks noChangeArrowheads="1"/>
          </p:cNvSpPr>
          <p:nvPr/>
        </p:nvSpPr>
        <p:spPr bwMode="auto">
          <a:xfrm>
            <a:off x="142844" y="4653136"/>
            <a:ext cx="4320479" cy="2018652"/>
          </a:xfrm>
          <a:prstGeom prst="rect">
            <a:avLst/>
          </a:prstGeom>
          <a:solidFill>
            <a:schemeClr val="accent1">
              <a:lumMod val="20000"/>
              <a:lumOff val="80000"/>
            </a:schemeClr>
          </a:solidFill>
          <a:ln/>
          <a:effectLst>
            <a:outerShdw blurRad="40000" dist="23000" dir="5400000" rotWithShape="0">
              <a:srgbClr val="000000">
                <a:alpha val="35000"/>
              </a:srgbClr>
            </a:outerShdw>
          </a:effectLst>
          <a:extLst/>
        </p:spPr>
        <p:style>
          <a:lnRef idx="1">
            <a:schemeClr val="accent1"/>
          </a:lnRef>
          <a:fillRef idx="3">
            <a:schemeClr val="accent1"/>
          </a:fillRef>
          <a:effectRef idx="2">
            <a:schemeClr val="accent1"/>
          </a:effectRef>
          <a:fontRef idx="minor">
            <a:schemeClr val="lt1"/>
          </a:fontRef>
        </p:style>
        <p:txBody>
          <a:bodyPr anchor="ctr"/>
          <a:lstStyle/>
          <a:p>
            <a:pPr algn="just">
              <a:buFont typeface="Wingdings" pitchFamily="2" charset="2"/>
              <a:buChar char="Ø"/>
              <a:defRPr/>
            </a:pPr>
            <a:r>
              <a:rPr lang="ru-RU" sz="1400" b="1" dirty="0" smtClean="0">
                <a:solidFill>
                  <a:srgbClr val="000000"/>
                </a:solidFill>
                <a:latin typeface="Century Gothic" pitchFamily="34" charset="0"/>
              </a:rPr>
              <a:t>  авансовый </a:t>
            </a:r>
            <a:r>
              <a:rPr lang="ru-RU" sz="1400" b="1" dirty="0">
                <a:solidFill>
                  <a:srgbClr val="000000"/>
                </a:solidFill>
                <a:latin typeface="Century Gothic" pitchFamily="34" charset="0"/>
              </a:rPr>
              <a:t>отчет </a:t>
            </a:r>
            <a:r>
              <a:rPr lang="ru-RU" sz="1400" b="1" dirty="0" smtClean="0">
                <a:solidFill>
                  <a:srgbClr val="000000"/>
                </a:solidFill>
                <a:latin typeface="Century Gothic" pitchFamily="34" charset="0"/>
              </a:rPr>
              <a:t>утверждает  руководитель </a:t>
            </a:r>
            <a:r>
              <a:rPr lang="ru-RU" sz="1400" b="1" dirty="0">
                <a:solidFill>
                  <a:srgbClr val="000000"/>
                </a:solidFill>
                <a:latin typeface="Century Gothic" pitchFamily="34" charset="0"/>
              </a:rPr>
              <a:t>ОГВ.</a:t>
            </a:r>
          </a:p>
          <a:p>
            <a:pPr algn="just">
              <a:buFont typeface="Wingdings" pitchFamily="2" charset="2"/>
              <a:buChar char="Ø"/>
              <a:defRPr/>
            </a:pPr>
            <a:endParaRPr lang="ru-RU" sz="1400" b="1" dirty="0">
              <a:solidFill>
                <a:srgbClr val="000000"/>
              </a:solidFill>
              <a:latin typeface="Century Gothic" pitchFamily="34" charset="0"/>
            </a:endParaRPr>
          </a:p>
          <a:p>
            <a:pPr algn="just">
              <a:buFont typeface="Wingdings" pitchFamily="2" charset="2"/>
              <a:buChar char="Ø"/>
              <a:defRPr/>
            </a:pPr>
            <a:r>
              <a:rPr lang="ru-RU" sz="1400" b="1" dirty="0">
                <a:solidFill>
                  <a:srgbClr val="000000"/>
                </a:solidFill>
                <a:latin typeface="Century Gothic" pitchFamily="34" charset="0"/>
              </a:rPr>
              <a:t>  </a:t>
            </a:r>
            <a:r>
              <a:rPr lang="ru-RU" sz="1400" b="1" dirty="0" smtClean="0">
                <a:solidFill>
                  <a:srgbClr val="000000"/>
                </a:solidFill>
                <a:latin typeface="Century Gothic" pitchFamily="34" charset="0"/>
              </a:rPr>
              <a:t>передает </a:t>
            </a:r>
            <a:r>
              <a:rPr lang="ru-RU" sz="1400" b="1" dirty="0">
                <a:solidFill>
                  <a:srgbClr val="000000"/>
                </a:solidFill>
                <a:latin typeface="Century Gothic" pitchFamily="34" charset="0"/>
              </a:rPr>
              <a:t>в ЦБ сканы авансового отчета и документов, </a:t>
            </a:r>
            <a:r>
              <a:rPr lang="ru-RU" sz="1400" b="1" dirty="0" smtClean="0">
                <a:solidFill>
                  <a:srgbClr val="000000"/>
                </a:solidFill>
                <a:latin typeface="Century Gothic" pitchFamily="34" charset="0"/>
              </a:rPr>
              <a:t>подтверждающих произведенные расходы</a:t>
            </a:r>
            <a:endParaRPr lang="ru-RU" sz="1400" b="1" dirty="0">
              <a:solidFill>
                <a:srgbClr val="000000"/>
              </a:solidFill>
              <a:latin typeface="Century Gothic" pitchFamily="34" charset="0"/>
            </a:endParaRPr>
          </a:p>
          <a:p>
            <a:pPr algn="just">
              <a:defRPr/>
            </a:pPr>
            <a:endParaRPr lang="ru-RU" sz="1200" b="1" dirty="0">
              <a:solidFill>
                <a:schemeClr val="tx2"/>
              </a:solidFill>
              <a:latin typeface="Century Gothic" pitchFamily="34" charset="0"/>
            </a:endParaRPr>
          </a:p>
        </p:txBody>
      </p:sp>
      <p:sp>
        <p:nvSpPr>
          <p:cNvPr id="54" name="Rectangle 2"/>
          <p:cNvSpPr txBox="1">
            <a:spLocks noChangeArrowheads="1"/>
          </p:cNvSpPr>
          <p:nvPr/>
        </p:nvSpPr>
        <p:spPr bwMode="auto">
          <a:xfrm>
            <a:off x="4572000" y="4653136"/>
            <a:ext cx="4453585" cy="2018652"/>
          </a:xfrm>
          <a:prstGeom prst="rect">
            <a:avLst/>
          </a:prstGeom>
          <a:solidFill>
            <a:schemeClr val="accent1">
              <a:lumMod val="20000"/>
              <a:lumOff val="80000"/>
            </a:schemeClr>
          </a:solidFill>
          <a:ln/>
          <a:effectLst>
            <a:outerShdw blurRad="40000" dist="23000" dir="5400000" rotWithShape="0">
              <a:srgbClr val="000000">
                <a:alpha val="35000"/>
              </a:srgbClr>
            </a:outerShdw>
          </a:effectLst>
          <a:extLst/>
        </p:spPr>
        <p:style>
          <a:lnRef idx="1">
            <a:schemeClr val="accent1"/>
          </a:lnRef>
          <a:fillRef idx="3">
            <a:schemeClr val="accent1"/>
          </a:fillRef>
          <a:effectRef idx="2">
            <a:schemeClr val="accent1"/>
          </a:effectRef>
          <a:fontRef idx="minor">
            <a:schemeClr val="lt1"/>
          </a:fontRef>
        </p:style>
        <p:txBody>
          <a:bodyPr anchor="ctr"/>
          <a:lstStyle/>
          <a:p>
            <a:pPr algn="just">
              <a:defRPr/>
            </a:pPr>
            <a:endParaRPr lang="ru-RU" sz="1200" b="1" dirty="0">
              <a:solidFill>
                <a:schemeClr val="tx2"/>
              </a:solidFill>
              <a:latin typeface="Century Gothic" pitchFamily="34" charset="0"/>
            </a:endParaRPr>
          </a:p>
          <a:p>
            <a:pPr algn="just">
              <a:defRPr/>
            </a:pPr>
            <a:endParaRPr lang="ru-RU" sz="1400" b="1" dirty="0">
              <a:solidFill>
                <a:srgbClr val="000000"/>
              </a:solidFill>
              <a:latin typeface="Century Gothic" pitchFamily="34" charset="0"/>
            </a:endParaRPr>
          </a:p>
          <a:p>
            <a:pPr algn="just">
              <a:buFont typeface="Wingdings" pitchFamily="2" charset="2"/>
              <a:buChar char="Ø"/>
              <a:defRPr/>
            </a:pPr>
            <a:endParaRPr lang="ru-RU" sz="1400" b="1" dirty="0" smtClean="0">
              <a:solidFill>
                <a:srgbClr val="000000"/>
              </a:solidFill>
              <a:latin typeface="Century Gothic" pitchFamily="34" charset="0"/>
            </a:endParaRPr>
          </a:p>
          <a:p>
            <a:pPr algn="just">
              <a:buFont typeface="Wingdings" pitchFamily="2" charset="2"/>
              <a:buChar char="Ø"/>
              <a:defRPr/>
            </a:pPr>
            <a:r>
              <a:rPr lang="ru-RU" sz="1400" b="1" dirty="0" smtClean="0">
                <a:solidFill>
                  <a:srgbClr val="000000"/>
                </a:solidFill>
                <a:latin typeface="Century Gothic" pitchFamily="34" charset="0"/>
              </a:rPr>
              <a:t>  проверяет </a:t>
            </a:r>
            <a:r>
              <a:rPr lang="ru-RU" sz="1400" b="1" dirty="0">
                <a:solidFill>
                  <a:srgbClr val="000000"/>
                </a:solidFill>
                <a:latin typeface="Century Gothic" pitchFamily="34" charset="0"/>
              </a:rPr>
              <a:t>авансовый отчет, формирует бух. проводки</a:t>
            </a:r>
          </a:p>
          <a:p>
            <a:pPr algn="just">
              <a:buFont typeface="Wingdings" pitchFamily="2" charset="2"/>
              <a:buChar char="Ø"/>
              <a:defRPr/>
            </a:pPr>
            <a:r>
              <a:rPr lang="ru-RU" sz="1400" b="1" dirty="0">
                <a:solidFill>
                  <a:srgbClr val="000000"/>
                </a:solidFill>
                <a:latin typeface="Century Gothic" pitchFamily="34" charset="0"/>
              </a:rPr>
              <a:t> </a:t>
            </a:r>
            <a:r>
              <a:rPr lang="ru-RU" sz="1400" b="1" dirty="0" smtClean="0">
                <a:solidFill>
                  <a:srgbClr val="000000"/>
                </a:solidFill>
                <a:latin typeface="Century Gothic" pitchFamily="34" charset="0"/>
              </a:rPr>
              <a:t> формирует  </a:t>
            </a:r>
            <a:r>
              <a:rPr lang="ru-RU" sz="1400" b="1" dirty="0">
                <a:solidFill>
                  <a:srgbClr val="000000"/>
                </a:solidFill>
                <a:latin typeface="Century Gothic" pitchFamily="34" charset="0"/>
              </a:rPr>
              <a:t>платежное поручение на перечисление перерасхода подотчетных сумм на пластиковую карту/ производит удержание перерасхода из заработной </a:t>
            </a:r>
            <a:r>
              <a:rPr lang="ru-RU" sz="1400" b="1" dirty="0" smtClean="0">
                <a:solidFill>
                  <a:srgbClr val="000000"/>
                </a:solidFill>
                <a:latin typeface="Century Gothic" pitchFamily="34" charset="0"/>
              </a:rPr>
              <a:t>платы на основании заявления</a:t>
            </a:r>
            <a:endParaRPr lang="ru-RU" sz="1400" b="1" dirty="0">
              <a:solidFill>
                <a:srgbClr val="000000"/>
              </a:solidFill>
              <a:latin typeface="Century Gothic" pitchFamily="34" charset="0"/>
            </a:endParaRPr>
          </a:p>
          <a:p>
            <a:pPr algn="just">
              <a:defRPr/>
            </a:pPr>
            <a:endParaRPr lang="ru-RU" sz="1400" b="1" dirty="0">
              <a:solidFill>
                <a:srgbClr val="000000"/>
              </a:solidFill>
              <a:latin typeface="Century Gothic" pitchFamily="34" charset="0"/>
            </a:endParaRPr>
          </a:p>
          <a:p>
            <a:pPr algn="just">
              <a:defRPr/>
            </a:pPr>
            <a:endParaRPr lang="ru-RU" sz="1400" b="1" dirty="0">
              <a:solidFill>
                <a:srgbClr val="000000"/>
              </a:solidFill>
              <a:latin typeface="Century Gothic" pitchFamily="34" charset="0"/>
            </a:endParaRPr>
          </a:p>
          <a:p>
            <a:pPr algn="just">
              <a:defRPr/>
            </a:pPr>
            <a:endParaRPr lang="ru-RU" sz="1400" b="1" dirty="0">
              <a:solidFill>
                <a:srgbClr val="000000"/>
              </a:solidFill>
              <a:latin typeface="Century Gothic" pitchFamily="34" charset="0"/>
            </a:endParaRPr>
          </a:p>
          <a:p>
            <a:pPr algn="just">
              <a:defRPr/>
            </a:pPr>
            <a:endParaRPr lang="ru-RU" sz="1400" b="1" dirty="0">
              <a:solidFill>
                <a:srgbClr val="000000"/>
              </a:solidFill>
              <a:latin typeface="Century Gothic" pitchFamily="34" charset="0"/>
            </a:endParaRPr>
          </a:p>
        </p:txBody>
      </p:sp>
      <p:sp>
        <p:nvSpPr>
          <p:cNvPr id="51" name="Rectangle 2"/>
          <p:cNvSpPr txBox="1">
            <a:spLocks noChangeArrowheads="1"/>
          </p:cNvSpPr>
          <p:nvPr/>
        </p:nvSpPr>
        <p:spPr bwMode="auto">
          <a:xfrm>
            <a:off x="1156032" y="4159371"/>
            <a:ext cx="2166938" cy="458726"/>
          </a:xfrm>
          <a:prstGeom prst="rect">
            <a:avLst/>
          </a:prstGeom>
          <a:ln/>
          <a:effectLst/>
          <a:extLst/>
        </p:spPr>
        <p:style>
          <a:lnRef idx="2">
            <a:schemeClr val="accent2"/>
          </a:lnRef>
          <a:fillRef idx="1">
            <a:schemeClr val="lt1"/>
          </a:fillRef>
          <a:effectRef idx="0">
            <a:schemeClr val="accent2"/>
          </a:effectRef>
          <a:fontRef idx="minor">
            <a:schemeClr val="dk1"/>
          </a:fontRef>
        </p:style>
        <p:txBody>
          <a:bodyPr anchor="ctr"/>
          <a:lstStyle>
            <a:defPPr>
              <a:defRPr lang="ru-RU"/>
            </a:defPPr>
            <a:lvl1pPr algn="ctr" fontAlgn="base">
              <a:spcBef>
                <a:spcPct val="0"/>
              </a:spcBef>
              <a:spcAft>
                <a:spcPct val="0"/>
              </a:spcAft>
              <a:defRPr sz="1600" b="1">
                <a:solidFill>
                  <a:srgbClr val="C00000"/>
                </a:solidFill>
                <a:latin typeface="+mj-lt"/>
                <a:ea typeface="+mj-ea"/>
                <a:cs typeface="+mj-cs"/>
              </a:defRPr>
            </a:lvl1pPr>
            <a:lvl2pPr algn="ctr" fontAlgn="base">
              <a:spcBef>
                <a:spcPct val="0"/>
              </a:spcBef>
              <a:spcAft>
                <a:spcPct val="0"/>
              </a:spcAft>
              <a:defRPr sz="4400">
                <a:solidFill>
                  <a:schemeClr val="tx2"/>
                </a:solidFill>
                <a:latin typeface="Arial" charset="0"/>
                <a:cs typeface="Arial" charset="0"/>
              </a:defRPr>
            </a:lvl2pPr>
            <a:lvl3pPr algn="ctr" fontAlgn="base">
              <a:spcBef>
                <a:spcPct val="0"/>
              </a:spcBef>
              <a:spcAft>
                <a:spcPct val="0"/>
              </a:spcAft>
              <a:defRPr sz="4400">
                <a:solidFill>
                  <a:schemeClr val="tx2"/>
                </a:solidFill>
                <a:latin typeface="Arial" charset="0"/>
                <a:cs typeface="Arial" charset="0"/>
              </a:defRPr>
            </a:lvl3pPr>
            <a:lvl4pPr algn="ctr" fontAlgn="base">
              <a:spcBef>
                <a:spcPct val="0"/>
              </a:spcBef>
              <a:spcAft>
                <a:spcPct val="0"/>
              </a:spcAft>
              <a:defRPr sz="4400">
                <a:solidFill>
                  <a:schemeClr val="tx2"/>
                </a:solidFill>
                <a:latin typeface="Arial" charset="0"/>
                <a:cs typeface="Arial" charset="0"/>
              </a:defRPr>
            </a:lvl4pPr>
            <a:lvl5pPr algn="ctr" fontAlgn="base">
              <a:spcBef>
                <a:spcPct val="0"/>
              </a:spcBef>
              <a:spcAft>
                <a:spcPct val="0"/>
              </a:spcAft>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ru-RU" altLang="ru-RU" dirty="0">
                <a:latin typeface="Century Gothic" pitchFamily="34" charset="0"/>
              </a:rPr>
              <a:t> ОГВ</a:t>
            </a:r>
          </a:p>
        </p:txBody>
      </p:sp>
      <p:sp>
        <p:nvSpPr>
          <p:cNvPr id="52" name="Rectangle 2"/>
          <p:cNvSpPr txBox="1">
            <a:spLocks noChangeArrowheads="1"/>
          </p:cNvSpPr>
          <p:nvPr/>
        </p:nvSpPr>
        <p:spPr bwMode="auto">
          <a:xfrm>
            <a:off x="5508626" y="3862685"/>
            <a:ext cx="2955924" cy="790451"/>
          </a:xfrm>
          <a:prstGeom prst="rect">
            <a:avLst/>
          </a:prstGeom>
          <a:ln/>
          <a:effectLst/>
          <a:extLst/>
        </p:spPr>
        <p:style>
          <a:lnRef idx="2">
            <a:schemeClr val="accent2"/>
          </a:lnRef>
          <a:fillRef idx="1">
            <a:schemeClr val="lt1"/>
          </a:fillRef>
          <a:effectRef idx="0">
            <a:schemeClr val="accent2"/>
          </a:effectRef>
          <a:fontRef idx="minor">
            <a:schemeClr val="dk1"/>
          </a:fontRef>
        </p:style>
        <p:txBody>
          <a:bodyPr anchor="ctr"/>
          <a:lstStyle>
            <a:defPPr>
              <a:defRPr lang="ru-RU"/>
            </a:defPPr>
            <a:lvl1pPr algn="ctr" fontAlgn="base">
              <a:spcBef>
                <a:spcPct val="0"/>
              </a:spcBef>
              <a:spcAft>
                <a:spcPct val="0"/>
              </a:spcAft>
              <a:defRPr sz="1600" b="1">
                <a:solidFill>
                  <a:srgbClr val="C00000"/>
                </a:solidFill>
                <a:latin typeface="+mj-lt"/>
                <a:ea typeface="+mj-ea"/>
                <a:cs typeface="+mj-cs"/>
              </a:defRPr>
            </a:lvl1pPr>
            <a:lvl2pPr algn="ctr" fontAlgn="base">
              <a:spcBef>
                <a:spcPct val="0"/>
              </a:spcBef>
              <a:spcAft>
                <a:spcPct val="0"/>
              </a:spcAft>
              <a:defRPr sz="4400">
                <a:solidFill>
                  <a:schemeClr val="tx2"/>
                </a:solidFill>
                <a:latin typeface="Arial" charset="0"/>
                <a:cs typeface="Arial" charset="0"/>
              </a:defRPr>
            </a:lvl2pPr>
            <a:lvl3pPr algn="ctr" fontAlgn="base">
              <a:spcBef>
                <a:spcPct val="0"/>
              </a:spcBef>
              <a:spcAft>
                <a:spcPct val="0"/>
              </a:spcAft>
              <a:defRPr sz="4400">
                <a:solidFill>
                  <a:schemeClr val="tx2"/>
                </a:solidFill>
                <a:latin typeface="Arial" charset="0"/>
                <a:cs typeface="Arial" charset="0"/>
              </a:defRPr>
            </a:lvl3pPr>
            <a:lvl4pPr algn="ctr" fontAlgn="base">
              <a:spcBef>
                <a:spcPct val="0"/>
              </a:spcBef>
              <a:spcAft>
                <a:spcPct val="0"/>
              </a:spcAft>
              <a:defRPr sz="4400">
                <a:solidFill>
                  <a:schemeClr val="tx2"/>
                </a:solidFill>
                <a:latin typeface="Arial" charset="0"/>
                <a:cs typeface="Arial" charset="0"/>
              </a:defRPr>
            </a:lvl4pPr>
            <a:lvl5pPr algn="ctr" fontAlgn="base">
              <a:spcBef>
                <a:spcPct val="0"/>
              </a:spcBef>
              <a:spcAft>
                <a:spcPct val="0"/>
              </a:spcAft>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ru-RU" altLang="ru-RU" sz="1400" dirty="0">
                <a:latin typeface="Century Gothic" pitchFamily="34" charset="0"/>
              </a:rPr>
              <a:t>Бухгалтер по работе с подотчетными лицами</a:t>
            </a:r>
          </a:p>
        </p:txBody>
      </p:sp>
      <p:sp>
        <p:nvSpPr>
          <p:cNvPr id="22" name="Rectangle 2"/>
          <p:cNvSpPr txBox="1">
            <a:spLocks noChangeArrowheads="1"/>
          </p:cNvSpPr>
          <p:nvPr/>
        </p:nvSpPr>
        <p:spPr bwMode="auto">
          <a:xfrm>
            <a:off x="2520156" y="439209"/>
            <a:ext cx="4103688" cy="400110"/>
          </a:xfrm>
          <a:prstGeom prst="rect">
            <a:avLst/>
          </a:prstGeom>
          <a:ln/>
          <a:effectLst/>
          <a:extLst/>
        </p:spPr>
        <p:style>
          <a:lnRef idx="2">
            <a:schemeClr val="accent2"/>
          </a:lnRef>
          <a:fillRef idx="1">
            <a:schemeClr val="lt1"/>
          </a:fillRef>
          <a:effectRef idx="0">
            <a:schemeClr val="accent2"/>
          </a:effectRef>
          <a:fontRef idx="minor">
            <a:schemeClr val="dk1"/>
          </a:fontRef>
        </p:style>
        <p:txBody>
          <a:bodyPr anchor="ctr"/>
          <a:lstStyle>
            <a:defPPr>
              <a:defRPr lang="ru-RU"/>
            </a:defPPr>
            <a:lvl1pPr algn="ctr">
              <a:defRPr sz="2000" b="1">
                <a:solidFill>
                  <a:srgbClr val="C00000"/>
                </a:solidFill>
                <a:latin typeface="Franklin Gothic Medium" pitchFamily="34" charset="0"/>
              </a:defRPr>
            </a:lvl1pPr>
          </a:lstStyle>
          <a:p>
            <a:r>
              <a:rPr lang="ru-RU" altLang="ru-RU" dirty="0" smtClean="0">
                <a:latin typeface="Century Gothic" pitchFamily="34" charset="0"/>
              </a:rPr>
              <a:t>ЕЦИС</a:t>
            </a:r>
            <a:endParaRPr lang="ru-RU" altLang="ru-RU" dirty="0">
              <a:latin typeface="Century Gothic" pitchFamily="34" charset="0"/>
            </a:endParaRPr>
          </a:p>
        </p:txBody>
      </p:sp>
      <p:sp>
        <p:nvSpPr>
          <p:cNvPr id="21" name="TextBox 20"/>
          <p:cNvSpPr txBox="1"/>
          <p:nvPr/>
        </p:nvSpPr>
        <p:spPr>
          <a:xfrm>
            <a:off x="7133457" y="500765"/>
            <a:ext cx="863600" cy="338554"/>
          </a:xfrm>
          <a:prstGeom prst="rect">
            <a:avLst/>
          </a:prstGeom>
          <a:solidFill>
            <a:srgbClr val="C00000"/>
          </a:soli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spAutoFit/>
          </a:bodyPr>
          <a:lstStyle>
            <a:defPPr>
              <a:defRPr lang="ru-RU"/>
            </a:defPPr>
            <a:lvl1pPr algn="ctr" fontAlgn="auto">
              <a:spcBef>
                <a:spcPts val="0"/>
              </a:spcBef>
              <a:spcAft>
                <a:spcPts val="0"/>
              </a:spcAft>
              <a:defRPr sz="1600" b="1" kern="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u-RU" dirty="0">
                <a:latin typeface="Century Gothic" pitchFamily="34" charset="0"/>
              </a:rPr>
              <a:t>ЦБ     </a:t>
            </a:r>
          </a:p>
        </p:txBody>
      </p:sp>
      <p:sp>
        <p:nvSpPr>
          <p:cNvPr id="7" name="TextBox 6"/>
          <p:cNvSpPr txBox="1"/>
          <p:nvPr/>
        </p:nvSpPr>
        <p:spPr>
          <a:xfrm>
            <a:off x="1267364" y="500765"/>
            <a:ext cx="865188" cy="338554"/>
          </a:xfrm>
          <a:prstGeom prst="rect">
            <a:avLst/>
          </a:prstGeom>
          <a:solidFill>
            <a:srgbClr val="C00000"/>
          </a:soli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spAutoFit/>
          </a:bodyPr>
          <a:lstStyle>
            <a:defPPr>
              <a:defRPr lang="ru-RU"/>
            </a:defPPr>
            <a:lvl1pPr algn="ctr" fontAlgn="auto">
              <a:spcBef>
                <a:spcPts val="0"/>
              </a:spcBef>
              <a:spcAft>
                <a:spcPts val="0"/>
              </a:spcAft>
              <a:defRPr sz="1600" b="1" kern="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u-RU" dirty="0">
                <a:latin typeface="Century Gothic" pitchFamily="34" charset="0"/>
              </a:rPr>
              <a:t>ОГВ     </a:t>
            </a:r>
          </a:p>
        </p:txBody>
      </p:sp>
      <p:sp>
        <p:nvSpPr>
          <p:cNvPr id="23" name="Равнобедренный треугольник 22"/>
          <p:cNvSpPr/>
          <p:nvPr/>
        </p:nvSpPr>
        <p:spPr>
          <a:xfrm rot="5400000">
            <a:off x="1626119" y="2586192"/>
            <a:ext cx="1169396" cy="318194"/>
          </a:xfrm>
          <a:prstGeom prst="triangle">
            <a:avLst/>
          </a:prstGeom>
          <a:solidFill>
            <a:srgbClr val="C00000"/>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entury Gothic" pitchFamily="34" charset="0"/>
            </a:endParaRPr>
          </a:p>
        </p:txBody>
      </p:sp>
      <p:sp>
        <p:nvSpPr>
          <p:cNvPr id="24" name="Равнобедренный треугольник 23"/>
          <p:cNvSpPr/>
          <p:nvPr/>
        </p:nvSpPr>
        <p:spPr>
          <a:xfrm rot="5400000">
            <a:off x="4074962" y="2558457"/>
            <a:ext cx="1169396" cy="318194"/>
          </a:xfrm>
          <a:prstGeom prst="triangle">
            <a:avLst/>
          </a:prstGeom>
          <a:solidFill>
            <a:srgbClr val="C00000"/>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entury Gothic"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971600" y="16902"/>
            <a:ext cx="8172399" cy="338554"/>
          </a:xfrm>
          <a:prstGeom prst="rect">
            <a:avLst/>
          </a:prstGeom>
          <a:noFill/>
          <a:ln w="9525">
            <a:noFill/>
            <a:miter lim="800000"/>
            <a:headEnd/>
            <a:tailEnd/>
          </a:ln>
          <a:extLst/>
        </p:spPr>
        <p:txBody>
          <a:bodyPr vert="horz" wrap="square" lIns="91440" tIns="45720" rIns="91440" bIns="45720" rtlCol="0" anchor="ctr">
            <a:spAutoFit/>
          </a:bodyPr>
          <a:lstStyle>
            <a:defPPr>
              <a:defRPr lang="ru-RU"/>
            </a:defPPr>
            <a:lvl1pPr algn="ctr">
              <a:spcBef>
                <a:spcPct val="0"/>
              </a:spcBef>
              <a:buNone/>
              <a:defRPr b="1">
                <a:solidFill>
                  <a:schemeClr val="tx2">
                    <a:lumMod val="60000"/>
                    <a:lumOff val="40000"/>
                  </a:schemeClr>
                </a:solidFill>
                <a:latin typeface="Segoe UI" pitchFamily="34" charset="0"/>
                <a:ea typeface="Segoe UI" pitchFamily="34" charset="0"/>
                <a:cs typeface="Segoe UI"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ru-RU" altLang="ru-RU" sz="1600" dirty="0">
                <a:solidFill>
                  <a:schemeClr val="tx1"/>
                </a:solidFill>
                <a:latin typeface="Century Gothic" pitchFamily="34" charset="0"/>
                <a:ea typeface="+mj-ea"/>
                <a:cs typeface="+mj-cs"/>
              </a:rPr>
              <a:t>Схема Документооборота «Учет расчетов с поставщиками</a:t>
            </a:r>
          </a:p>
        </p:txBody>
      </p:sp>
      <p:sp>
        <p:nvSpPr>
          <p:cNvPr id="43" name="Rectangle 2"/>
          <p:cNvSpPr txBox="1">
            <a:spLocks noChangeArrowheads="1"/>
          </p:cNvSpPr>
          <p:nvPr/>
        </p:nvSpPr>
        <p:spPr bwMode="auto">
          <a:xfrm>
            <a:off x="251520" y="1428736"/>
            <a:ext cx="1800000" cy="1440000"/>
          </a:xfrm>
          <a:prstGeom prst="rect">
            <a:avLst/>
          </a:prstGeom>
          <a:solidFill>
            <a:srgbClr val="0070C0"/>
          </a:solidFill>
          <a:ln>
            <a:solidFill>
              <a:schemeClr val="bg1"/>
            </a:solidFill>
          </a:ln>
          <a:effectLst/>
          <a:extLst/>
        </p:spPr>
        <p:style>
          <a:lnRef idx="2">
            <a:schemeClr val="accent2"/>
          </a:lnRef>
          <a:fillRef idx="1">
            <a:schemeClr val="lt1"/>
          </a:fillRef>
          <a:effectRef idx="0">
            <a:schemeClr val="accent2"/>
          </a:effectRef>
          <a:fontRef idx="minor">
            <a:schemeClr val="dk1"/>
          </a:fontRef>
        </p:style>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ru-RU" altLang="ru-RU" sz="1600" b="1" dirty="0" smtClean="0">
                <a:solidFill>
                  <a:schemeClr val="tx1"/>
                </a:solidFill>
                <a:effectLst>
                  <a:outerShdw blurRad="38100" dist="38100" dir="2700000" algn="tl">
                    <a:srgbClr val="000000">
                      <a:alpha val="43137"/>
                    </a:srgbClr>
                  </a:outerShdw>
                </a:effectLst>
                <a:latin typeface="Century Gothic" pitchFamily="34" charset="0"/>
              </a:rPr>
              <a:t>Государственный контракт</a:t>
            </a:r>
            <a:endParaRPr lang="ru-RU" altLang="ru-RU" sz="1600" b="1" dirty="0">
              <a:solidFill>
                <a:schemeClr val="tx1"/>
              </a:solidFill>
              <a:effectLst>
                <a:outerShdw blurRad="38100" dist="38100" dir="2700000" algn="tl">
                  <a:srgbClr val="000000">
                    <a:alpha val="43137"/>
                  </a:srgbClr>
                </a:outerShdw>
              </a:effectLst>
              <a:latin typeface="Century Gothic" pitchFamily="34" charset="0"/>
            </a:endParaRPr>
          </a:p>
        </p:txBody>
      </p:sp>
      <p:sp>
        <p:nvSpPr>
          <p:cNvPr id="46" name="Rectangle 2"/>
          <p:cNvSpPr txBox="1">
            <a:spLocks noChangeArrowheads="1"/>
          </p:cNvSpPr>
          <p:nvPr/>
        </p:nvSpPr>
        <p:spPr bwMode="auto">
          <a:xfrm>
            <a:off x="2285984" y="1428736"/>
            <a:ext cx="2132762" cy="1785950"/>
          </a:xfrm>
          <a:prstGeom prst="rect">
            <a:avLst/>
          </a:prstGeom>
          <a:solidFill>
            <a:schemeClr val="accent1">
              <a:lumMod val="20000"/>
              <a:lumOff val="80000"/>
            </a:schemeClr>
          </a:solidFill>
          <a:ln>
            <a:solidFill>
              <a:schemeClr val="bg1"/>
            </a:solidFill>
          </a:ln>
          <a:effectLst>
            <a:outerShdw blurRad="40000" dist="23000" dir="5400000" rotWithShape="0">
              <a:srgbClr val="000000">
                <a:alpha val="35000"/>
              </a:srgbClr>
            </a:outerShdw>
          </a:effectLst>
          <a:extLst/>
        </p:spPr>
        <p:style>
          <a:lnRef idx="1">
            <a:schemeClr val="accent1"/>
          </a:lnRef>
          <a:fillRef idx="3">
            <a:schemeClr val="accent1"/>
          </a:fillRef>
          <a:effectRef idx="2">
            <a:schemeClr val="accent1"/>
          </a:effectRef>
          <a:fontRef idx="minor">
            <a:schemeClr val="lt1"/>
          </a:fontRef>
        </p:style>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171450" indent="-171450" algn="l" fontAlgn="auto">
              <a:spcBef>
                <a:spcPts val="0"/>
              </a:spcBef>
              <a:spcAft>
                <a:spcPts val="0"/>
              </a:spcAft>
              <a:defRPr/>
            </a:pPr>
            <a:endParaRPr lang="ru-RU" sz="1200" b="1" dirty="0" smtClean="0">
              <a:solidFill>
                <a:sysClr val="windowText" lastClr="000000"/>
              </a:solidFill>
              <a:latin typeface="Century Gothic" pitchFamily="34" charset="0"/>
            </a:endParaRPr>
          </a:p>
          <a:p>
            <a:pPr marL="171450" indent="-171450" algn="l" fontAlgn="auto">
              <a:spcBef>
                <a:spcPts val="0"/>
              </a:spcBef>
              <a:spcAft>
                <a:spcPts val="0"/>
              </a:spcAft>
              <a:buFont typeface="Wingdings" panose="05000000000000000000" pitchFamily="2" charset="2"/>
              <a:buChar char="Ø"/>
              <a:defRPr/>
            </a:pPr>
            <a:r>
              <a:rPr lang="ru-RU" sz="1200" b="1" dirty="0" smtClean="0">
                <a:solidFill>
                  <a:sysClr val="windowText" lastClr="000000"/>
                </a:solidFill>
                <a:latin typeface="Century Gothic" pitchFamily="34" charset="0"/>
              </a:rPr>
              <a:t>Размещение </a:t>
            </a:r>
            <a:r>
              <a:rPr lang="ru-RU" sz="1200" b="1" dirty="0">
                <a:solidFill>
                  <a:sysClr val="windowText" lastClr="000000"/>
                </a:solidFill>
                <a:latin typeface="Century Gothic" pitchFamily="34" charset="0"/>
              </a:rPr>
              <a:t>Плана-графика</a:t>
            </a:r>
          </a:p>
          <a:p>
            <a:pPr marL="171450" indent="-171450" algn="l" fontAlgn="auto">
              <a:spcBef>
                <a:spcPts val="0"/>
              </a:spcBef>
              <a:spcAft>
                <a:spcPts val="0"/>
              </a:spcAft>
              <a:buFont typeface="Wingdings" panose="05000000000000000000" pitchFamily="2" charset="2"/>
              <a:buChar char="Ø"/>
              <a:defRPr/>
            </a:pPr>
            <a:r>
              <a:rPr lang="ru-RU" sz="1200" b="1" dirty="0">
                <a:solidFill>
                  <a:sysClr val="windowText" lastClr="000000"/>
                </a:solidFill>
                <a:latin typeface="Century Gothic" pitchFamily="34" charset="0"/>
              </a:rPr>
              <a:t>Проведение торгов</a:t>
            </a:r>
          </a:p>
          <a:p>
            <a:pPr marL="171450" indent="-171450" algn="l" fontAlgn="auto">
              <a:spcBef>
                <a:spcPts val="0"/>
              </a:spcBef>
              <a:spcAft>
                <a:spcPts val="0"/>
              </a:spcAft>
              <a:buFont typeface="Wingdings" panose="05000000000000000000" pitchFamily="2" charset="2"/>
              <a:buChar char="Ø"/>
              <a:defRPr/>
            </a:pPr>
            <a:r>
              <a:rPr lang="ru-RU" sz="1200" b="1" dirty="0">
                <a:solidFill>
                  <a:sysClr val="windowText" lastClr="000000"/>
                </a:solidFill>
                <a:latin typeface="Century Gothic" pitchFamily="34" charset="0"/>
              </a:rPr>
              <a:t>Заключение государственных контрактов</a:t>
            </a:r>
          </a:p>
          <a:p>
            <a:pPr marL="171450" indent="-171450" algn="l" fontAlgn="auto">
              <a:spcBef>
                <a:spcPts val="0"/>
              </a:spcBef>
              <a:spcAft>
                <a:spcPts val="0"/>
              </a:spcAft>
              <a:buFont typeface="Wingdings" panose="05000000000000000000" pitchFamily="2" charset="2"/>
              <a:buChar char="Ø"/>
              <a:defRPr/>
            </a:pPr>
            <a:r>
              <a:rPr lang="ru-RU" sz="1200" b="1" dirty="0">
                <a:solidFill>
                  <a:sysClr val="windowText" lastClr="000000"/>
                </a:solidFill>
                <a:latin typeface="Century Gothic" pitchFamily="34" charset="0"/>
              </a:rPr>
              <a:t>Направление скана государственного контракта с ЭП</a:t>
            </a:r>
            <a:r>
              <a:rPr lang="ru-RU" sz="1200" b="1" dirty="0" smtClean="0">
                <a:solidFill>
                  <a:sysClr val="windowText" lastClr="000000"/>
                </a:solidFill>
                <a:latin typeface="Century Gothic" pitchFamily="34" charset="0"/>
              </a:rPr>
              <a:t>.</a:t>
            </a:r>
          </a:p>
          <a:p>
            <a:pPr marL="171450" indent="-171450" algn="l" fontAlgn="auto">
              <a:spcBef>
                <a:spcPts val="0"/>
              </a:spcBef>
              <a:spcAft>
                <a:spcPts val="0"/>
              </a:spcAft>
              <a:buFont typeface="Wingdings" panose="05000000000000000000" pitchFamily="2" charset="2"/>
              <a:buChar char="Ø"/>
              <a:defRPr/>
            </a:pPr>
            <a:endParaRPr lang="ru-RU" sz="1200" b="1" dirty="0">
              <a:solidFill>
                <a:sysClr val="windowText" lastClr="000000"/>
              </a:solidFill>
              <a:latin typeface="Century Gothic" pitchFamily="34" charset="0"/>
            </a:endParaRPr>
          </a:p>
        </p:txBody>
      </p:sp>
      <p:sp>
        <p:nvSpPr>
          <p:cNvPr id="48" name="Rectangle 2"/>
          <p:cNvSpPr txBox="1">
            <a:spLocks noChangeArrowheads="1"/>
          </p:cNvSpPr>
          <p:nvPr/>
        </p:nvSpPr>
        <p:spPr bwMode="auto">
          <a:xfrm>
            <a:off x="5059289" y="1410880"/>
            <a:ext cx="3401144" cy="1534420"/>
          </a:xfrm>
          <a:prstGeom prst="rect">
            <a:avLst/>
          </a:prstGeom>
          <a:solidFill>
            <a:schemeClr val="accent1">
              <a:lumMod val="20000"/>
              <a:lumOff val="80000"/>
            </a:schemeClr>
          </a:solidFill>
          <a:ln>
            <a:solidFill>
              <a:schemeClr val="bg1"/>
            </a:solidFill>
          </a:ln>
          <a:effectLst>
            <a:outerShdw blurRad="40000" dist="23000" dir="5400000" rotWithShape="0">
              <a:srgbClr val="000000">
                <a:alpha val="35000"/>
              </a:srgbClr>
            </a:outerShdw>
          </a:effectLst>
          <a:extLst/>
        </p:spPr>
        <p:style>
          <a:lnRef idx="1">
            <a:schemeClr val="accent1"/>
          </a:lnRef>
          <a:fillRef idx="3">
            <a:schemeClr val="accent1"/>
          </a:fillRef>
          <a:effectRef idx="2">
            <a:schemeClr val="accent1"/>
          </a:effectRef>
          <a:fontRef idx="minor">
            <a:schemeClr val="lt1"/>
          </a:fontRef>
        </p:style>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171450" indent="-171450" algn="l" fontAlgn="auto">
              <a:lnSpc>
                <a:spcPts val="1680"/>
              </a:lnSpc>
              <a:spcBef>
                <a:spcPts val="0"/>
              </a:spcBef>
              <a:spcAft>
                <a:spcPts val="0"/>
              </a:spcAft>
              <a:buFont typeface="Wingdings" panose="05000000000000000000" pitchFamily="2" charset="2"/>
              <a:buChar char="Ø"/>
              <a:defRPr/>
            </a:pPr>
            <a:r>
              <a:rPr lang="ru-RU" sz="1200" b="1" dirty="0" smtClean="0">
                <a:solidFill>
                  <a:sysClr val="windowText" lastClr="000000"/>
                </a:solidFill>
                <a:latin typeface="Century Gothic" pitchFamily="34" charset="0"/>
              </a:rPr>
              <a:t>1. Принятие </a:t>
            </a:r>
            <a:r>
              <a:rPr lang="ru-RU" sz="1200" b="1" dirty="0">
                <a:solidFill>
                  <a:sysClr val="windowText" lastClr="000000"/>
                </a:solidFill>
                <a:latin typeface="Century Gothic" pitchFamily="34" charset="0"/>
              </a:rPr>
              <a:t>бюджетных обязательств</a:t>
            </a:r>
            <a:r>
              <a:rPr lang="ru-RU" sz="1200" b="1" dirty="0" smtClean="0">
                <a:solidFill>
                  <a:sysClr val="windowText" lastClr="000000"/>
                </a:solidFill>
                <a:latin typeface="Century Gothic" pitchFamily="34" charset="0"/>
              </a:rPr>
              <a:t>.</a:t>
            </a:r>
          </a:p>
          <a:p>
            <a:pPr marL="171450" indent="-171450" algn="l" fontAlgn="auto">
              <a:lnSpc>
                <a:spcPts val="1680"/>
              </a:lnSpc>
              <a:spcBef>
                <a:spcPts val="0"/>
              </a:spcBef>
              <a:spcAft>
                <a:spcPts val="0"/>
              </a:spcAft>
              <a:buFont typeface="Wingdings" panose="05000000000000000000" pitchFamily="2" charset="2"/>
              <a:buChar char="Ø"/>
              <a:defRPr/>
            </a:pPr>
            <a:endParaRPr lang="ru-RU" sz="1200" b="1" dirty="0">
              <a:solidFill>
                <a:sysClr val="windowText" lastClr="000000"/>
              </a:solidFill>
              <a:latin typeface="Century Gothic" pitchFamily="34" charset="0"/>
            </a:endParaRPr>
          </a:p>
          <a:p>
            <a:pPr marL="171450" indent="-171450" algn="l" fontAlgn="auto">
              <a:lnSpc>
                <a:spcPts val="1680"/>
              </a:lnSpc>
              <a:spcBef>
                <a:spcPts val="0"/>
              </a:spcBef>
              <a:spcAft>
                <a:spcPts val="0"/>
              </a:spcAft>
              <a:buFont typeface="Wingdings" panose="05000000000000000000" pitchFamily="2" charset="2"/>
              <a:buChar char="Ø"/>
              <a:defRPr/>
            </a:pPr>
            <a:r>
              <a:rPr lang="ru-RU" sz="1200" b="1" dirty="0" smtClean="0">
                <a:solidFill>
                  <a:sysClr val="windowText" lastClr="000000"/>
                </a:solidFill>
                <a:latin typeface="Century Gothic" pitchFamily="34" charset="0"/>
              </a:rPr>
              <a:t>2. Заполнение  </a:t>
            </a:r>
            <a:r>
              <a:rPr lang="ru-RU" sz="1200" b="1" dirty="0">
                <a:solidFill>
                  <a:sysClr val="windowText" lastClr="000000"/>
                </a:solidFill>
                <a:latin typeface="Century Gothic" pitchFamily="34" charset="0"/>
              </a:rPr>
              <a:t>в </a:t>
            </a:r>
            <a:r>
              <a:rPr lang="ru-RU" sz="1200" b="1" dirty="0" smtClean="0">
                <a:solidFill>
                  <a:sysClr val="windowText" lastClr="000000"/>
                </a:solidFill>
                <a:latin typeface="Century Gothic" pitchFamily="34" charset="0"/>
              </a:rPr>
              <a:t>ЕЦИС государственного </a:t>
            </a:r>
            <a:r>
              <a:rPr lang="ru-RU" sz="1200" b="1" dirty="0">
                <a:solidFill>
                  <a:sysClr val="windowText" lastClr="000000"/>
                </a:solidFill>
                <a:latin typeface="Century Gothic" pitchFamily="34" charset="0"/>
              </a:rPr>
              <a:t>контракта.</a:t>
            </a:r>
          </a:p>
        </p:txBody>
      </p:sp>
      <p:sp>
        <p:nvSpPr>
          <p:cNvPr id="49" name="Rectangle 2"/>
          <p:cNvSpPr txBox="1">
            <a:spLocks noChangeArrowheads="1"/>
          </p:cNvSpPr>
          <p:nvPr/>
        </p:nvSpPr>
        <p:spPr bwMode="auto">
          <a:xfrm>
            <a:off x="5059289" y="860425"/>
            <a:ext cx="3401144" cy="511175"/>
          </a:xfrm>
          <a:prstGeom prst="rect">
            <a:avLst/>
          </a:prstGeom>
          <a:ln/>
          <a:extLst/>
        </p:spPr>
        <p:style>
          <a:lnRef idx="2">
            <a:schemeClr val="accent2"/>
          </a:lnRef>
          <a:fillRef idx="1">
            <a:schemeClr val="lt1"/>
          </a:fillRef>
          <a:effectRef idx="0">
            <a:schemeClr val="accent2"/>
          </a:effectRef>
          <a:fontRef idx="minor">
            <a:schemeClr val="dk1"/>
          </a:fontRef>
        </p:style>
        <p:txBody>
          <a:bodyPr anchor="ctr"/>
          <a:lstStyle>
            <a:defPPr>
              <a:defRPr lang="ru-RU"/>
            </a:defPPr>
            <a:lvl1pPr algn="ctr" fontAlgn="base">
              <a:spcBef>
                <a:spcPct val="0"/>
              </a:spcBef>
              <a:spcAft>
                <a:spcPct val="0"/>
              </a:spcAft>
              <a:defRPr sz="1600" b="1">
                <a:solidFill>
                  <a:srgbClr val="C00000"/>
                </a:solidFill>
                <a:latin typeface="+mj-lt"/>
                <a:ea typeface="+mj-ea"/>
                <a:cs typeface="+mj-cs"/>
              </a:defRPr>
            </a:lvl1pPr>
            <a:lvl2pPr algn="ctr" fontAlgn="base">
              <a:spcBef>
                <a:spcPct val="0"/>
              </a:spcBef>
              <a:spcAft>
                <a:spcPct val="0"/>
              </a:spcAft>
              <a:defRPr sz="4400">
                <a:solidFill>
                  <a:schemeClr val="tx2"/>
                </a:solidFill>
                <a:latin typeface="Arial" charset="0"/>
                <a:cs typeface="Arial" charset="0"/>
              </a:defRPr>
            </a:lvl2pPr>
            <a:lvl3pPr algn="ctr" fontAlgn="base">
              <a:spcBef>
                <a:spcPct val="0"/>
              </a:spcBef>
              <a:spcAft>
                <a:spcPct val="0"/>
              </a:spcAft>
              <a:defRPr sz="4400">
                <a:solidFill>
                  <a:schemeClr val="tx2"/>
                </a:solidFill>
                <a:latin typeface="Arial" charset="0"/>
                <a:cs typeface="Arial" charset="0"/>
              </a:defRPr>
            </a:lvl3pPr>
            <a:lvl4pPr algn="ctr" fontAlgn="base">
              <a:spcBef>
                <a:spcPct val="0"/>
              </a:spcBef>
              <a:spcAft>
                <a:spcPct val="0"/>
              </a:spcAft>
              <a:defRPr sz="4400">
                <a:solidFill>
                  <a:schemeClr val="tx2"/>
                </a:solidFill>
                <a:latin typeface="Arial" charset="0"/>
                <a:cs typeface="Arial" charset="0"/>
              </a:defRPr>
            </a:lvl4pPr>
            <a:lvl5pPr algn="ctr" fontAlgn="base">
              <a:spcBef>
                <a:spcPct val="0"/>
              </a:spcBef>
              <a:spcAft>
                <a:spcPct val="0"/>
              </a:spcAft>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ru-RU" altLang="ru-RU" dirty="0">
                <a:latin typeface="Century Gothic" pitchFamily="34" charset="0"/>
              </a:rPr>
              <a:t>Бухгалтер по работе с поставщиками</a:t>
            </a:r>
          </a:p>
        </p:txBody>
      </p:sp>
      <p:sp>
        <p:nvSpPr>
          <p:cNvPr id="51" name="Rectangle 2"/>
          <p:cNvSpPr txBox="1">
            <a:spLocks noChangeArrowheads="1"/>
          </p:cNvSpPr>
          <p:nvPr/>
        </p:nvSpPr>
        <p:spPr bwMode="auto">
          <a:xfrm>
            <a:off x="214282" y="4786322"/>
            <a:ext cx="1800000" cy="1440000"/>
          </a:xfrm>
          <a:prstGeom prst="rect">
            <a:avLst/>
          </a:prstGeom>
          <a:solidFill>
            <a:srgbClr val="0070C0"/>
          </a:solidFill>
          <a:ln>
            <a:solidFill>
              <a:schemeClr val="bg1"/>
            </a:solidFill>
          </a:ln>
          <a:effectLst/>
          <a:extLst/>
        </p:spPr>
        <p:style>
          <a:lnRef idx="2">
            <a:schemeClr val="accent2"/>
          </a:lnRef>
          <a:fillRef idx="1">
            <a:schemeClr val="lt1"/>
          </a:fillRef>
          <a:effectRef idx="0">
            <a:schemeClr val="accent2"/>
          </a:effectRef>
          <a:fontRef idx="minor">
            <a:schemeClr val="dk1"/>
          </a:fontRef>
        </p:style>
        <p:txBody>
          <a:bodyPr anchor="ctr"/>
          <a:lstStyle>
            <a:defPPr>
              <a:defRPr lang="ru-RU"/>
            </a:defPPr>
            <a:lvl1pPr algn="ctr" fontAlgn="base">
              <a:spcBef>
                <a:spcPct val="0"/>
              </a:spcBef>
              <a:spcAft>
                <a:spcPct val="0"/>
              </a:spcAft>
              <a:defRPr sz="1600" b="1">
                <a:solidFill>
                  <a:schemeClr val="bg1"/>
                </a:solidFill>
                <a:effectLst>
                  <a:outerShdw blurRad="38100" dist="38100" dir="2700000" algn="tl">
                    <a:srgbClr val="000000">
                      <a:alpha val="43137"/>
                    </a:srgbClr>
                  </a:outerShdw>
                </a:effectLst>
                <a:latin typeface="+mj-lt"/>
                <a:ea typeface="+mj-ea"/>
                <a:cs typeface="+mj-cs"/>
              </a:defRPr>
            </a:lvl1pPr>
            <a:lvl2pPr algn="ctr" fontAlgn="base">
              <a:spcBef>
                <a:spcPct val="0"/>
              </a:spcBef>
              <a:spcAft>
                <a:spcPct val="0"/>
              </a:spcAft>
              <a:defRPr sz="4400">
                <a:solidFill>
                  <a:schemeClr val="tx2"/>
                </a:solidFill>
                <a:latin typeface="Arial" charset="0"/>
                <a:cs typeface="Arial" charset="0"/>
              </a:defRPr>
            </a:lvl2pPr>
            <a:lvl3pPr algn="ctr" fontAlgn="base">
              <a:spcBef>
                <a:spcPct val="0"/>
              </a:spcBef>
              <a:spcAft>
                <a:spcPct val="0"/>
              </a:spcAft>
              <a:defRPr sz="4400">
                <a:solidFill>
                  <a:schemeClr val="tx2"/>
                </a:solidFill>
                <a:latin typeface="Arial" charset="0"/>
                <a:cs typeface="Arial" charset="0"/>
              </a:defRPr>
            </a:lvl3pPr>
            <a:lvl4pPr algn="ctr" fontAlgn="base">
              <a:spcBef>
                <a:spcPct val="0"/>
              </a:spcBef>
              <a:spcAft>
                <a:spcPct val="0"/>
              </a:spcAft>
              <a:defRPr sz="4400">
                <a:solidFill>
                  <a:schemeClr val="tx2"/>
                </a:solidFill>
                <a:latin typeface="Arial" charset="0"/>
                <a:cs typeface="Arial" charset="0"/>
              </a:defRPr>
            </a:lvl4pPr>
            <a:lvl5pPr algn="ctr" fontAlgn="base">
              <a:spcBef>
                <a:spcPct val="0"/>
              </a:spcBef>
              <a:spcAft>
                <a:spcPct val="0"/>
              </a:spcAft>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ru-RU" altLang="ru-RU" dirty="0">
                <a:solidFill>
                  <a:schemeClr val="tx1"/>
                </a:solidFill>
                <a:latin typeface="Century Gothic" pitchFamily="34" charset="0"/>
              </a:rPr>
              <a:t>Акт выполненных работ</a:t>
            </a:r>
          </a:p>
        </p:txBody>
      </p:sp>
      <p:sp>
        <p:nvSpPr>
          <p:cNvPr id="21" name="Rectangle 2"/>
          <p:cNvSpPr txBox="1">
            <a:spLocks noChangeArrowheads="1"/>
          </p:cNvSpPr>
          <p:nvPr/>
        </p:nvSpPr>
        <p:spPr bwMode="auto">
          <a:xfrm>
            <a:off x="214282" y="3143248"/>
            <a:ext cx="1800000" cy="1440000"/>
          </a:xfrm>
          <a:prstGeom prst="rect">
            <a:avLst/>
          </a:prstGeom>
          <a:solidFill>
            <a:srgbClr val="0070C0"/>
          </a:solidFill>
          <a:ln>
            <a:solidFill>
              <a:schemeClr val="bg1"/>
            </a:solidFill>
          </a:ln>
          <a:effectLst/>
          <a:extLst/>
        </p:spPr>
        <p:style>
          <a:lnRef idx="2">
            <a:schemeClr val="accent2"/>
          </a:lnRef>
          <a:fillRef idx="1">
            <a:schemeClr val="lt1"/>
          </a:fillRef>
          <a:effectRef idx="0">
            <a:schemeClr val="accent2"/>
          </a:effectRef>
          <a:fontRef idx="minor">
            <a:schemeClr val="dk1"/>
          </a:fontRef>
        </p:style>
        <p:txBody>
          <a:bodyPr anchor="ctr"/>
          <a:lstStyle>
            <a:defPPr>
              <a:defRPr lang="ru-RU"/>
            </a:defPPr>
            <a:lvl1pPr algn="ctr" fontAlgn="base">
              <a:spcBef>
                <a:spcPct val="0"/>
              </a:spcBef>
              <a:spcAft>
                <a:spcPct val="0"/>
              </a:spcAft>
              <a:defRPr sz="1600" b="1">
                <a:solidFill>
                  <a:schemeClr val="bg1"/>
                </a:solidFill>
                <a:effectLst>
                  <a:outerShdw blurRad="38100" dist="38100" dir="2700000" algn="tl">
                    <a:srgbClr val="000000">
                      <a:alpha val="43137"/>
                    </a:srgbClr>
                  </a:outerShdw>
                </a:effectLst>
                <a:latin typeface="+mj-lt"/>
                <a:ea typeface="+mj-ea"/>
                <a:cs typeface="+mj-cs"/>
              </a:defRPr>
            </a:lvl1pPr>
            <a:lvl2pPr algn="ctr" fontAlgn="base">
              <a:spcBef>
                <a:spcPct val="0"/>
              </a:spcBef>
              <a:spcAft>
                <a:spcPct val="0"/>
              </a:spcAft>
              <a:defRPr sz="4400">
                <a:solidFill>
                  <a:schemeClr val="tx2"/>
                </a:solidFill>
                <a:latin typeface="Arial" charset="0"/>
                <a:cs typeface="Arial" charset="0"/>
              </a:defRPr>
            </a:lvl2pPr>
            <a:lvl3pPr algn="ctr" fontAlgn="base">
              <a:spcBef>
                <a:spcPct val="0"/>
              </a:spcBef>
              <a:spcAft>
                <a:spcPct val="0"/>
              </a:spcAft>
              <a:defRPr sz="4400">
                <a:solidFill>
                  <a:schemeClr val="tx2"/>
                </a:solidFill>
                <a:latin typeface="Arial" charset="0"/>
                <a:cs typeface="Arial" charset="0"/>
              </a:defRPr>
            </a:lvl3pPr>
            <a:lvl4pPr algn="ctr" fontAlgn="base">
              <a:spcBef>
                <a:spcPct val="0"/>
              </a:spcBef>
              <a:spcAft>
                <a:spcPct val="0"/>
              </a:spcAft>
              <a:defRPr sz="4400">
                <a:solidFill>
                  <a:schemeClr val="tx2"/>
                </a:solidFill>
                <a:latin typeface="Arial" charset="0"/>
                <a:cs typeface="Arial" charset="0"/>
              </a:defRPr>
            </a:lvl4pPr>
            <a:lvl5pPr algn="ctr" fontAlgn="base">
              <a:spcBef>
                <a:spcPct val="0"/>
              </a:spcBef>
              <a:spcAft>
                <a:spcPct val="0"/>
              </a:spcAft>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ru-RU" altLang="ru-RU" dirty="0">
                <a:solidFill>
                  <a:schemeClr val="tx1"/>
                </a:solidFill>
                <a:latin typeface="Century Gothic" pitchFamily="34" charset="0"/>
              </a:rPr>
              <a:t>Счет-фактура</a:t>
            </a:r>
          </a:p>
        </p:txBody>
      </p:sp>
      <p:sp>
        <p:nvSpPr>
          <p:cNvPr id="23" name="Rectangle 2"/>
          <p:cNvSpPr txBox="1">
            <a:spLocks noChangeArrowheads="1"/>
          </p:cNvSpPr>
          <p:nvPr/>
        </p:nvSpPr>
        <p:spPr bwMode="auto">
          <a:xfrm>
            <a:off x="2285984" y="3286124"/>
            <a:ext cx="2132762" cy="1428760"/>
          </a:xfrm>
          <a:prstGeom prst="rect">
            <a:avLst/>
          </a:prstGeom>
          <a:solidFill>
            <a:schemeClr val="accent1">
              <a:lumMod val="20000"/>
              <a:lumOff val="80000"/>
            </a:schemeClr>
          </a:solidFill>
          <a:ln>
            <a:solidFill>
              <a:schemeClr val="bg1"/>
            </a:solidFill>
          </a:ln>
          <a:effectLst>
            <a:outerShdw blurRad="40000" dist="23000" dir="5400000" rotWithShape="0">
              <a:srgbClr val="000000">
                <a:alpha val="35000"/>
              </a:srgbClr>
            </a:outerShdw>
          </a:effectLst>
          <a:extLst/>
        </p:spPr>
        <p:style>
          <a:lnRef idx="1">
            <a:schemeClr val="accent1"/>
          </a:lnRef>
          <a:fillRef idx="3">
            <a:schemeClr val="accent1"/>
          </a:fillRef>
          <a:effectRef idx="2">
            <a:schemeClr val="accent1"/>
          </a:effectRef>
          <a:fontRef idx="minor">
            <a:schemeClr val="lt1"/>
          </a:fontRef>
        </p:style>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171450" indent="-171450" algn="l" fontAlgn="auto">
              <a:spcBef>
                <a:spcPts val="0"/>
              </a:spcBef>
              <a:spcAft>
                <a:spcPts val="0"/>
              </a:spcAft>
              <a:buFont typeface="Wingdings" panose="05000000000000000000" pitchFamily="2" charset="2"/>
              <a:buChar char="Ø"/>
              <a:defRPr/>
            </a:pPr>
            <a:r>
              <a:rPr lang="ru-RU" sz="1100" b="1" dirty="0" smtClean="0">
                <a:solidFill>
                  <a:sysClr val="windowText" lastClr="000000"/>
                </a:solidFill>
                <a:latin typeface="Century Gothic" pitchFamily="34" charset="0"/>
              </a:rPr>
              <a:t>Проверка поступившей от поставщика счет-фактуры.</a:t>
            </a:r>
          </a:p>
          <a:p>
            <a:pPr marL="171450" indent="-171450" algn="l" fontAlgn="auto">
              <a:spcBef>
                <a:spcPts val="0"/>
              </a:spcBef>
              <a:spcAft>
                <a:spcPts val="0"/>
              </a:spcAft>
              <a:buFont typeface="Wingdings" panose="05000000000000000000" pitchFamily="2" charset="2"/>
              <a:buChar char="Ø"/>
              <a:defRPr/>
            </a:pPr>
            <a:r>
              <a:rPr lang="ru-RU" sz="1100" b="1" dirty="0" smtClean="0">
                <a:solidFill>
                  <a:sysClr val="windowText" lastClr="000000"/>
                </a:solidFill>
                <a:latin typeface="Century Gothic" pitchFamily="34" charset="0"/>
              </a:rPr>
              <a:t>Подписание </a:t>
            </a:r>
            <a:r>
              <a:rPr lang="ru-RU" sz="1100" b="1" dirty="0">
                <a:solidFill>
                  <a:sysClr val="windowText" lastClr="000000"/>
                </a:solidFill>
                <a:latin typeface="Century Gothic" pitchFamily="34" charset="0"/>
              </a:rPr>
              <a:t>у руководителя на оплату.</a:t>
            </a:r>
          </a:p>
          <a:p>
            <a:pPr marL="171450" indent="-171450" algn="l" fontAlgn="auto">
              <a:spcBef>
                <a:spcPts val="0"/>
              </a:spcBef>
              <a:spcAft>
                <a:spcPts val="0"/>
              </a:spcAft>
              <a:buFont typeface="Wingdings" panose="05000000000000000000" pitchFamily="2" charset="2"/>
              <a:buChar char="Ø"/>
              <a:defRPr/>
            </a:pPr>
            <a:r>
              <a:rPr lang="ru-RU" sz="1100" b="1" dirty="0">
                <a:solidFill>
                  <a:sysClr val="windowText" lastClr="000000"/>
                </a:solidFill>
                <a:latin typeface="Century Gothic" pitchFamily="34" charset="0"/>
              </a:rPr>
              <a:t>Направление скана с ЭП.</a:t>
            </a:r>
          </a:p>
        </p:txBody>
      </p:sp>
      <p:sp>
        <p:nvSpPr>
          <p:cNvPr id="24" name="Rectangle 2"/>
          <p:cNvSpPr txBox="1">
            <a:spLocks noChangeArrowheads="1"/>
          </p:cNvSpPr>
          <p:nvPr/>
        </p:nvSpPr>
        <p:spPr bwMode="auto">
          <a:xfrm>
            <a:off x="5059286" y="3039669"/>
            <a:ext cx="3401147" cy="1722819"/>
          </a:xfrm>
          <a:prstGeom prst="rect">
            <a:avLst/>
          </a:prstGeom>
          <a:solidFill>
            <a:schemeClr val="accent1">
              <a:lumMod val="20000"/>
              <a:lumOff val="80000"/>
            </a:schemeClr>
          </a:solidFill>
          <a:ln>
            <a:solidFill>
              <a:schemeClr val="bg1"/>
            </a:solidFill>
          </a:ln>
          <a:effectLst>
            <a:outerShdw blurRad="40000" dist="23000" dir="5400000" rotWithShape="0">
              <a:srgbClr val="000000">
                <a:alpha val="35000"/>
              </a:srgbClr>
            </a:outerShdw>
          </a:effectLst>
          <a:extLst/>
        </p:spPr>
        <p:style>
          <a:lnRef idx="1">
            <a:schemeClr val="accent1"/>
          </a:lnRef>
          <a:fillRef idx="3">
            <a:schemeClr val="accent1"/>
          </a:fillRef>
          <a:effectRef idx="2">
            <a:schemeClr val="accent1"/>
          </a:effectRef>
          <a:fontRef idx="minor">
            <a:schemeClr val="lt1"/>
          </a:fontRef>
        </p:style>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171450" indent="-171450" algn="l" fontAlgn="auto">
              <a:spcBef>
                <a:spcPts val="0"/>
              </a:spcBef>
              <a:spcAft>
                <a:spcPts val="0"/>
              </a:spcAft>
              <a:buFont typeface="Wingdings" panose="05000000000000000000" pitchFamily="2" charset="2"/>
              <a:buChar char="Ø"/>
              <a:defRPr/>
            </a:pPr>
            <a:r>
              <a:rPr lang="ru-RU" sz="1200" b="1" dirty="0" smtClean="0">
                <a:solidFill>
                  <a:sysClr val="windowText" lastClr="000000"/>
                </a:solidFill>
                <a:latin typeface="Century Gothic" pitchFamily="34" charset="0"/>
              </a:rPr>
              <a:t>Формирование платежных поручений на оплату.</a:t>
            </a:r>
          </a:p>
          <a:p>
            <a:pPr marL="171450" indent="-171450" algn="l" fontAlgn="auto">
              <a:spcBef>
                <a:spcPts val="0"/>
              </a:spcBef>
              <a:spcAft>
                <a:spcPts val="0"/>
              </a:spcAft>
              <a:buFont typeface="Wingdings" panose="05000000000000000000" pitchFamily="2" charset="2"/>
              <a:buChar char="Ø"/>
              <a:defRPr/>
            </a:pPr>
            <a:endParaRPr lang="ru-RU" sz="1200" b="1" dirty="0" smtClean="0">
              <a:solidFill>
                <a:sysClr val="windowText" lastClr="000000"/>
              </a:solidFill>
              <a:latin typeface="Century Gothic" pitchFamily="34" charset="0"/>
            </a:endParaRPr>
          </a:p>
          <a:p>
            <a:pPr marL="171450" indent="-171450" algn="l" fontAlgn="auto">
              <a:spcBef>
                <a:spcPts val="0"/>
              </a:spcBef>
              <a:spcAft>
                <a:spcPts val="0"/>
              </a:spcAft>
              <a:buFont typeface="Wingdings" panose="05000000000000000000" pitchFamily="2" charset="2"/>
              <a:buChar char="Ø"/>
              <a:defRPr/>
            </a:pPr>
            <a:r>
              <a:rPr lang="ru-RU" sz="1200" b="1" dirty="0" smtClean="0">
                <a:solidFill>
                  <a:sysClr val="windowText" lastClr="000000"/>
                </a:solidFill>
                <a:latin typeface="Century Gothic" pitchFamily="34" charset="0"/>
              </a:rPr>
              <a:t>2. Направление платежных поручений на санкционирование.</a:t>
            </a:r>
          </a:p>
        </p:txBody>
      </p:sp>
      <p:sp>
        <p:nvSpPr>
          <p:cNvPr id="25" name="Rectangle 2"/>
          <p:cNvSpPr txBox="1">
            <a:spLocks noChangeArrowheads="1"/>
          </p:cNvSpPr>
          <p:nvPr/>
        </p:nvSpPr>
        <p:spPr bwMode="auto">
          <a:xfrm>
            <a:off x="2285984" y="4857761"/>
            <a:ext cx="2132762" cy="1500197"/>
          </a:xfrm>
          <a:prstGeom prst="rect">
            <a:avLst/>
          </a:prstGeom>
          <a:solidFill>
            <a:schemeClr val="accent1">
              <a:lumMod val="20000"/>
              <a:lumOff val="80000"/>
            </a:schemeClr>
          </a:solidFill>
          <a:ln>
            <a:solidFill>
              <a:schemeClr val="bg1"/>
            </a:solidFill>
          </a:ln>
          <a:effectLst>
            <a:outerShdw blurRad="40000" dist="23000" dir="5400000" rotWithShape="0">
              <a:srgbClr val="000000">
                <a:alpha val="35000"/>
              </a:srgbClr>
            </a:outerShdw>
          </a:effectLst>
          <a:extLst/>
        </p:spPr>
        <p:style>
          <a:lnRef idx="1">
            <a:schemeClr val="accent1"/>
          </a:lnRef>
          <a:fillRef idx="3">
            <a:schemeClr val="accent1"/>
          </a:fillRef>
          <a:effectRef idx="2">
            <a:schemeClr val="accent1"/>
          </a:effectRef>
          <a:fontRef idx="minor">
            <a:schemeClr val="lt1"/>
          </a:fontRef>
        </p:style>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171450" indent="-171450" algn="l" fontAlgn="auto">
              <a:lnSpc>
                <a:spcPts val="1680"/>
              </a:lnSpc>
              <a:spcBef>
                <a:spcPts val="0"/>
              </a:spcBef>
              <a:spcAft>
                <a:spcPts val="0"/>
              </a:spcAft>
              <a:buFont typeface="Wingdings" panose="05000000000000000000" pitchFamily="2" charset="2"/>
              <a:buChar char="Ø"/>
              <a:defRPr/>
            </a:pPr>
            <a:r>
              <a:rPr lang="ru-RU" sz="1200" b="1" dirty="0">
                <a:solidFill>
                  <a:sysClr val="windowText" lastClr="000000"/>
                </a:solidFill>
                <a:latin typeface="Century Gothic" pitchFamily="34" charset="0"/>
              </a:rPr>
              <a:t>1.Проверка акта выполненных работ.</a:t>
            </a:r>
          </a:p>
          <a:p>
            <a:pPr marL="171450" indent="-171450" algn="l" fontAlgn="auto">
              <a:lnSpc>
                <a:spcPts val="1680"/>
              </a:lnSpc>
              <a:spcBef>
                <a:spcPts val="0"/>
              </a:spcBef>
              <a:spcAft>
                <a:spcPts val="0"/>
              </a:spcAft>
              <a:buFont typeface="Wingdings" panose="05000000000000000000" pitchFamily="2" charset="2"/>
              <a:buChar char="Ø"/>
              <a:defRPr/>
            </a:pPr>
            <a:r>
              <a:rPr lang="ru-RU" sz="1200" b="1" dirty="0">
                <a:solidFill>
                  <a:sysClr val="windowText" lastClr="000000"/>
                </a:solidFill>
                <a:latin typeface="Century Gothic" pitchFamily="34" charset="0"/>
              </a:rPr>
              <a:t>2.Подписание у руководителя.</a:t>
            </a:r>
          </a:p>
          <a:p>
            <a:pPr marL="171450" indent="-171450" algn="l" fontAlgn="auto">
              <a:lnSpc>
                <a:spcPts val="1680"/>
              </a:lnSpc>
              <a:spcBef>
                <a:spcPts val="0"/>
              </a:spcBef>
              <a:spcAft>
                <a:spcPts val="0"/>
              </a:spcAft>
              <a:buFont typeface="Wingdings" panose="05000000000000000000" pitchFamily="2" charset="2"/>
              <a:buChar char="Ø"/>
              <a:defRPr/>
            </a:pPr>
            <a:r>
              <a:rPr lang="ru-RU" sz="1200" b="1" dirty="0">
                <a:solidFill>
                  <a:sysClr val="windowText" lastClr="000000"/>
                </a:solidFill>
                <a:latin typeface="Century Gothic" pitchFamily="34" charset="0"/>
              </a:rPr>
              <a:t>3. Направление скана с ЭП.</a:t>
            </a:r>
          </a:p>
        </p:txBody>
      </p:sp>
      <p:sp>
        <p:nvSpPr>
          <p:cNvPr id="26" name="Rectangle 2"/>
          <p:cNvSpPr txBox="1">
            <a:spLocks noChangeArrowheads="1"/>
          </p:cNvSpPr>
          <p:nvPr/>
        </p:nvSpPr>
        <p:spPr bwMode="auto">
          <a:xfrm>
            <a:off x="5059286" y="4869371"/>
            <a:ext cx="3401147" cy="1631463"/>
          </a:xfrm>
          <a:prstGeom prst="rect">
            <a:avLst/>
          </a:prstGeom>
          <a:solidFill>
            <a:schemeClr val="accent1">
              <a:lumMod val="20000"/>
              <a:lumOff val="80000"/>
            </a:schemeClr>
          </a:solidFill>
          <a:ln>
            <a:solidFill>
              <a:schemeClr val="bg1"/>
            </a:solidFill>
          </a:ln>
          <a:effectLst>
            <a:outerShdw blurRad="40000" dist="23000" dir="5400000" rotWithShape="0">
              <a:srgbClr val="000000">
                <a:alpha val="35000"/>
              </a:srgbClr>
            </a:outerShdw>
          </a:effectLst>
          <a:extLst/>
        </p:spPr>
        <p:style>
          <a:lnRef idx="1">
            <a:schemeClr val="accent1"/>
          </a:lnRef>
          <a:fillRef idx="3">
            <a:schemeClr val="accent1"/>
          </a:fillRef>
          <a:effectRef idx="2">
            <a:schemeClr val="accent1"/>
          </a:effectRef>
          <a:fontRef idx="minor">
            <a:schemeClr val="lt1"/>
          </a:fontRef>
        </p:style>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marL="171450" indent="-171450" algn="l" fontAlgn="auto">
              <a:lnSpc>
                <a:spcPts val="1680"/>
              </a:lnSpc>
              <a:spcBef>
                <a:spcPts val="0"/>
              </a:spcBef>
              <a:spcAft>
                <a:spcPts val="0"/>
              </a:spcAft>
              <a:buFont typeface="Wingdings" panose="05000000000000000000" pitchFamily="2" charset="2"/>
              <a:buChar char="Ø"/>
              <a:defRPr/>
            </a:pPr>
            <a:r>
              <a:rPr lang="ru-RU" sz="1200" b="1" dirty="0" smtClean="0">
                <a:solidFill>
                  <a:sysClr val="windowText" lastClr="000000"/>
                </a:solidFill>
                <a:latin typeface="Century Gothic" pitchFamily="34" charset="0"/>
              </a:rPr>
              <a:t>Заполнение </a:t>
            </a:r>
            <a:r>
              <a:rPr lang="ru-RU" sz="1200" b="1" dirty="0">
                <a:solidFill>
                  <a:sysClr val="windowText" lastClr="000000"/>
                </a:solidFill>
                <a:latin typeface="Century Gothic" pitchFamily="34" charset="0"/>
              </a:rPr>
              <a:t>в </a:t>
            </a:r>
            <a:r>
              <a:rPr lang="ru-RU" sz="1200" b="1" dirty="0" smtClean="0">
                <a:solidFill>
                  <a:sysClr val="windowText" lastClr="000000"/>
                </a:solidFill>
                <a:latin typeface="Century Gothic" pitchFamily="34" charset="0"/>
              </a:rPr>
              <a:t>ЕЦИС акта </a:t>
            </a:r>
            <a:r>
              <a:rPr lang="ru-RU" sz="1200" b="1" dirty="0">
                <a:solidFill>
                  <a:sysClr val="windowText" lastClr="000000"/>
                </a:solidFill>
                <a:latin typeface="Century Gothic" pitchFamily="34" charset="0"/>
              </a:rPr>
              <a:t>выполненных работ. </a:t>
            </a:r>
            <a:endParaRPr lang="ru-RU" sz="1200" b="1" dirty="0" smtClean="0">
              <a:solidFill>
                <a:sysClr val="windowText" lastClr="000000"/>
              </a:solidFill>
              <a:latin typeface="Century Gothic" pitchFamily="34" charset="0"/>
            </a:endParaRPr>
          </a:p>
          <a:p>
            <a:pPr marL="171450" indent="-171450" algn="l" fontAlgn="auto">
              <a:lnSpc>
                <a:spcPts val="1680"/>
              </a:lnSpc>
              <a:spcBef>
                <a:spcPts val="0"/>
              </a:spcBef>
              <a:spcAft>
                <a:spcPts val="0"/>
              </a:spcAft>
              <a:buFont typeface="Wingdings" panose="05000000000000000000" pitchFamily="2" charset="2"/>
              <a:buChar char="Ø"/>
              <a:defRPr/>
            </a:pPr>
            <a:endParaRPr lang="ru-RU" sz="1200" b="1" dirty="0">
              <a:solidFill>
                <a:sysClr val="windowText" lastClr="000000"/>
              </a:solidFill>
              <a:latin typeface="Century Gothic" pitchFamily="34" charset="0"/>
            </a:endParaRPr>
          </a:p>
          <a:p>
            <a:pPr marL="171450" indent="-171450" algn="l" fontAlgn="auto">
              <a:lnSpc>
                <a:spcPts val="1680"/>
              </a:lnSpc>
              <a:spcBef>
                <a:spcPts val="0"/>
              </a:spcBef>
              <a:spcAft>
                <a:spcPts val="0"/>
              </a:spcAft>
              <a:buFont typeface="Wingdings" panose="05000000000000000000" pitchFamily="2" charset="2"/>
              <a:buChar char="Ø"/>
              <a:defRPr/>
            </a:pPr>
            <a:r>
              <a:rPr lang="ru-RU" sz="1200" b="1" dirty="0">
                <a:solidFill>
                  <a:sysClr val="windowText" lastClr="000000"/>
                </a:solidFill>
                <a:latin typeface="Century Gothic" pitchFamily="34" charset="0"/>
              </a:rPr>
              <a:t>2. Принятие денежных обязательств.</a:t>
            </a:r>
          </a:p>
        </p:txBody>
      </p:sp>
      <p:sp>
        <p:nvSpPr>
          <p:cNvPr id="45" name="Rectangle 2"/>
          <p:cNvSpPr txBox="1">
            <a:spLocks noChangeArrowheads="1"/>
          </p:cNvSpPr>
          <p:nvPr/>
        </p:nvSpPr>
        <p:spPr bwMode="auto">
          <a:xfrm>
            <a:off x="2286000" y="860425"/>
            <a:ext cx="2132746" cy="511175"/>
          </a:xfrm>
          <a:prstGeom prst="rect">
            <a:avLst/>
          </a:prstGeom>
          <a:ln/>
          <a:extLst/>
        </p:spPr>
        <p:style>
          <a:lnRef idx="2">
            <a:schemeClr val="accent2"/>
          </a:lnRef>
          <a:fillRef idx="1">
            <a:schemeClr val="lt1"/>
          </a:fillRef>
          <a:effectRef idx="0">
            <a:schemeClr val="accent2"/>
          </a:effectRef>
          <a:fontRef idx="minor">
            <a:schemeClr val="dk1"/>
          </a:fontRef>
        </p:style>
        <p:txBody>
          <a:bodyPr anchor="ctr"/>
          <a:lstStyle>
            <a:defPPr>
              <a:defRPr lang="ru-RU"/>
            </a:defPPr>
            <a:lvl1pPr algn="ctr" fontAlgn="base">
              <a:spcBef>
                <a:spcPct val="0"/>
              </a:spcBef>
              <a:spcAft>
                <a:spcPct val="0"/>
              </a:spcAft>
              <a:defRPr sz="1600" b="1">
                <a:solidFill>
                  <a:srgbClr val="C00000"/>
                </a:solidFill>
                <a:latin typeface="+mj-lt"/>
                <a:ea typeface="+mj-ea"/>
                <a:cs typeface="+mj-cs"/>
              </a:defRPr>
            </a:lvl1pPr>
            <a:lvl2pPr algn="ctr" fontAlgn="base">
              <a:spcBef>
                <a:spcPct val="0"/>
              </a:spcBef>
              <a:spcAft>
                <a:spcPct val="0"/>
              </a:spcAft>
              <a:defRPr sz="4400">
                <a:solidFill>
                  <a:schemeClr val="tx2"/>
                </a:solidFill>
                <a:latin typeface="Arial" charset="0"/>
                <a:cs typeface="Arial" charset="0"/>
              </a:defRPr>
            </a:lvl2pPr>
            <a:lvl3pPr algn="ctr" fontAlgn="base">
              <a:spcBef>
                <a:spcPct val="0"/>
              </a:spcBef>
              <a:spcAft>
                <a:spcPct val="0"/>
              </a:spcAft>
              <a:defRPr sz="4400">
                <a:solidFill>
                  <a:schemeClr val="tx2"/>
                </a:solidFill>
                <a:latin typeface="Arial" charset="0"/>
                <a:cs typeface="Arial" charset="0"/>
              </a:defRPr>
            </a:lvl3pPr>
            <a:lvl4pPr algn="ctr" fontAlgn="base">
              <a:spcBef>
                <a:spcPct val="0"/>
              </a:spcBef>
              <a:spcAft>
                <a:spcPct val="0"/>
              </a:spcAft>
              <a:defRPr sz="4400">
                <a:solidFill>
                  <a:schemeClr val="tx2"/>
                </a:solidFill>
                <a:latin typeface="Arial" charset="0"/>
                <a:cs typeface="Arial" charset="0"/>
              </a:defRPr>
            </a:lvl4pPr>
            <a:lvl5pPr algn="ctr" fontAlgn="base">
              <a:spcBef>
                <a:spcPct val="0"/>
              </a:spcBef>
              <a:spcAft>
                <a:spcPct val="0"/>
              </a:spcAft>
              <a:defRPr sz="4400">
                <a:solidFill>
                  <a:schemeClr val="tx2"/>
                </a:solidFill>
                <a:latin typeface="Arial" charset="0"/>
                <a:cs typeface="Arial" charset="0"/>
              </a:defRPr>
            </a:lvl5pPr>
            <a:lvl6pPr marL="457200" algn="ctr" fontAlgn="base">
              <a:spcBef>
                <a:spcPct val="0"/>
              </a:spcBef>
              <a:spcAft>
                <a:spcPct val="0"/>
              </a:spcAft>
              <a:defRPr sz="4400">
                <a:solidFill>
                  <a:schemeClr val="tx2"/>
                </a:solidFill>
                <a:latin typeface="Arial" charset="0"/>
                <a:cs typeface="Arial" charset="0"/>
              </a:defRPr>
            </a:lvl6pPr>
            <a:lvl7pPr marL="914400" algn="ctr" fontAlgn="base">
              <a:spcBef>
                <a:spcPct val="0"/>
              </a:spcBef>
              <a:spcAft>
                <a:spcPct val="0"/>
              </a:spcAft>
              <a:defRPr sz="4400">
                <a:solidFill>
                  <a:schemeClr val="tx2"/>
                </a:solidFill>
                <a:latin typeface="Arial" charset="0"/>
                <a:cs typeface="Arial" charset="0"/>
              </a:defRPr>
            </a:lvl7pPr>
            <a:lvl8pPr marL="1371600" algn="ctr" fontAlgn="base">
              <a:spcBef>
                <a:spcPct val="0"/>
              </a:spcBef>
              <a:spcAft>
                <a:spcPct val="0"/>
              </a:spcAft>
              <a:defRPr sz="4400">
                <a:solidFill>
                  <a:schemeClr val="tx2"/>
                </a:solidFill>
                <a:latin typeface="Arial" charset="0"/>
                <a:cs typeface="Arial" charset="0"/>
              </a:defRPr>
            </a:lvl8pPr>
            <a:lvl9pPr marL="1828800" algn="ctr" fontAlgn="base">
              <a:spcBef>
                <a:spcPct val="0"/>
              </a:spcBef>
              <a:spcAft>
                <a:spcPct val="0"/>
              </a:spcAft>
              <a:defRPr sz="4400">
                <a:solidFill>
                  <a:schemeClr val="tx2"/>
                </a:solidFill>
                <a:latin typeface="Arial" charset="0"/>
                <a:cs typeface="Arial" charset="0"/>
              </a:defRPr>
            </a:lvl9pPr>
          </a:lstStyle>
          <a:p>
            <a:r>
              <a:rPr lang="ru-RU" altLang="ru-RU" dirty="0">
                <a:latin typeface="Century Gothic" pitchFamily="34" charset="0"/>
              </a:rPr>
              <a:t>Контрактная служба</a:t>
            </a:r>
          </a:p>
        </p:txBody>
      </p:sp>
      <p:sp>
        <p:nvSpPr>
          <p:cNvPr id="27" name="Rectangle 2"/>
          <p:cNvSpPr txBox="1">
            <a:spLocks noChangeArrowheads="1"/>
          </p:cNvSpPr>
          <p:nvPr/>
        </p:nvSpPr>
        <p:spPr bwMode="auto">
          <a:xfrm>
            <a:off x="2735733" y="345300"/>
            <a:ext cx="4392613" cy="360362"/>
          </a:xfrm>
          <a:prstGeom prst="rect">
            <a:avLst/>
          </a:prstGeom>
          <a:ln/>
          <a:extLst/>
        </p:spPr>
        <p:style>
          <a:lnRef idx="2">
            <a:schemeClr val="accent2"/>
          </a:lnRef>
          <a:fillRef idx="1">
            <a:schemeClr val="lt1"/>
          </a:fillRef>
          <a:effectRef idx="0">
            <a:schemeClr val="accent2"/>
          </a:effectRef>
          <a:fontRef idx="minor">
            <a:schemeClr val="dk1"/>
          </a:fontRef>
        </p:style>
        <p:txBody>
          <a:bodyPr anchor="ctr"/>
          <a:lstStyle>
            <a:defPPr>
              <a:defRPr lang="ru-RU"/>
            </a:defPPr>
            <a:lvl1pPr algn="ctr">
              <a:defRPr sz="2000" b="1">
                <a:solidFill>
                  <a:srgbClr val="C00000"/>
                </a:solidFill>
                <a:latin typeface="Franklin Gothic Medium" pitchFamily="34" charset="0"/>
              </a:defRPr>
            </a:lvl1pPr>
          </a:lstStyle>
          <a:p>
            <a:r>
              <a:rPr lang="ru-RU" altLang="ru-RU" dirty="0" smtClean="0">
                <a:latin typeface="Century Gothic" pitchFamily="34" charset="0"/>
              </a:rPr>
              <a:t>ЕЦИС </a:t>
            </a:r>
            <a:endParaRPr lang="ru-RU" altLang="ru-RU" dirty="0">
              <a:latin typeface="Century Gothic" pitchFamily="34" charset="0"/>
            </a:endParaRPr>
          </a:p>
        </p:txBody>
      </p:sp>
      <p:sp>
        <p:nvSpPr>
          <p:cNvPr id="6" name="TextBox 5"/>
          <p:cNvSpPr txBox="1"/>
          <p:nvPr/>
        </p:nvSpPr>
        <p:spPr>
          <a:xfrm>
            <a:off x="7435850" y="370075"/>
            <a:ext cx="863600" cy="338554"/>
          </a:xfrm>
          <a:prstGeom prst="rect">
            <a:avLst/>
          </a:prstGeom>
          <a:solidFill>
            <a:srgbClr val="C00000"/>
          </a:soli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spAutoFit/>
          </a:bodyPr>
          <a:lstStyle>
            <a:defPPr>
              <a:defRPr lang="ru-RU"/>
            </a:defPPr>
            <a:lvl1pPr algn="ctr" fontAlgn="auto">
              <a:spcBef>
                <a:spcPts val="0"/>
              </a:spcBef>
              <a:spcAft>
                <a:spcPts val="0"/>
              </a:spcAft>
              <a:defRPr sz="1600" b="1" kern="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u-RU" dirty="0">
                <a:latin typeface="Century Gothic" pitchFamily="34" charset="0"/>
              </a:rPr>
              <a:t>ЦБ     </a:t>
            </a:r>
          </a:p>
        </p:txBody>
      </p:sp>
      <p:sp>
        <p:nvSpPr>
          <p:cNvPr id="7" name="TextBox 6"/>
          <p:cNvSpPr txBox="1"/>
          <p:nvPr/>
        </p:nvSpPr>
        <p:spPr>
          <a:xfrm>
            <a:off x="1500541" y="370845"/>
            <a:ext cx="863600" cy="338554"/>
          </a:xfrm>
          <a:prstGeom prst="rect">
            <a:avLst/>
          </a:prstGeom>
          <a:solidFill>
            <a:srgbClr val="C00000"/>
          </a:soli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a:spAutoFit/>
          </a:bodyPr>
          <a:lstStyle>
            <a:defPPr>
              <a:defRPr lang="ru-RU"/>
            </a:defPPr>
            <a:lvl1pPr algn="ctr" fontAlgn="auto">
              <a:spcBef>
                <a:spcPts val="0"/>
              </a:spcBef>
              <a:spcAft>
                <a:spcPts val="0"/>
              </a:spcAft>
              <a:defRPr sz="1600" b="1" kern="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u-RU" dirty="0">
                <a:latin typeface="Century Gothic" pitchFamily="34" charset="0"/>
              </a:rPr>
              <a:t>ОГВ     </a:t>
            </a:r>
          </a:p>
        </p:txBody>
      </p:sp>
      <p:sp>
        <p:nvSpPr>
          <p:cNvPr id="28" name="Равнобедренный треугольник 27"/>
          <p:cNvSpPr/>
          <p:nvPr/>
        </p:nvSpPr>
        <p:spPr>
          <a:xfrm rot="5400000">
            <a:off x="1777492" y="1993236"/>
            <a:ext cx="845896" cy="297440"/>
          </a:xfrm>
          <a:prstGeom prst="triangle">
            <a:avLst/>
          </a:prstGeom>
          <a:solidFill>
            <a:srgbClr val="C0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entury Gothic" pitchFamily="34" charset="0"/>
            </a:endParaRPr>
          </a:p>
        </p:txBody>
      </p:sp>
      <p:sp>
        <p:nvSpPr>
          <p:cNvPr id="29" name="Равнобедренный треугольник 28"/>
          <p:cNvSpPr/>
          <p:nvPr/>
        </p:nvSpPr>
        <p:spPr>
          <a:xfrm rot="5400000">
            <a:off x="1768084" y="3714528"/>
            <a:ext cx="845896" cy="297440"/>
          </a:xfrm>
          <a:prstGeom prst="triangle">
            <a:avLst/>
          </a:prstGeom>
          <a:solidFill>
            <a:srgbClr val="C0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entury Gothic" pitchFamily="34" charset="0"/>
            </a:endParaRPr>
          </a:p>
        </p:txBody>
      </p:sp>
      <p:sp>
        <p:nvSpPr>
          <p:cNvPr id="30" name="Равнобедренный треугольник 29"/>
          <p:cNvSpPr/>
          <p:nvPr/>
        </p:nvSpPr>
        <p:spPr>
          <a:xfrm rot="5400000">
            <a:off x="1768084" y="5351968"/>
            <a:ext cx="845896" cy="297440"/>
          </a:xfrm>
          <a:prstGeom prst="triangle">
            <a:avLst/>
          </a:prstGeom>
          <a:solidFill>
            <a:srgbClr val="C0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entury Gothic" pitchFamily="34" charset="0"/>
            </a:endParaRPr>
          </a:p>
        </p:txBody>
      </p:sp>
      <p:sp>
        <p:nvSpPr>
          <p:cNvPr id="36" name="Равнобедренный треугольник 35"/>
          <p:cNvSpPr/>
          <p:nvPr/>
        </p:nvSpPr>
        <p:spPr>
          <a:xfrm rot="5400000">
            <a:off x="4360372" y="2020454"/>
            <a:ext cx="845896" cy="297440"/>
          </a:xfrm>
          <a:prstGeom prst="triangle">
            <a:avLst/>
          </a:prstGeom>
          <a:solidFill>
            <a:srgbClr val="C0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entury Gothic" pitchFamily="34" charset="0"/>
            </a:endParaRPr>
          </a:p>
        </p:txBody>
      </p:sp>
      <p:sp>
        <p:nvSpPr>
          <p:cNvPr id="37" name="Равнобедренный треугольник 36"/>
          <p:cNvSpPr/>
          <p:nvPr/>
        </p:nvSpPr>
        <p:spPr>
          <a:xfrm rot="5400000">
            <a:off x="4360372" y="3741746"/>
            <a:ext cx="845896" cy="297440"/>
          </a:xfrm>
          <a:prstGeom prst="triangle">
            <a:avLst/>
          </a:prstGeom>
          <a:solidFill>
            <a:srgbClr val="C0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entury Gothic" pitchFamily="34" charset="0"/>
            </a:endParaRPr>
          </a:p>
        </p:txBody>
      </p:sp>
      <p:sp>
        <p:nvSpPr>
          <p:cNvPr id="38" name="Равнобедренный треугольник 37"/>
          <p:cNvSpPr/>
          <p:nvPr/>
        </p:nvSpPr>
        <p:spPr>
          <a:xfrm rot="5400000">
            <a:off x="4360372" y="5379186"/>
            <a:ext cx="845896" cy="297440"/>
          </a:xfrm>
          <a:prstGeom prst="triangle">
            <a:avLst/>
          </a:prstGeom>
          <a:solidFill>
            <a:srgbClr val="C0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entury Gothic"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052736"/>
            <a:ext cx="9144000" cy="4993729"/>
            <a:chOff x="533" y="1872"/>
            <a:chExt cx="16031" cy="8832"/>
          </a:xfrm>
        </p:grpSpPr>
        <p:sp>
          <p:nvSpPr>
            <p:cNvPr id="1027" name="AutoShape 3"/>
            <p:cNvSpPr>
              <a:spLocks noChangeArrowheads="1"/>
            </p:cNvSpPr>
            <p:nvPr/>
          </p:nvSpPr>
          <p:spPr bwMode="auto">
            <a:xfrm>
              <a:off x="3347" y="2127"/>
              <a:ext cx="2831" cy="853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28" name="AutoShape 4"/>
            <p:cNvSpPr>
              <a:spLocks noChangeArrowheads="1"/>
            </p:cNvSpPr>
            <p:nvPr/>
          </p:nvSpPr>
          <p:spPr bwMode="auto">
            <a:xfrm>
              <a:off x="13768" y="1872"/>
              <a:ext cx="2796" cy="883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dirty="0"/>
            </a:p>
          </p:txBody>
        </p:sp>
        <p:grpSp>
          <p:nvGrpSpPr>
            <p:cNvPr id="3" name="Group 5"/>
            <p:cNvGrpSpPr>
              <a:grpSpLocks/>
            </p:cNvGrpSpPr>
            <p:nvPr/>
          </p:nvGrpSpPr>
          <p:grpSpPr bwMode="auto">
            <a:xfrm>
              <a:off x="533" y="2052"/>
              <a:ext cx="2360" cy="8652"/>
              <a:chOff x="533" y="2052"/>
              <a:chExt cx="2360" cy="8652"/>
            </a:xfrm>
          </p:grpSpPr>
          <p:sp>
            <p:nvSpPr>
              <p:cNvPr id="1030" name="AutoShape 6"/>
              <p:cNvSpPr>
                <a:spLocks noChangeArrowheads="1"/>
              </p:cNvSpPr>
              <p:nvPr/>
            </p:nvSpPr>
            <p:spPr bwMode="auto">
              <a:xfrm>
                <a:off x="533" y="2052"/>
                <a:ext cx="2360" cy="865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31" name="AutoShape 7"/>
              <p:cNvSpPr>
                <a:spLocks noChangeArrowheads="1"/>
              </p:cNvSpPr>
              <p:nvPr/>
            </p:nvSpPr>
            <p:spPr bwMode="auto">
              <a:xfrm>
                <a:off x="648" y="2292"/>
                <a:ext cx="2077" cy="76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Arial" pitchFamily="34" charset="0"/>
                  </a:rPr>
                  <a:t>Открытая часть  ЕИС</a:t>
                </a:r>
                <a:endParaRPr kumimoji="0" lang="ru-RU" sz="1200" b="0" i="0" u="none" strike="noStrike" cap="none" normalizeH="0" baseline="0" dirty="0" smtClean="0">
                  <a:ln>
                    <a:noFill/>
                  </a:ln>
                  <a:solidFill>
                    <a:srgbClr val="000000"/>
                  </a:solidFill>
                  <a:effectLst/>
                  <a:latin typeface="Arial" pitchFamily="34" charset="0"/>
                  <a:cs typeface="Arial" pitchFamily="34" charset="0"/>
                </a:endParaRPr>
              </a:p>
            </p:txBody>
          </p:sp>
        </p:grpSp>
        <p:sp>
          <p:nvSpPr>
            <p:cNvPr id="1032" name="AutoShape 8"/>
            <p:cNvSpPr>
              <a:spLocks noChangeArrowheads="1"/>
            </p:cNvSpPr>
            <p:nvPr/>
          </p:nvSpPr>
          <p:spPr bwMode="auto">
            <a:xfrm>
              <a:off x="3488" y="2381"/>
              <a:ext cx="2466" cy="55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Arial" pitchFamily="34" charset="0"/>
                </a:rPr>
                <a:t>Буфер обмена</a:t>
              </a:r>
              <a:endParaRPr kumimoji="0" lang="ru-RU" sz="1200" b="0" i="0" u="none" strike="noStrike" cap="none" normalizeH="0" baseline="0" dirty="0" smtClean="0">
                <a:ln>
                  <a:noFill/>
                </a:ln>
                <a:solidFill>
                  <a:srgbClr val="000000"/>
                </a:solidFill>
                <a:effectLst/>
                <a:latin typeface="Arial" pitchFamily="34" charset="0"/>
                <a:cs typeface="Arial" pitchFamily="34" charset="0"/>
              </a:endParaRPr>
            </a:p>
          </p:txBody>
        </p:sp>
        <p:sp>
          <p:nvSpPr>
            <p:cNvPr id="1033" name="AutoShape 9"/>
            <p:cNvSpPr>
              <a:spLocks noChangeArrowheads="1"/>
            </p:cNvSpPr>
            <p:nvPr/>
          </p:nvSpPr>
          <p:spPr bwMode="auto">
            <a:xfrm>
              <a:off x="14008" y="2148"/>
              <a:ext cx="2208" cy="527"/>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dirty="0" smtClean="0">
                  <a:ln>
                    <a:noFill/>
                  </a:ln>
                  <a:solidFill>
                    <a:srgbClr val="000000"/>
                  </a:solidFill>
                  <a:effectLst/>
                  <a:latin typeface="Calibri" pitchFamily="34" charset="0"/>
                  <a:cs typeface="Arial" pitchFamily="34" charset="0"/>
                </a:rPr>
                <a:t>ЕЦИС</a:t>
              </a:r>
              <a:endParaRPr kumimoji="0" lang="ru-RU" sz="1200" b="0" i="0" u="none" strike="noStrike" cap="none" normalizeH="0" baseline="0" dirty="0" smtClean="0">
                <a:ln>
                  <a:noFill/>
                </a:ln>
                <a:solidFill>
                  <a:srgbClr val="000000"/>
                </a:solidFill>
                <a:effectLst/>
                <a:latin typeface="Arial" pitchFamily="34" charset="0"/>
                <a:cs typeface="Arial" pitchFamily="34" charset="0"/>
              </a:endParaRPr>
            </a:p>
          </p:txBody>
        </p:sp>
        <p:sp>
          <p:nvSpPr>
            <p:cNvPr id="1034" name="AutoShape 10"/>
            <p:cNvSpPr>
              <a:spLocks noChangeArrowheads="1"/>
            </p:cNvSpPr>
            <p:nvPr/>
          </p:nvSpPr>
          <p:spPr bwMode="auto">
            <a:xfrm>
              <a:off x="648" y="3588"/>
              <a:ext cx="2077" cy="1536"/>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900" b="0" i="0" u="none" strike="noStrike" cap="none" normalizeH="0" baseline="0" dirty="0" smtClean="0">
                  <a:ln>
                    <a:noFill/>
                  </a:ln>
                  <a:solidFill>
                    <a:srgbClr val="000000"/>
                  </a:solidFill>
                  <a:effectLst/>
                  <a:latin typeface="Times New Roman" pitchFamily="18" charset="0"/>
                  <a:cs typeface="Arial" pitchFamily="34" charset="0"/>
                </a:rPr>
                <a:t>Опубликованные/ отклоненные извещения (их изменения)</a:t>
              </a:r>
              <a:endParaRPr kumimoji="0" lang="ru-RU"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1035" name="AutoShape 11"/>
            <p:cNvSpPr>
              <a:spLocks noChangeArrowheads="1"/>
            </p:cNvSpPr>
            <p:nvPr/>
          </p:nvSpPr>
          <p:spPr bwMode="auto">
            <a:xfrm>
              <a:off x="648" y="7274"/>
              <a:ext cx="2016" cy="211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900" b="0" i="0" u="none" strike="noStrike" cap="none" normalizeH="0" baseline="0" dirty="0" smtClean="0">
                  <a:ln>
                    <a:noFill/>
                  </a:ln>
                  <a:solidFill>
                    <a:srgbClr val="000000"/>
                  </a:solidFill>
                  <a:effectLst/>
                  <a:latin typeface="Times New Roman" pitchFamily="18" charset="0"/>
                  <a:cs typeface="Arial" pitchFamily="34" charset="0"/>
                </a:rPr>
                <a:t>Опубликованные/ отклоненные сведения о контракте                                   (их изменения)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1036" name="Rectangle 12"/>
            <p:cNvSpPr>
              <a:spLocks noChangeArrowheads="1"/>
            </p:cNvSpPr>
            <p:nvPr/>
          </p:nvSpPr>
          <p:spPr bwMode="auto">
            <a:xfrm>
              <a:off x="3373" y="3442"/>
              <a:ext cx="2630" cy="1102"/>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0" i="0" u="none" strike="noStrike" cap="none" normalizeH="0" baseline="0" dirty="0" smtClean="0">
                  <a:ln>
                    <a:noFill/>
                  </a:ln>
                  <a:solidFill>
                    <a:srgbClr val="000000"/>
                  </a:solidFill>
                  <a:effectLst/>
                  <a:latin typeface="Times New Roman" pitchFamily="18" charset="0"/>
                  <a:cs typeface="Arial" pitchFamily="34" charset="0"/>
                </a:rPr>
                <a:t>Передача извещений с приложенными файлами , подписанными ЭП</a:t>
              </a:r>
              <a:endParaRPr kumimoji="0" lang="ru-RU"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1037" name="Rectangle 13"/>
            <p:cNvSpPr>
              <a:spLocks noChangeArrowheads="1"/>
            </p:cNvSpPr>
            <p:nvPr/>
          </p:nvSpPr>
          <p:spPr bwMode="auto">
            <a:xfrm>
              <a:off x="3499" y="7593"/>
              <a:ext cx="2371" cy="2092"/>
            </a:xfrm>
            <a:prstGeom prst="rect">
              <a:avLst/>
            </a:prstGeom>
            <a:solidFill>
              <a:srgbClr val="FFFFFF">
                <a:alpha val="0"/>
              </a:srgbClr>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0" i="0" u="none" strike="noStrike" cap="none" normalizeH="0" baseline="0" dirty="0" smtClean="0">
                  <a:ln>
                    <a:noFill/>
                  </a:ln>
                  <a:solidFill>
                    <a:srgbClr val="000000"/>
                  </a:solidFill>
                  <a:effectLst/>
                  <a:latin typeface="Times New Roman" pitchFamily="18" charset="0"/>
                  <a:cs typeface="Arial" pitchFamily="34" charset="0"/>
                </a:rPr>
                <a:t>Передача сведений о контрактах с приложенными файлами, подписанными ЭП</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1038" name="AutoShape 14"/>
            <p:cNvSpPr>
              <a:spLocks noChangeArrowheads="1"/>
            </p:cNvSpPr>
            <p:nvPr/>
          </p:nvSpPr>
          <p:spPr bwMode="auto">
            <a:xfrm>
              <a:off x="6771" y="6480"/>
              <a:ext cx="2872" cy="410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Arial" pitchFamily="34" charset="0"/>
                </a:rPr>
                <a:t>АС «Бюджет»</a:t>
              </a:r>
            </a:p>
            <a:p>
              <a:pPr marL="0" marR="0" lvl="0" indent="0" algn="l" defTabSz="914400" rtl="0" eaLnBrk="1" fontAlgn="base" latinLnBrk="0" hangingPunct="1">
                <a:lnSpc>
                  <a:spcPct val="100000"/>
                </a:lnSpc>
                <a:spcBef>
                  <a:spcPct val="0"/>
                </a:spcBef>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Arial" pitchFamily="34" charset="0"/>
                </a:rPr>
                <a:t>Интерфейс «Контракты»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9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6996" y="7775"/>
              <a:ext cx="2448" cy="114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0" i="0" u="none" strike="noStrike" cap="none" normalizeH="0" baseline="0" dirty="0" smtClean="0">
                  <a:ln>
                    <a:noFill/>
                  </a:ln>
                  <a:solidFill>
                    <a:srgbClr val="000000"/>
                  </a:solidFill>
                  <a:effectLst/>
                  <a:latin typeface="Times New Roman" pitchFamily="18" charset="0"/>
                  <a:cs typeface="Arial" pitchFamily="34" charset="0"/>
                </a:rPr>
                <a:t>1.Автоматическое формирование сведений по контракту</a:t>
              </a:r>
              <a:endParaRPr kumimoji="0" lang="ru-RU"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1040" name="Rectangle 16"/>
            <p:cNvSpPr>
              <a:spLocks noChangeArrowheads="1"/>
            </p:cNvSpPr>
            <p:nvPr/>
          </p:nvSpPr>
          <p:spPr bwMode="auto">
            <a:xfrm>
              <a:off x="6996" y="9048"/>
              <a:ext cx="2448" cy="127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0" i="0" u="none" strike="noStrike" cap="none" normalizeH="0" baseline="0" dirty="0" smtClean="0">
                  <a:ln>
                    <a:noFill/>
                  </a:ln>
                  <a:solidFill>
                    <a:srgbClr val="000000"/>
                  </a:solidFill>
                  <a:effectLst/>
                  <a:latin typeface="Times New Roman" pitchFamily="18" charset="0"/>
                  <a:cs typeface="Arial" pitchFamily="34" charset="0"/>
                </a:rPr>
                <a:t>4. Принятие  БО по контракту, полученного из АС «Бюджет»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1" name="AutoShape 17"/>
            <p:cNvSpPr>
              <a:spLocks noChangeArrowheads="1"/>
            </p:cNvSpPr>
            <p:nvPr/>
          </p:nvSpPr>
          <p:spPr bwMode="auto">
            <a:xfrm>
              <a:off x="10209" y="6480"/>
              <a:ext cx="3060" cy="4224"/>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ru-RU" sz="1100" b="1" i="0" u="none" strike="noStrike" cap="none" normalizeH="0" baseline="0" dirty="0" smtClean="0">
                  <a:ln>
                    <a:noFill/>
                  </a:ln>
                  <a:solidFill>
                    <a:srgbClr val="000000"/>
                  </a:solidFill>
                  <a:effectLst/>
                  <a:latin typeface="Times New Roman" pitchFamily="18" charset="0"/>
                  <a:cs typeface="Arial" pitchFamily="34" charset="0"/>
                </a:rPr>
                <a:t>АС «УРМ»</a:t>
              </a:r>
            </a:p>
            <a:p>
              <a:pPr marL="0" marR="0" lvl="0" indent="0" algn="ctr" defTabSz="914400" rtl="0" eaLnBrk="1" fontAlgn="base" latinLnBrk="0" hangingPunct="1">
                <a:lnSpc>
                  <a:spcPct val="100000"/>
                </a:lnSpc>
                <a:spcBef>
                  <a:spcPct val="0"/>
                </a:spcBef>
                <a:buClrTx/>
                <a:buSzTx/>
                <a:buFontTx/>
                <a:buNone/>
                <a:tabLst/>
              </a:pPr>
              <a:r>
                <a:rPr kumimoji="0" lang="ru-RU" sz="1100" b="0" i="0" u="none" strike="noStrike" cap="none" normalizeH="0" baseline="0" dirty="0" smtClean="0">
                  <a:ln>
                    <a:noFill/>
                  </a:ln>
                  <a:solidFill>
                    <a:srgbClr val="000000"/>
                  </a:solidFill>
                  <a:effectLst/>
                  <a:latin typeface="Times New Roman" pitchFamily="18" charset="0"/>
                  <a:cs typeface="Arial" pitchFamily="34" charset="0"/>
                </a:rPr>
                <a:t>Интерфейс «Контракты» </a:t>
              </a:r>
            </a:p>
            <a:p>
              <a:pPr marL="0" marR="0" lvl="0" indent="0" algn="l" defTabSz="914400" rtl="0" eaLnBrk="1" fontAlgn="base" latinLnBrk="0" hangingPunct="1">
                <a:lnSpc>
                  <a:spcPct val="100000"/>
                </a:lnSpc>
                <a:spcBef>
                  <a:spcPct val="0"/>
                </a:spcBef>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2" name="Rectangle 18"/>
            <p:cNvSpPr>
              <a:spLocks noChangeArrowheads="1"/>
            </p:cNvSpPr>
            <p:nvPr/>
          </p:nvSpPr>
          <p:spPr bwMode="auto">
            <a:xfrm>
              <a:off x="10571" y="7585"/>
              <a:ext cx="2410" cy="108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0" i="0" u="none" strike="noStrike" cap="none" normalizeH="0" baseline="0" dirty="0" smtClean="0">
                  <a:ln>
                    <a:noFill/>
                  </a:ln>
                  <a:solidFill>
                    <a:srgbClr val="000000"/>
                  </a:solidFill>
                  <a:effectLst/>
                  <a:latin typeface="Times New Roman" pitchFamily="18" charset="0"/>
                  <a:cs typeface="Arial" pitchFamily="34" charset="0"/>
                </a:rPr>
                <a:t>2.Занесение недостающих сведений  по контракту</a:t>
              </a:r>
              <a:endParaRPr kumimoji="0" lang="ru-RU"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1043" name="Rectangle 19"/>
            <p:cNvSpPr>
              <a:spLocks noChangeArrowheads="1"/>
            </p:cNvSpPr>
            <p:nvPr/>
          </p:nvSpPr>
          <p:spPr bwMode="auto">
            <a:xfrm>
              <a:off x="10571" y="8916"/>
              <a:ext cx="2410" cy="102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0" i="0" u="none" strike="noStrike" cap="none" normalizeH="0" baseline="0" dirty="0" smtClean="0">
                  <a:ln>
                    <a:noFill/>
                  </a:ln>
                  <a:solidFill>
                    <a:srgbClr val="000000"/>
                  </a:solidFill>
                  <a:effectLst/>
                  <a:latin typeface="Times New Roman" pitchFamily="18" charset="0"/>
                  <a:cs typeface="Arial" pitchFamily="34" charset="0"/>
                </a:rPr>
                <a:t>3.Отправка в АС «Бюджет» на  принятие БО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4" name="AutoShape 20"/>
            <p:cNvSpPr>
              <a:spLocks noChangeArrowheads="1"/>
            </p:cNvSpPr>
            <p:nvPr/>
          </p:nvSpPr>
          <p:spPr bwMode="auto">
            <a:xfrm>
              <a:off x="14008" y="3229"/>
              <a:ext cx="2364" cy="250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0" i="0" u="none" strike="noStrike" cap="none" normalizeH="0" baseline="0" dirty="0" smtClean="0">
                  <a:ln>
                    <a:noFill/>
                  </a:ln>
                  <a:solidFill>
                    <a:srgbClr val="000000"/>
                  </a:solidFill>
                  <a:effectLst/>
                  <a:latin typeface="Times New Roman" pitchFamily="18" charset="0"/>
                  <a:cs typeface="Arial" pitchFamily="34" charset="0"/>
                </a:rPr>
                <a:t>Автоматическое формирование сведений по извещению, продолжение работы по отражению в учете принимаемых БО</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45" name="AutoShape 21"/>
            <p:cNvSpPr>
              <a:spLocks noChangeArrowheads="1"/>
            </p:cNvSpPr>
            <p:nvPr/>
          </p:nvSpPr>
          <p:spPr bwMode="auto">
            <a:xfrm>
              <a:off x="13851" y="7730"/>
              <a:ext cx="2493" cy="2593"/>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ru-RU" sz="900" b="0" i="0" u="none" strike="noStrike" cap="none" normalizeH="0" baseline="0" dirty="0" smtClean="0">
                  <a:ln>
                    <a:noFill/>
                  </a:ln>
                  <a:solidFill>
                    <a:srgbClr val="000000"/>
                  </a:solidFill>
                  <a:effectLst/>
                  <a:latin typeface="Times New Roman" pitchFamily="18" charset="0"/>
                  <a:cs typeface="Arial" pitchFamily="34" charset="0"/>
                </a:rPr>
                <a:t>Автоматическое формирование сведений по контракту, продолжение работы по отражению в учете  принятых бюджетных  обязательств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46" name="AutoShape 22"/>
            <p:cNvCxnSpPr>
              <a:cxnSpLocks noChangeShapeType="1"/>
            </p:cNvCxnSpPr>
            <p:nvPr/>
          </p:nvCxnSpPr>
          <p:spPr bwMode="auto">
            <a:xfrm>
              <a:off x="13360" y="8496"/>
              <a:ext cx="336" cy="0"/>
            </a:xfrm>
            <a:prstGeom prst="straightConnector1">
              <a:avLst/>
            </a:prstGeom>
            <a:noFill/>
            <a:ln w="15875">
              <a:solidFill>
                <a:srgbClr val="000000"/>
              </a:solidFill>
              <a:round/>
              <a:headEnd/>
              <a:tailEnd type="triangle" w="med" len="med"/>
            </a:ln>
          </p:spPr>
        </p:cxnSp>
        <p:cxnSp>
          <p:nvCxnSpPr>
            <p:cNvPr id="1047" name="AutoShape 23"/>
            <p:cNvCxnSpPr>
              <a:cxnSpLocks noChangeShapeType="1"/>
            </p:cNvCxnSpPr>
            <p:nvPr/>
          </p:nvCxnSpPr>
          <p:spPr bwMode="auto">
            <a:xfrm>
              <a:off x="9734" y="7932"/>
              <a:ext cx="384" cy="0"/>
            </a:xfrm>
            <a:prstGeom prst="straightConnector1">
              <a:avLst/>
            </a:prstGeom>
            <a:noFill/>
            <a:ln w="15875">
              <a:solidFill>
                <a:srgbClr val="000000"/>
              </a:solidFill>
              <a:round/>
              <a:headEnd/>
              <a:tailEnd type="triangle" w="med" len="med"/>
            </a:ln>
          </p:spPr>
        </p:cxnSp>
        <p:cxnSp>
          <p:nvCxnSpPr>
            <p:cNvPr id="1048" name="AutoShape 24"/>
            <p:cNvCxnSpPr>
              <a:cxnSpLocks noChangeShapeType="1"/>
            </p:cNvCxnSpPr>
            <p:nvPr/>
          </p:nvCxnSpPr>
          <p:spPr bwMode="auto">
            <a:xfrm>
              <a:off x="9734" y="9468"/>
              <a:ext cx="384" cy="1"/>
            </a:xfrm>
            <a:prstGeom prst="straightConnector1">
              <a:avLst/>
            </a:prstGeom>
            <a:noFill/>
            <a:ln w="15875">
              <a:solidFill>
                <a:srgbClr val="000000"/>
              </a:solidFill>
              <a:round/>
              <a:headEnd type="triangle" w="med" len="med"/>
              <a:tailEnd/>
            </a:ln>
          </p:spPr>
        </p:cxnSp>
        <p:cxnSp>
          <p:nvCxnSpPr>
            <p:cNvPr id="1049" name="AutoShape 25"/>
            <p:cNvCxnSpPr>
              <a:cxnSpLocks noChangeShapeType="1"/>
            </p:cNvCxnSpPr>
            <p:nvPr/>
          </p:nvCxnSpPr>
          <p:spPr bwMode="auto">
            <a:xfrm>
              <a:off x="6251" y="8196"/>
              <a:ext cx="520" cy="0"/>
            </a:xfrm>
            <a:prstGeom prst="straightConnector1">
              <a:avLst/>
            </a:prstGeom>
            <a:noFill/>
            <a:ln w="15875">
              <a:solidFill>
                <a:srgbClr val="000000"/>
              </a:solidFill>
              <a:round/>
              <a:headEnd/>
              <a:tailEnd type="triangle" w="med" len="med"/>
            </a:ln>
          </p:spPr>
        </p:cxnSp>
        <p:cxnSp>
          <p:nvCxnSpPr>
            <p:cNvPr id="1050" name="AutoShape 26"/>
            <p:cNvCxnSpPr>
              <a:cxnSpLocks noChangeShapeType="1"/>
            </p:cNvCxnSpPr>
            <p:nvPr/>
          </p:nvCxnSpPr>
          <p:spPr bwMode="auto">
            <a:xfrm>
              <a:off x="2893" y="8204"/>
              <a:ext cx="436" cy="1"/>
            </a:xfrm>
            <a:prstGeom prst="straightConnector1">
              <a:avLst/>
            </a:prstGeom>
            <a:noFill/>
            <a:ln w="9525">
              <a:solidFill>
                <a:srgbClr val="000000"/>
              </a:solidFill>
              <a:round/>
              <a:headEnd/>
              <a:tailEnd type="triangle" w="med" len="med"/>
            </a:ln>
          </p:spPr>
        </p:cxnSp>
        <p:cxnSp>
          <p:nvCxnSpPr>
            <p:cNvPr id="1051" name="AutoShape 27"/>
            <p:cNvCxnSpPr>
              <a:cxnSpLocks noChangeShapeType="1"/>
            </p:cNvCxnSpPr>
            <p:nvPr/>
          </p:nvCxnSpPr>
          <p:spPr bwMode="auto">
            <a:xfrm>
              <a:off x="2893" y="4125"/>
              <a:ext cx="436" cy="0"/>
            </a:xfrm>
            <a:prstGeom prst="straightConnector1">
              <a:avLst/>
            </a:prstGeom>
            <a:noFill/>
            <a:ln w="9525">
              <a:solidFill>
                <a:srgbClr val="000000"/>
              </a:solidFill>
              <a:round/>
              <a:headEnd/>
              <a:tailEnd type="triangle" w="med" len="med"/>
            </a:ln>
          </p:spPr>
        </p:cxnSp>
        <p:sp>
          <p:nvSpPr>
            <p:cNvPr id="1052" name="AutoShape 28"/>
            <p:cNvSpPr>
              <a:spLocks noChangeArrowheads="1"/>
            </p:cNvSpPr>
            <p:nvPr/>
          </p:nvSpPr>
          <p:spPr bwMode="auto">
            <a:xfrm>
              <a:off x="6639" y="1968"/>
              <a:ext cx="2944" cy="4279"/>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АС «Бюджет»</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Интерфейс «Контракты»</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3" name="AutoShape 29"/>
            <p:cNvSpPr>
              <a:spLocks noChangeArrowheads="1"/>
            </p:cNvSpPr>
            <p:nvPr/>
          </p:nvSpPr>
          <p:spPr bwMode="auto">
            <a:xfrm>
              <a:off x="10209" y="1872"/>
              <a:ext cx="2928" cy="4375"/>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R="0" lvl="0"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Arial" pitchFamily="34" charset="0"/>
                </a:rPr>
                <a:t>  АС «УРМ» </a:t>
              </a:r>
            </a:p>
            <a:p>
              <a:pPr marR="0" lvl="0"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Arial" pitchFamily="34" charset="0"/>
                </a:rPr>
                <a:t>Интерфейс «контракты»</a:t>
              </a: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1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1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1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54" name="Rectangle 30"/>
            <p:cNvSpPr>
              <a:spLocks noChangeArrowheads="1"/>
            </p:cNvSpPr>
            <p:nvPr/>
          </p:nvSpPr>
          <p:spPr bwMode="auto">
            <a:xfrm>
              <a:off x="6996" y="3399"/>
              <a:ext cx="2305" cy="119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0" i="0" u="none" strike="noStrike" cap="none" normalizeH="0" baseline="0" dirty="0" smtClean="0">
                  <a:ln>
                    <a:noFill/>
                  </a:ln>
                  <a:solidFill>
                    <a:srgbClr val="000000"/>
                  </a:solidFill>
                  <a:effectLst/>
                  <a:latin typeface="Times New Roman" pitchFamily="18" charset="0"/>
                  <a:cs typeface="Arial" pitchFamily="34" charset="0"/>
                </a:rPr>
                <a:t>1.Автоматическое формирование сведений по извещению</a:t>
              </a:r>
              <a:endParaRPr kumimoji="0" lang="ru-RU"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1055" name="Rectangle 31"/>
            <p:cNvSpPr>
              <a:spLocks noChangeArrowheads="1"/>
            </p:cNvSpPr>
            <p:nvPr/>
          </p:nvSpPr>
          <p:spPr bwMode="auto">
            <a:xfrm>
              <a:off x="6996" y="4697"/>
              <a:ext cx="2305" cy="12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0" i="0" u="none" strike="noStrike" cap="none" normalizeH="0" baseline="0" dirty="0" smtClean="0">
                  <a:ln>
                    <a:noFill/>
                  </a:ln>
                  <a:solidFill>
                    <a:srgbClr val="000000"/>
                  </a:solidFill>
                  <a:effectLst/>
                  <a:latin typeface="Times New Roman" pitchFamily="18" charset="0"/>
                  <a:cs typeface="Arial" pitchFamily="34" charset="0"/>
                </a:rPr>
                <a:t>4. Утверждение  ФО принимаемых БО, полученных из АС «УРМ»</a:t>
              </a:r>
              <a:endParaRPr kumimoji="0" lang="ru-RU"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1056" name="Rectangle 32"/>
            <p:cNvSpPr>
              <a:spLocks noChangeArrowheads="1"/>
            </p:cNvSpPr>
            <p:nvPr/>
          </p:nvSpPr>
          <p:spPr bwMode="auto">
            <a:xfrm>
              <a:off x="10389" y="3278"/>
              <a:ext cx="2532" cy="118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0" i="0" u="none" strike="noStrike" cap="none" normalizeH="0" baseline="0" dirty="0" smtClean="0">
                  <a:ln>
                    <a:noFill/>
                  </a:ln>
                  <a:solidFill>
                    <a:srgbClr val="000000"/>
                  </a:solidFill>
                  <a:effectLst/>
                  <a:latin typeface="Times New Roman" pitchFamily="18" charset="0"/>
                  <a:cs typeface="Arial" pitchFamily="34" charset="0"/>
                </a:rPr>
                <a:t>2.Занесение недостающих сведений  по извещению</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Arial" pitchFamily="34" charset="0"/>
                <a:cs typeface="Arial" pitchFamily="34" charset="0"/>
              </a:endParaRPr>
            </a:p>
          </p:txBody>
        </p:sp>
        <p:sp>
          <p:nvSpPr>
            <p:cNvPr id="1057" name="Rectangle 33"/>
            <p:cNvSpPr>
              <a:spLocks noChangeArrowheads="1"/>
            </p:cNvSpPr>
            <p:nvPr/>
          </p:nvSpPr>
          <p:spPr bwMode="auto">
            <a:xfrm>
              <a:off x="10442" y="4674"/>
              <a:ext cx="2532" cy="122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lang="ru-RU" sz="900" dirty="0" smtClean="0">
                  <a:solidFill>
                    <a:srgbClr val="000000"/>
                  </a:solidFill>
                  <a:latin typeface="Times New Roman" pitchFamily="18" charset="0"/>
                  <a:cs typeface="Arial" pitchFamily="34" charset="0"/>
                </a:rPr>
                <a:t>3. </a:t>
              </a:r>
              <a:r>
                <a:rPr kumimoji="0" lang="ru-RU" sz="900" b="0" i="0" u="none" strike="noStrike" cap="none" normalizeH="0" baseline="0" dirty="0" smtClean="0">
                  <a:ln>
                    <a:noFill/>
                  </a:ln>
                  <a:solidFill>
                    <a:srgbClr val="000000"/>
                  </a:solidFill>
                  <a:effectLst/>
                  <a:latin typeface="Times New Roman" pitchFamily="18" charset="0"/>
                  <a:cs typeface="Arial" pitchFamily="34" charset="0"/>
                </a:rPr>
                <a:t>Направление  принимаемых БО на утверждение в АС «Бюджет»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Arial" pitchFamily="34" charset="0"/>
                <a:cs typeface="Arial" pitchFamily="34" charset="0"/>
              </a:endParaRPr>
            </a:p>
          </p:txBody>
        </p:sp>
        <p:cxnSp>
          <p:nvCxnSpPr>
            <p:cNvPr id="1058" name="AutoShape 34"/>
            <p:cNvCxnSpPr>
              <a:cxnSpLocks noChangeShapeType="1"/>
            </p:cNvCxnSpPr>
            <p:nvPr/>
          </p:nvCxnSpPr>
          <p:spPr bwMode="auto">
            <a:xfrm>
              <a:off x="6252" y="3936"/>
              <a:ext cx="387" cy="1"/>
            </a:xfrm>
            <a:prstGeom prst="straightConnector1">
              <a:avLst/>
            </a:prstGeom>
            <a:noFill/>
            <a:ln w="9525">
              <a:solidFill>
                <a:srgbClr val="000000"/>
              </a:solidFill>
              <a:round/>
              <a:headEnd/>
              <a:tailEnd type="triangle" w="med" len="med"/>
            </a:ln>
          </p:spPr>
        </p:cxnSp>
        <p:cxnSp>
          <p:nvCxnSpPr>
            <p:cNvPr id="1059" name="AutoShape 35"/>
            <p:cNvCxnSpPr>
              <a:cxnSpLocks noChangeShapeType="1"/>
            </p:cNvCxnSpPr>
            <p:nvPr/>
          </p:nvCxnSpPr>
          <p:spPr bwMode="auto">
            <a:xfrm>
              <a:off x="9734" y="3433"/>
              <a:ext cx="384" cy="1"/>
            </a:xfrm>
            <a:prstGeom prst="straightConnector1">
              <a:avLst/>
            </a:prstGeom>
            <a:noFill/>
            <a:ln w="9525">
              <a:solidFill>
                <a:srgbClr val="000000"/>
              </a:solidFill>
              <a:round/>
              <a:headEnd/>
              <a:tailEnd type="triangle" w="med" len="med"/>
            </a:ln>
          </p:spPr>
        </p:cxnSp>
        <p:cxnSp>
          <p:nvCxnSpPr>
            <p:cNvPr id="1060" name="AutoShape 36"/>
            <p:cNvCxnSpPr>
              <a:cxnSpLocks noChangeShapeType="1"/>
            </p:cNvCxnSpPr>
            <p:nvPr/>
          </p:nvCxnSpPr>
          <p:spPr bwMode="auto">
            <a:xfrm flipH="1">
              <a:off x="9674" y="4667"/>
              <a:ext cx="444" cy="1"/>
            </a:xfrm>
            <a:prstGeom prst="straightConnector1">
              <a:avLst/>
            </a:prstGeom>
            <a:noFill/>
            <a:ln w="9525">
              <a:solidFill>
                <a:srgbClr val="000000"/>
              </a:solidFill>
              <a:round/>
              <a:headEnd/>
              <a:tailEnd type="triangle" w="med" len="med"/>
            </a:ln>
          </p:spPr>
        </p:cxnSp>
        <p:cxnSp>
          <p:nvCxnSpPr>
            <p:cNvPr id="1061" name="AutoShape 37"/>
            <p:cNvCxnSpPr>
              <a:cxnSpLocks noChangeShapeType="1"/>
            </p:cNvCxnSpPr>
            <p:nvPr/>
          </p:nvCxnSpPr>
          <p:spPr bwMode="auto">
            <a:xfrm>
              <a:off x="13228" y="4536"/>
              <a:ext cx="468" cy="0"/>
            </a:xfrm>
            <a:prstGeom prst="straightConnector1">
              <a:avLst/>
            </a:prstGeom>
            <a:noFill/>
            <a:ln w="9525">
              <a:solidFill>
                <a:srgbClr val="000000"/>
              </a:solidFill>
              <a:round/>
              <a:headEnd/>
              <a:tailEnd type="triangle" w="med" len="med"/>
            </a:ln>
          </p:spPr>
        </p:cxnSp>
      </p:grpSp>
      <p:sp>
        <p:nvSpPr>
          <p:cNvPr id="40" name="Прямоугольник 39"/>
          <p:cNvSpPr/>
          <p:nvPr/>
        </p:nvSpPr>
        <p:spPr>
          <a:xfrm>
            <a:off x="1691680" y="0"/>
            <a:ext cx="7452320" cy="923330"/>
          </a:xfrm>
          <a:prstGeom prst="rect">
            <a:avLst/>
          </a:prstGeom>
        </p:spPr>
        <p:txBody>
          <a:bodyPr wrap="square">
            <a:spAutoFit/>
          </a:bodyPr>
          <a:lstStyle/>
          <a:p>
            <a:pPr algn="ctr"/>
            <a:r>
              <a:rPr lang="ru-RU" b="1" dirty="0" smtClean="0"/>
              <a:t>Реализуемая схема  документооборота для постановки на учет бюджетных обязательств в АС «Бюджет» и принятия для бухгалтерского учета извещений и контрактов в ГИС ЕЦИС</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p:txBody>
          <a:bodyPr/>
          <a:lstStyle/>
          <a:p>
            <a:endParaRPr lang="ru-RU" dirty="0"/>
          </a:p>
        </p:txBody>
      </p:sp>
      <p:grpSp>
        <p:nvGrpSpPr>
          <p:cNvPr id="2" name="Группа 5"/>
          <p:cNvGrpSpPr/>
          <p:nvPr/>
        </p:nvGrpSpPr>
        <p:grpSpPr>
          <a:xfrm>
            <a:off x="179512" y="1412776"/>
            <a:ext cx="8712968" cy="5328592"/>
            <a:chOff x="6664" y="0"/>
            <a:chExt cx="8712968" cy="4548782"/>
          </a:xfrm>
          <a:scene3d>
            <a:camera prst="orthographicFront"/>
            <a:lightRig rig="threePt" dir="t"/>
          </a:scene3d>
        </p:grpSpPr>
        <p:sp>
          <p:nvSpPr>
            <p:cNvPr id="7" name="Скругленный прямоугольник 6"/>
            <p:cNvSpPr/>
            <p:nvPr/>
          </p:nvSpPr>
          <p:spPr>
            <a:xfrm>
              <a:off x="6664" y="0"/>
              <a:ext cx="8712968" cy="4548782"/>
            </a:xfrm>
            <a:prstGeom prst="roundRect">
              <a:avLst>
                <a:gd name="adj" fmla="val 10000"/>
              </a:avLst>
            </a:prstGeom>
            <a:sp3d>
              <a:bevelT/>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Скругленный прямоугольник 4"/>
            <p:cNvSpPr/>
            <p:nvPr/>
          </p:nvSpPr>
          <p:spPr>
            <a:xfrm>
              <a:off x="3247024" y="0"/>
              <a:ext cx="5472607" cy="454878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endParaRPr lang="ru-RU" sz="1400" b="1" kern="1200" dirty="0"/>
            </a:p>
            <a:p>
              <a:pPr marL="57150" lvl="1" indent="-57150" defTabSz="488950">
                <a:lnSpc>
                  <a:spcPct val="90000"/>
                </a:lnSpc>
                <a:spcBef>
                  <a:spcPct val="0"/>
                </a:spcBef>
                <a:spcAft>
                  <a:spcPct val="15000"/>
                </a:spcAft>
              </a:pPr>
              <a:r>
                <a:rPr lang="ru-RU" dirty="0" smtClean="0">
                  <a:latin typeface="Times New Roman" pitchFamily="18" charset="0"/>
                  <a:cs typeface="Times New Roman" pitchFamily="18" charset="0"/>
                </a:rPr>
                <a:t>Согласно СГС «Доходы» </a:t>
              </a:r>
              <a:r>
                <a:rPr lang="ru-RU" b="1" dirty="0" smtClean="0">
                  <a:latin typeface="Times New Roman" pitchFamily="18" charset="0"/>
                  <a:cs typeface="Times New Roman" pitchFamily="18" charset="0"/>
                </a:rPr>
                <a:t>доход</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для целей бухгалтерского учета признается в результате совершения </a:t>
              </a:r>
              <a:r>
                <a:rPr lang="ru-RU" b="1" dirty="0">
                  <a:latin typeface="Times New Roman" pitchFamily="18" charset="0"/>
                  <a:cs typeface="Times New Roman" pitchFamily="18" charset="0"/>
                </a:rPr>
                <a:t>фактов хозяйственной жизни </a:t>
              </a:r>
              <a:r>
                <a:rPr lang="ru-RU" dirty="0" smtClean="0">
                  <a:latin typeface="Times New Roman" pitchFamily="18" charset="0"/>
                  <a:cs typeface="Times New Roman" pitchFamily="18" charset="0"/>
                </a:rPr>
                <a:t>или </a:t>
              </a:r>
              <a:r>
                <a:rPr lang="ru-RU" dirty="0">
                  <a:latin typeface="Times New Roman" pitchFamily="18" charset="0"/>
                  <a:cs typeface="Times New Roman" pitchFamily="18" charset="0"/>
                </a:rPr>
                <a:t>наступления событий, в результате которых </a:t>
              </a:r>
              <a:r>
                <a:rPr lang="ru-RU" b="1" dirty="0">
                  <a:latin typeface="Times New Roman" pitchFamily="18" charset="0"/>
                  <a:cs typeface="Times New Roman" pitchFamily="18" charset="0"/>
                </a:rPr>
                <a:t>ожидается получение экономических выгод или полезного </a:t>
              </a:r>
              <a:r>
                <a:rPr lang="ru-RU" b="1" dirty="0" smtClean="0">
                  <a:latin typeface="Times New Roman" pitchFamily="18" charset="0"/>
                  <a:cs typeface="Times New Roman" pitchFamily="18" charset="0"/>
                </a:rPr>
                <a:t>потенциала</a:t>
              </a:r>
              <a:endParaRPr lang="ru-RU" kern="1200" dirty="0" smtClean="0">
                <a:latin typeface="Times New Roman" pitchFamily="18" charset="0"/>
                <a:cs typeface="Times New Roman" pitchFamily="18" charset="0"/>
              </a:endParaRPr>
            </a:p>
            <a:p>
              <a:pPr marL="57150" lvl="1" indent="-57150" algn="l" defTabSz="488950">
                <a:lnSpc>
                  <a:spcPct val="90000"/>
                </a:lnSpc>
                <a:spcBef>
                  <a:spcPct val="0"/>
                </a:spcBef>
                <a:spcAft>
                  <a:spcPct val="15000"/>
                </a:spcAft>
              </a:pPr>
              <a:endParaRPr lang="ru-RU" dirty="0" smtClean="0">
                <a:latin typeface="Times New Roman" pitchFamily="18" charset="0"/>
                <a:cs typeface="Times New Roman" pitchFamily="18" charset="0"/>
              </a:endParaRPr>
            </a:p>
            <a:p>
              <a:pPr marL="57150" lvl="1" indent="-57150" algn="l" defTabSz="488950">
                <a:lnSpc>
                  <a:spcPct val="90000"/>
                </a:lnSpc>
                <a:spcBef>
                  <a:spcPct val="0"/>
                </a:spcBef>
                <a:spcAft>
                  <a:spcPct val="15000"/>
                </a:spcAft>
              </a:pPr>
              <a:r>
                <a:rPr lang="ru-RU" dirty="0" smtClean="0">
                  <a:latin typeface="Times New Roman" pitchFamily="18" charset="0"/>
                  <a:cs typeface="Times New Roman" pitchFamily="18" charset="0"/>
                </a:rPr>
                <a:t>Любой факт жизни Учреждения должен быть отражен на счетах бухгалтерского учета на основании:</a:t>
              </a:r>
            </a:p>
            <a:p>
              <a:pPr marL="57150" lvl="1" indent="-57150" algn="l" defTabSz="488950">
                <a:lnSpc>
                  <a:spcPct val="90000"/>
                </a:lnSpc>
                <a:spcBef>
                  <a:spcPct val="0"/>
                </a:spcBef>
                <a:spcAft>
                  <a:spcPct val="15000"/>
                </a:spcAft>
                <a:buChar char="••"/>
              </a:pPr>
              <a:r>
                <a:rPr lang="ru-RU" kern="1200" dirty="0" smtClean="0">
                  <a:latin typeface="Times New Roman" pitchFamily="18" charset="0"/>
                  <a:cs typeface="Times New Roman" pitchFamily="18" charset="0"/>
                </a:rPr>
                <a:t>Заключенного договора;</a:t>
              </a:r>
              <a:endParaRPr lang="ru-RU" kern="1200" dirty="0">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r>
                <a:rPr lang="ru-RU" kern="1200" dirty="0" smtClean="0">
                  <a:latin typeface="Times New Roman" pitchFamily="18" charset="0"/>
                  <a:cs typeface="Times New Roman" pitchFamily="18" charset="0"/>
                </a:rPr>
                <a:t>Выдача лицензии, разрешения;</a:t>
              </a:r>
              <a:endParaRPr lang="ru-RU" kern="1200" dirty="0">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r>
                <a:rPr lang="ru-RU" kern="1200" dirty="0" smtClean="0">
                  <a:latin typeface="Times New Roman" pitchFamily="18" charset="0"/>
                  <a:cs typeface="Times New Roman" pitchFamily="18" charset="0"/>
                </a:rPr>
                <a:t>Выставление штрафа, претензии;</a:t>
              </a:r>
              <a:endParaRPr lang="ru-RU" kern="1200" dirty="0">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r>
                <a:rPr lang="ru-RU" kern="1200" dirty="0" smtClean="0">
                  <a:latin typeface="Times New Roman" pitchFamily="18" charset="0"/>
                  <a:cs typeface="Times New Roman" pitchFamily="18" charset="0"/>
                </a:rPr>
                <a:t>Выполнение услуги и т.п.</a:t>
              </a:r>
            </a:p>
            <a:p>
              <a:pPr marL="57150" lvl="1" indent="-57150" algn="l" defTabSz="488950">
                <a:lnSpc>
                  <a:spcPct val="90000"/>
                </a:lnSpc>
                <a:spcBef>
                  <a:spcPct val="0"/>
                </a:spcBef>
                <a:spcAft>
                  <a:spcPct val="15000"/>
                </a:spcAft>
                <a:buChar char="••"/>
              </a:pPr>
              <a:endParaRPr lang="ru-RU" sz="1400" dirty="0">
                <a:latin typeface="Times New Roman" pitchFamily="18" charset="0"/>
                <a:cs typeface="Times New Roman" pitchFamily="18" charset="0"/>
              </a:endParaRPr>
            </a:p>
            <a:p>
              <a:pPr marL="57150" lvl="1" indent="-57150" defTabSz="488950">
                <a:lnSpc>
                  <a:spcPct val="90000"/>
                </a:lnSpc>
                <a:spcBef>
                  <a:spcPct val="0"/>
                </a:spcBef>
                <a:spcAft>
                  <a:spcPct val="15000"/>
                </a:spcAft>
              </a:pPr>
              <a:r>
                <a:rPr lang="ru-RU" kern="1200" dirty="0" smtClean="0">
                  <a:latin typeface="Times New Roman" pitchFamily="18" charset="0"/>
                  <a:cs typeface="Times New Roman" pitchFamily="18" charset="0"/>
                </a:rPr>
                <a:t>Для занесения договора в Справочник </a:t>
              </a:r>
              <a:r>
                <a:rPr lang="ru-RU" dirty="0">
                  <a:latin typeface="Times New Roman" pitchFamily="18" charset="0"/>
                  <a:cs typeface="Times New Roman" pitchFamily="18" charset="0"/>
                </a:rPr>
                <a:t>договоров в ЕЦИС создается </a:t>
              </a:r>
              <a:r>
                <a:rPr lang="ru-RU" kern="1200" dirty="0" smtClean="0">
                  <a:latin typeface="Times New Roman" pitchFamily="18" charset="0"/>
                  <a:cs typeface="Times New Roman" pitchFamily="18" charset="0"/>
                </a:rPr>
                <a:t>задача «Договор» </a:t>
              </a:r>
              <a:r>
                <a:rPr lang="ru-RU" dirty="0" smtClean="0">
                  <a:latin typeface="Times New Roman" pitchFamily="18" charset="0"/>
                  <a:cs typeface="Times New Roman" pitchFamily="18" charset="0"/>
                </a:rPr>
                <a:t>на секции «Бухгалтерия/ Документы» на закладке «Оправдательный документ» с приложением скан-образа документа и направляется в ЦБ </a:t>
              </a:r>
              <a:endParaRPr lang="ru-RU" kern="1200" dirty="0">
                <a:latin typeface="Times New Roman" pitchFamily="18" charset="0"/>
                <a:cs typeface="Times New Roman" pitchFamily="18" charset="0"/>
              </a:endParaRPr>
            </a:p>
          </p:txBody>
        </p:sp>
      </p:grpSp>
      <p:sp>
        <p:nvSpPr>
          <p:cNvPr id="9" name="Скругленный прямоугольник 8"/>
          <p:cNvSpPr/>
          <p:nvPr/>
        </p:nvSpPr>
        <p:spPr>
          <a:xfrm>
            <a:off x="395536" y="1916832"/>
            <a:ext cx="2833927" cy="4158077"/>
          </a:xfrm>
          <a:prstGeom prst="roundRect">
            <a:avLst>
              <a:gd name="adj" fmla="val 10000"/>
            </a:avLst>
          </a:prstGeom>
          <a:blipFill rotWithShape="0">
            <a:blip r:embed="rId3" cstate="print"/>
            <a:stretch>
              <a:fillRect/>
            </a:stretch>
          </a:blip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1" name="Заголовок 1"/>
          <p:cNvSpPr>
            <a:spLocks noGrp="1"/>
          </p:cNvSpPr>
          <p:nvPr>
            <p:ph type="title"/>
          </p:nvPr>
        </p:nvSpPr>
        <p:spPr>
          <a:xfrm>
            <a:off x="827584" y="404664"/>
            <a:ext cx="7776864" cy="720080"/>
          </a:xfrm>
        </p:spPr>
        <p:txBody>
          <a:bodyPr>
            <a:noAutofit/>
          </a:bodyPr>
          <a:lstStyle/>
          <a:p>
            <a:pPr lvl="0"/>
            <a:r>
              <a:rPr lang="ru-RU" sz="2800" b="1" dirty="0">
                <a:solidFill>
                  <a:srgbClr val="FF0000"/>
                </a:solidFill>
                <a:latin typeface="Times New Roman" pitchFamily="18" charset="0"/>
                <a:cs typeface="Times New Roman" pitchFamily="18" charset="0"/>
              </a:rPr>
              <a:t>Совершение факта </a:t>
            </a:r>
            <a:r>
              <a:rPr lang="ru-RU" sz="2800" b="1" dirty="0" smtClean="0">
                <a:solidFill>
                  <a:srgbClr val="FF0000"/>
                </a:solidFill>
                <a:latin typeface="Times New Roman" pitchFamily="18" charset="0"/>
                <a:cs typeface="Times New Roman" pitchFamily="18" charset="0"/>
              </a:rPr>
              <a:t>хозяйственной </a:t>
            </a:r>
            <a:r>
              <a:rPr lang="ru-RU" sz="2800" b="1" dirty="0">
                <a:solidFill>
                  <a:srgbClr val="FF0000"/>
                </a:solidFill>
                <a:latin typeface="Times New Roman" pitchFamily="18" charset="0"/>
                <a:cs typeface="Times New Roman" pitchFamily="18" charset="0"/>
              </a:rPr>
              <a:t>жизни</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774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FF0000"/>
                </a:solidFill>
                <a:latin typeface="Century Gothic" pitchFamily="34" charset="0"/>
                <a:ea typeface="Segoe UI" panose="020B0502040204020203" pitchFamily="34" charset="0"/>
                <a:cs typeface="Segoe UI" panose="020B0502040204020203" pitchFamily="34" charset="0"/>
              </a:rPr>
              <a:t>СХЕМА ФУНКЦИОНИРОВАНИЯ ЕДИНОЙ СИСТЕМЫ ИСПОЛНЕНИЯ КОНСОЛИДИРОВАННОГО БЮДЖЕТА ОБЛАСТИ (до 2021 года)</a:t>
            </a:r>
            <a:endParaRPr lang="ru-RU" sz="2000" b="1" dirty="0">
              <a:solidFill>
                <a:srgbClr val="FF0000"/>
              </a:solidFill>
              <a:latin typeface="Century Gothic" pitchFamily="34" charset="0"/>
              <a:ea typeface="Segoe UI" panose="020B0502040204020203" pitchFamily="34" charset="0"/>
              <a:cs typeface="Segoe UI" panose="020B0502040204020203" pitchFamily="34" charset="0"/>
            </a:endParaRPr>
          </a:p>
        </p:txBody>
      </p:sp>
      <p:sp>
        <p:nvSpPr>
          <p:cNvPr id="2050" name="Rectangle 2"/>
          <p:cNvSpPr>
            <a:spLocks noChangeArrowheads="1"/>
          </p:cNvSpPr>
          <p:nvPr/>
        </p:nvSpPr>
        <p:spPr bwMode="auto">
          <a:xfrm>
            <a:off x="0" y="-184667"/>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dirty="0">
              <a:latin typeface="Century Gothic" pitchFamily="34" charset="0"/>
            </a:endParaRPr>
          </a:p>
        </p:txBody>
      </p:sp>
      <p:sp>
        <p:nvSpPr>
          <p:cNvPr id="28" name="Прямоугольник 27"/>
          <p:cNvSpPr/>
          <p:nvPr/>
        </p:nvSpPr>
        <p:spPr>
          <a:xfrm>
            <a:off x="1043608" y="980728"/>
            <a:ext cx="2688468" cy="127974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bg1"/>
                </a:solidFill>
                <a:effectLst>
                  <a:outerShdw blurRad="38100" dist="38100" dir="2700000" algn="tl">
                    <a:srgbClr val="000000">
                      <a:alpha val="43137"/>
                    </a:srgbClr>
                  </a:outerShdw>
                </a:effectLst>
                <a:latin typeface="Century Gothic" pitchFamily="34" charset="0"/>
                <a:ea typeface="Segoe UI" panose="020B0502040204020203" pitchFamily="34" charset="0"/>
                <a:cs typeface="Segoe UI" panose="020B0502040204020203" pitchFamily="34" charset="0"/>
              </a:rPr>
              <a:t>Областной бюджет</a:t>
            </a:r>
            <a:endParaRPr lang="ru-RU" b="1" i="1" dirty="0">
              <a:solidFill>
                <a:schemeClr val="bg1"/>
              </a:solidFill>
              <a:effectLst>
                <a:outerShdw blurRad="38100" dist="38100" dir="2700000" algn="tl">
                  <a:srgbClr val="000000">
                    <a:alpha val="43137"/>
                  </a:srgbClr>
                </a:outerShdw>
              </a:effectLst>
              <a:latin typeface="Century Gothic" pitchFamily="34" charset="0"/>
              <a:ea typeface="Segoe UI" panose="020B0502040204020203" pitchFamily="34" charset="0"/>
              <a:cs typeface="Segoe UI" panose="020B0502040204020203" pitchFamily="34" charset="0"/>
            </a:endParaRPr>
          </a:p>
        </p:txBody>
      </p:sp>
      <p:sp>
        <p:nvSpPr>
          <p:cNvPr id="35" name="Прямоугольник 34"/>
          <p:cNvSpPr/>
          <p:nvPr/>
        </p:nvSpPr>
        <p:spPr>
          <a:xfrm>
            <a:off x="5004048" y="980728"/>
            <a:ext cx="3528392" cy="12543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smtClean="0">
                <a:solidFill>
                  <a:schemeClr val="bg1"/>
                </a:solidFill>
                <a:effectLst>
                  <a:outerShdw blurRad="38100" dist="38100" dir="2700000" algn="tl">
                    <a:srgbClr val="000000">
                      <a:alpha val="43137"/>
                    </a:srgbClr>
                  </a:outerShdw>
                </a:effectLst>
                <a:latin typeface="Century Gothic" pitchFamily="34" charset="0"/>
                <a:ea typeface="Segoe UI" panose="020B0502040204020203" pitchFamily="34" charset="0"/>
                <a:cs typeface="Segoe UI" panose="020B0502040204020203" pitchFamily="34" charset="0"/>
              </a:rPr>
              <a:t>207 местных бюджетов:</a:t>
            </a:r>
          </a:p>
          <a:p>
            <a:pPr algn="ctr"/>
            <a:r>
              <a:rPr lang="ru-RU" b="1" i="1" dirty="0" smtClean="0">
                <a:solidFill>
                  <a:schemeClr val="bg1"/>
                </a:solidFill>
                <a:effectLst>
                  <a:outerShdw blurRad="38100" dist="38100" dir="2700000" algn="tl">
                    <a:srgbClr val="000000">
                      <a:alpha val="43137"/>
                    </a:srgbClr>
                  </a:outerShdw>
                </a:effectLst>
                <a:latin typeface="Century Gothic" pitchFamily="34" charset="0"/>
                <a:ea typeface="Segoe UI" panose="020B0502040204020203" pitchFamily="34" charset="0"/>
                <a:cs typeface="Segoe UI" panose="020B0502040204020203" pitchFamily="34" charset="0"/>
              </a:rPr>
              <a:t>26 муниципальных районов</a:t>
            </a:r>
          </a:p>
          <a:p>
            <a:pPr algn="ctr"/>
            <a:r>
              <a:rPr lang="ru-RU" b="1" i="1" dirty="0" smtClean="0">
                <a:solidFill>
                  <a:schemeClr val="bg1"/>
                </a:solidFill>
                <a:effectLst>
                  <a:outerShdw blurRad="38100" dist="38100" dir="2700000" algn="tl">
                    <a:srgbClr val="000000">
                      <a:alpha val="43137"/>
                    </a:srgbClr>
                  </a:outerShdw>
                </a:effectLst>
                <a:latin typeface="Century Gothic" pitchFamily="34" charset="0"/>
                <a:ea typeface="Segoe UI" panose="020B0502040204020203" pitchFamily="34" charset="0"/>
                <a:cs typeface="Segoe UI" panose="020B0502040204020203" pitchFamily="34" charset="0"/>
              </a:rPr>
              <a:t>179 поселений</a:t>
            </a:r>
          </a:p>
          <a:p>
            <a:pPr algn="ctr"/>
            <a:r>
              <a:rPr lang="ru-RU" b="1" i="1" dirty="0" smtClean="0">
                <a:solidFill>
                  <a:schemeClr val="bg1"/>
                </a:solidFill>
                <a:effectLst>
                  <a:outerShdw blurRad="38100" dist="38100" dir="2700000" algn="tl">
                    <a:srgbClr val="000000">
                      <a:alpha val="43137"/>
                    </a:srgbClr>
                  </a:outerShdw>
                </a:effectLst>
                <a:latin typeface="Century Gothic" pitchFamily="34" charset="0"/>
                <a:ea typeface="Segoe UI" panose="020B0502040204020203" pitchFamily="34" charset="0"/>
                <a:cs typeface="Segoe UI" panose="020B0502040204020203" pitchFamily="34" charset="0"/>
              </a:rPr>
              <a:t>2 городских округа</a:t>
            </a:r>
            <a:endParaRPr lang="ru-RU" b="1" i="1" dirty="0">
              <a:solidFill>
                <a:schemeClr val="bg1"/>
              </a:solidFill>
              <a:effectLst>
                <a:outerShdw blurRad="38100" dist="38100" dir="2700000" algn="tl">
                  <a:srgbClr val="000000">
                    <a:alpha val="43137"/>
                  </a:srgbClr>
                </a:outerShdw>
              </a:effectLst>
              <a:latin typeface="Century Gothic" pitchFamily="34" charset="0"/>
              <a:ea typeface="Segoe UI" panose="020B0502040204020203" pitchFamily="34" charset="0"/>
              <a:cs typeface="Segoe UI" panose="020B0502040204020203" pitchFamily="34" charset="0"/>
            </a:endParaRPr>
          </a:p>
        </p:txBody>
      </p:sp>
      <p:sp>
        <p:nvSpPr>
          <p:cNvPr id="36" name="Rectangle 7"/>
          <p:cNvSpPr>
            <a:spLocks noChangeArrowheads="1"/>
          </p:cNvSpPr>
          <p:nvPr/>
        </p:nvSpPr>
        <p:spPr bwMode="gray">
          <a:xfrm>
            <a:off x="0" y="2780929"/>
            <a:ext cx="2305050" cy="1584176"/>
          </a:xfrm>
          <a:prstGeom prst="rect">
            <a:avLst/>
          </a:prstGeom>
          <a:solidFill>
            <a:srgbClr val="00B0F0"/>
          </a:solidFill>
          <a:ln w="12700" algn="ctr">
            <a:solidFill>
              <a:srgbClr val="DDDDDD"/>
            </a:solidFill>
            <a:miter lim="800000"/>
            <a:headEnd/>
            <a:tailEnd/>
          </a:ln>
          <a:effectLst/>
        </p:spPr>
        <p:txBody>
          <a:bodyPr lIns="0" tIns="0" rIns="0" bIns="0" anchor="ctr"/>
          <a:lstStyle>
            <a:lvl1pPr defTabSz="801688">
              <a:defRPr>
                <a:solidFill>
                  <a:schemeClr val="tx1"/>
                </a:solidFill>
                <a:latin typeface="Calibri" pitchFamily="34" charset="0"/>
              </a:defRPr>
            </a:lvl1pPr>
            <a:lvl2pPr marL="742950" indent="-285750" defTabSz="801688">
              <a:defRPr>
                <a:solidFill>
                  <a:schemeClr val="tx1"/>
                </a:solidFill>
                <a:latin typeface="Calibri" pitchFamily="34" charset="0"/>
              </a:defRPr>
            </a:lvl2pPr>
            <a:lvl3pPr marL="1143000" indent="-228600" defTabSz="801688">
              <a:defRPr>
                <a:solidFill>
                  <a:schemeClr val="tx1"/>
                </a:solidFill>
                <a:latin typeface="Calibri" pitchFamily="34" charset="0"/>
              </a:defRPr>
            </a:lvl3pPr>
            <a:lvl4pPr marL="1600200" indent="-228600" defTabSz="801688">
              <a:defRPr>
                <a:solidFill>
                  <a:schemeClr val="tx1"/>
                </a:solidFill>
                <a:latin typeface="Calibri" pitchFamily="34" charset="0"/>
              </a:defRPr>
            </a:lvl4pPr>
            <a:lvl5pPr marL="2057400" indent="-228600" defTabSz="801688">
              <a:defRPr>
                <a:solidFill>
                  <a:schemeClr val="tx1"/>
                </a:solidFill>
                <a:latin typeface="Calibri" pitchFamily="34" charset="0"/>
              </a:defRPr>
            </a:lvl5pPr>
            <a:lvl6pPr marL="2514600" indent="-228600" defTabSz="801688" fontAlgn="base">
              <a:spcBef>
                <a:spcPct val="0"/>
              </a:spcBef>
              <a:spcAft>
                <a:spcPct val="0"/>
              </a:spcAft>
              <a:defRPr>
                <a:solidFill>
                  <a:schemeClr val="tx1"/>
                </a:solidFill>
                <a:latin typeface="Calibri" pitchFamily="34" charset="0"/>
              </a:defRPr>
            </a:lvl6pPr>
            <a:lvl7pPr marL="2971800" indent="-228600" defTabSz="801688" fontAlgn="base">
              <a:spcBef>
                <a:spcPct val="0"/>
              </a:spcBef>
              <a:spcAft>
                <a:spcPct val="0"/>
              </a:spcAft>
              <a:defRPr>
                <a:solidFill>
                  <a:schemeClr val="tx1"/>
                </a:solidFill>
                <a:latin typeface="Calibri" pitchFamily="34" charset="0"/>
              </a:defRPr>
            </a:lvl7pPr>
            <a:lvl8pPr marL="3429000" indent="-228600" defTabSz="801688" fontAlgn="base">
              <a:spcBef>
                <a:spcPct val="0"/>
              </a:spcBef>
              <a:spcAft>
                <a:spcPct val="0"/>
              </a:spcAft>
              <a:defRPr>
                <a:solidFill>
                  <a:schemeClr val="tx1"/>
                </a:solidFill>
                <a:latin typeface="Calibri" pitchFamily="34" charset="0"/>
              </a:defRPr>
            </a:lvl8pPr>
            <a:lvl9pPr marL="3886200" indent="-228600" defTabSz="801688" fontAlgn="base">
              <a:spcBef>
                <a:spcPct val="0"/>
              </a:spcBef>
              <a:spcAft>
                <a:spcPct val="0"/>
              </a:spcAft>
              <a:defRPr>
                <a:solidFill>
                  <a:schemeClr val="tx1"/>
                </a:solidFill>
                <a:latin typeface="Calibri" pitchFamily="34" charset="0"/>
              </a:defRPr>
            </a:lvl9pPr>
          </a:lstStyle>
          <a:p>
            <a:pPr algn="ctr" eaLnBrk="0" hangingPunct="0"/>
            <a:r>
              <a:rPr lang="ru-RU" altLang="ru-RU" sz="1400" b="1" dirty="0" smtClean="0">
                <a:solidFill>
                  <a:schemeClr val="bg1"/>
                </a:solidFill>
                <a:latin typeface="Century Gothic" pitchFamily="34" charset="0"/>
                <a:ea typeface="Segoe UI" panose="020B0502040204020203" pitchFamily="34" charset="0"/>
                <a:cs typeface="Segoe UI" panose="020B0502040204020203" pitchFamily="34" charset="0"/>
              </a:rPr>
              <a:t>Единый счет областного бюджета, открытый в УФК по ВО для учета операций со средствами участников бюджетного процесса</a:t>
            </a:r>
            <a:endParaRPr lang="en-GB" altLang="ru-RU" sz="1400" b="1" dirty="0">
              <a:solidFill>
                <a:schemeClr val="bg1"/>
              </a:solidFill>
              <a:latin typeface="Century Gothic" pitchFamily="34" charset="0"/>
              <a:ea typeface="Segoe UI" panose="020B0502040204020203" pitchFamily="34" charset="0"/>
              <a:cs typeface="Segoe UI" panose="020B0502040204020203" pitchFamily="34" charset="0"/>
            </a:endParaRPr>
          </a:p>
        </p:txBody>
      </p:sp>
      <p:sp>
        <p:nvSpPr>
          <p:cNvPr id="37" name="Rectangle 7"/>
          <p:cNvSpPr>
            <a:spLocks noChangeArrowheads="1"/>
          </p:cNvSpPr>
          <p:nvPr/>
        </p:nvSpPr>
        <p:spPr bwMode="gray">
          <a:xfrm>
            <a:off x="2483768" y="2852937"/>
            <a:ext cx="1956817" cy="1440159"/>
          </a:xfrm>
          <a:prstGeom prst="rect">
            <a:avLst/>
          </a:prstGeom>
          <a:solidFill>
            <a:srgbClr val="00B0F0"/>
          </a:solidFill>
          <a:ln w="12700" algn="ctr">
            <a:solidFill>
              <a:srgbClr val="DDDDDD"/>
            </a:solidFill>
            <a:miter lim="800000"/>
            <a:headEnd/>
            <a:tailEnd/>
          </a:ln>
          <a:effectLst/>
        </p:spPr>
        <p:txBody>
          <a:bodyPr lIns="0" tIns="0" rIns="0" bIns="0" anchor="ctr"/>
          <a:lstStyle>
            <a:lvl1pPr defTabSz="801688">
              <a:defRPr>
                <a:solidFill>
                  <a:schemeClr val="tx1"/>
                </a:solidFill>
                <a:latin typeface="Calibri" pitchFamily="34" charset="0"/>
              </a:defRPr>
            </a:lvl1pPr>
            <a:lvl2pPr marL="742950" indent="-285750" defTabSz="801688">
              <a:defRPr>
                <a:solidFill>
                  <a:schemeClr val="tx1"/>
                </a:solidFill>
                <a:latin typeface="Calibri" pitchFamily="34" charset="0"/>
              </a:defRPr>
            </a:lvl2pPr>
            <a:lvl3pPr marL="1143000" indent="-228600" defTabSz="801688">
              <a:defRPr>
                <a:solidFill>
                  <a:schemeClr val="tx1"/>
                </a:solidFill>
                <a:latin typeface="Calibri" pitchFamily="34" charset="0"/>
              </a:defRPr>
            </a:lvl3pPr>
            <a:lvl4pPr marL="1600200" indent="-228600" defTabSz="801688">
              <a:defRPr>
                <a:solidFill>
                  <a:schemeClr val="tx1"/>
                </a:solidFill>
                <a:latin typeface="Calibri" pitchFamily="34" charset="0"/>
              </a:defRPr>
            </a:lvl4pPr>
            <a:lvl5pPr marL="2057400" indent="-228600" defTabSz="801688">
              <a:defRPr>
                <a:solidFill>
                  <a:schemeClr val="tx1"/>
                </a:solidFill>
                <a:latin typeface="Calibri" pitchFamily="34" charset="0"/>
              </a:defRPr>
            </a:lvl5pPr>
            <a:lvl6pPr marL="2514600" indent="-228600" defTabSz="801688" fontAlgn="base">
              <a:spcBef>
                <a:spcPct val="0"/>
              </a:spcBef>
              <a:spcAft>
                <a:spcPct val="0"/>
              </a:spcAft>
              <a:defRPr>
                <a:solidFill>
                  <a:schemeClr val="tx1"/>
                </a:solidFill>
                <a:latin typeface="Calibri" pitchFamily="34" charset="0"/>
              </a:defRPr>
            </a:lvl6pPr>
            <a:lvl7pPr marL="2971800" indent="-228600" defTabSz="801688" fontAlgn="base">
              <a:spcBef>
                <a:spcPct val="0"/>
              </a:spcBef>
              <a:spcAft>
                <a:spcPct val="0"/>
              </a:spcAft>
              <a:defRPr>
                <a:solidFill>
                  <a:schemeClr val="tx1"/>
                </a:solidFill>
                <a:latin typeface="Calibri" pitchFamily="34" charset="0"/>
              </a:defRPr>
            </a:lvl7pPr>
            <a:lvl8pPr marL="3429000" indent="-228600" defTabSz="801688" fontAlgn="base">
              <a:spcBef>
                <a:spcPct val="0"/>
              </a:spcBef>
              <a:spcAft>
                <a:spcPct val="0"/>
              </a:spcAft>
              <a:defRPr>
                <a:solidFill>
                  <a:schemeClr val="tx1"/>
                </a:solidFill>
                <a:latin typeface="Calibri" pitchFamily="34" charset="0"/>
              </a:defRPr>
            </a:lvl8pPr>
            <a:lvl9pPr marL="3886200" indent="-228600" defTabSz="801688" fontAlgn="base">
              <a:spcBef>
                <a:spcPct val="0"/>
              </a:spcBef>
              <a:spcAft>
                <a:spcPct val="0"/>
              </a:spcAft>
              <a:defRPr>
                <a:solidFill>
                  <a:schemeClr val="tx1"/>
                </a:solidFill>
                <a:latin typeface="Calibri" pitchFamily="34" charset="0"/>
              </a:defRPr>
            </a:lvl9pPr>
          </a:lstStyle>
          <a:p>
            <a:pPr algn="ctr"/>
            <a:r>
              <a:rPr lang="ru-RU" altLang="ru-RU" sz="1400" b="1" dirty="0" smtClean="0">
                <a:solidFill>
                  <a:schemeClr val="bg1"/>
                </a:solidFill>
                <a:latin typeface="Century Gothic" pitchFamily="34" charset="0"/>
                <a:ea typeface="Segoe UI" panose="020B0502040204020203" pitchFamily="34" charset="0"/>
                <a:cs typeface="Segoe UI" panose="020B0502040204020203" pitchFamily="34" charset="0"/>
              </a:rPr>
              <a:t>2 счета по учету средств  не участников бюджетного процесса, открытые в ЦБ РФ</a:t>
            </a:r>
            <a:endParaRPr lang="en-GB" altLang="ru-RU" sz="1400" b="1" dirty="0" smtClean="0">
              <a:solidFill>
                <a:schemeClr val="bg1"/>
              </a:solidFill>
              <a:latin typeface="Century Gothic" pitchFamily="34" charset="0"/>
              <a:ea typeface="Segoe UI" panose="020B0502040204020203" pitchFamily="34" charset="0"/>
              <a:cs typeface="Segoe UI" panose="020B0502040204020203" pitchFamily="34" charset="0"/>
            </a:endParaRPr>
          </a:p>
        </p:txBody>
      </p:sp>
      <p:sp>
        <p:nvSpPr>
          <p:cNvPr id="38" name="Прямоугольник 37"/>
          <p:cNvSpPr/>
          <p:nvPr/>
        </p:nvSpPr>
        <p:spPr>
          <a:xfrm>
            <a:off x="4716016" y="2780928"/>
            <a:ext cx="2161701" cy="15841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b="1" dirty="0" smtClean="0">
                <a:solidFill>
                  <a:schemeClr val="bg1"/>
                </a:solidFill>
                <a:effectLst>
                  <a:outerShdw blurRad="38100" dist="38100" dir="2700000" algn="tl">
                    <a:srgbClr val="000000">
                      <a:alpha val="43137"/>
                    </a:srgbClr>
                  </a:outerShdw>
                </a:effectLst>
                <a:latin typeface="Century Gothic" pitchFamily="34" charset="0"/>
                <a:ea typeface="Segoe UI" panose="020B0502040204020203" pitchFamily="34" charset="0"/>
                <a:cs typeface="Segoe UI" panose="020B0502040204020203" pitchFamily="34" charset="0"/>
              </a:rPr>
              <a:t>Единые счета местных бюджетов, открытые в УФК по ВО отдельно для каждого бюджета  для учета операций  со средствами  участников бюджетного процесса</a:t>
            </a:r>
            <a:endParaRPr lang="ru-RU" sz="1300" b="1" dirty="0">
              <a:solidFill>
                <a:schemeClr val="bg1"/>
              </a:solidFill>
              <a:effectLst>
                <a:outerShdw blurRad="38100" dist="38100" dir="2700000" algn="tl">
                  <a:srgbClr val="000000">
                    <a:alpha val="43137"/>
                  </a:srgbClr>
                </a:outerShdw>
              </a:effectLst>
              <a:latin typeface="Century Gothic" pitchFamily="34" charset="0"/>
              <a:ea typeface="Segoe UI" panose="020B0502040204020203" pitchFamily="34" charset="0"/>
              <a:cs typeface="Segoe UI" panose="020B0502040204020203" pitchFamily="34" charset="0"/>
            </a:endParaRPr>
          </a:p>
        </p:txBody>
      </p:sp>
      <p:sp>
        <p:nvSpPr>
          <p:cNvPr id="39" name="Прямоугольник 38"/>
          <p:cNvSpPr/>
          <p:nvPr/>
        </p:nvSpPr>
        <p:spPr>
          <a:xfrm>
            <a:off x="6953250" y="2780928"/>
            <a:ext cx="2190750" cy="158417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b="1" dirty="0" smtClean="0">
                <a:solidFill>
                  <a:schemeClr val="bg1"/>
                </a:solidFill>
                <a:effectLst>
                  <a:outerShdw blurRad="38100" dist="38100" dir="2700000" algn="tl">
                    <a:srgbClr val="000000">
                      <a:alpha val="43137"/>
                    </a:srgbClr>
                  </a:outerShdw>
                </a:effectLst>
                <a:latin typeface="Century Gothic" pitchFamily="34" charset="0"/>
                <a:ea typeface="Segoe UI" panose="020B0502040204020203" pitchFamily="34" charset="0"/>
                <a:cs typeface="Segoe UI" panose="020B0502040204020203" pitchFamily="34" charset="0"/>
              </a:rPr>
              <a:t>Счета, открытые в УФК по ВО  для учета операций  со средствами  не участников бюджетного процесса муниципального уровня</a:t>
            </a:r>
            <a:endParaRPr lang="ru-RU" sz="1300" b="1" dirty="0">
              <a:solidFill>
                <a:schemeClr val="bg1"/>
              </a:solidFill>
              <a:effectLst>
                <a:outerShdw blurRad="38100" dist="38100" dir="2700000" algn="tl">
                  <a:srgbClr val="000000">
                    <a:alpha val="43137"/>
                  </a:srgbClr>
                </a:outerShdw>
              </a:effectLst>
              <a:latin typeface="Century Gothic" pitchFamily="34" charset="0"/>
              <a:ea typeface="Segoe UI" panose="020B0502040204020203" pitchFamily="34" charset="0"/>
              <a:cs typeface="Segoe UI" panose="020B0502040204020203" pitchFamily="34" charset="0"/>
            </a:endParaRPr>
          </a:p>
        </p:txBody>
      </p:sp>
      <p:sp>
        <p:nvSpPr>
          <p:cNvPr id="41" name="TextBox 40"/>
          <p:cNvSpPr txBox="1"/>
          <p:nvPr/>
        </p:nvSpPr>
        <p:spPr>
          <a:xfrm>
            <a:off x="251520" y="5013176"/>
            <a:ext cx="4968552" cy="1384995"/>
          </a:xfrm>
          <a:prstGeom prst="rect">
            <a:avLst/>
          </a:prstGeom>
          <a:solidFill>
            <a:schemeClr val="accent1"/>
          </a:solidFill>
        </p:spPr>
        <p:txBody>
          <a:bodyPr wrap="square" rtlCol="0" anchor="ctr">
            <a:spAutoFit/>
          </a:bodyPr>
          <a:lstStyle/>
          <a:p>
            <a:pPr algn="ctr"/>
            <a:r>
              <a:rPr lang="ru-RU" sz="1400" b="1" dirty="0" smtClean="0">
                <a:solidFill>
                  <a:schemeClr val="bg1"/>
                </a:solidFill>
                <a:latin typeface="Century Gothic" pitchFamily="34" charset="0"/>
                <a:ea typeface="Segoe UI" panose="020B0502040204020203" pitchFamily="34" charset="0"/>
                <a:cs typeface="Segoe UI" panose="020B0502040204020203" pitchFamily="34" charset="0"/>
              </a:rPr>
              <a:t>ФИНАНСОВЫЕ ОРГАНЫ </a:t>
            </a:r>
          </a:p>
          <a:p>
            <a:pPr algn="ctr"/>
            <a:r>
              <a:rPr lang="ru-RU" sz="1400" b="1" dirty="0" smtClean="0">
                <a:solidFill>
                  <a:schemeClr val="bg1"/>
                </a:solidFill>
                <a:latin typeface="Century Gothic" pitchFamily="34" charset="0"/>
                <a:ea typeface="Segoe UI" panose="020B0502040204020203" pitchFamily="34" charset="0"/>
                <a:cs typeface="Segoe UI" panose="020B0502040204020203" pitchFamily="34" charset="0"/>
              </a:rPr>
              <a:t>(лицевые счета участников и не участников бюджетного процесса  областного уровня, городского округа  г. Череповец, 26 муниципальных районов, 179 поселений с выполнением процедур санкционирования расходов)</a:t>
            </a:r>
            <a:endParaRPr lang="ru-RU" sz="1400" b="1" dirty="0">
              <a:solidFill>
                <a:schemeClr val="bg1"/>
              </a:solidFill>
              <a:latin typeface="Century Gothic" pitchFamily="34" charset="0"/>
              <a:ea typeface="Segoe UI" panose="020B0502040204020203" pitchFamily="34" charset="0"/>
              <a:cs typeface="Segoe UI" panose="020B0502040204020203" pitchFamily="34" charset="0"/>
            </a:endParaRPr>
          </a:p>
        </p:txBody>
      </p:sp>
      <p:pic>
        <p:nvPicPr>
          <p:cNvPr id="42" name="Рисунок 41"/>
          <p:cNvPicPr>
            <a:picLocks noChangeAspect="1"/>
          </p:cNvPicPr>
          <p:nvPr/>
        </p:nvPicPr>
        <p:blipFill>
          <a:blip r:embed="rId3" cstate="print">
            <a:extLst>
              <a:ext uri="{BEBA8EAE-BF5A-486C-A8C5-ECC9F3942E4B}">
                <a14:imgProps xmlns="" xmlns:a14="http://schemas.microsoft.com/office/drawing/2010/main">
                  <a14:imgLayer r:embed="rId4">
                    <a14:imgEffect>
                      <a14:sharpenSoften amount="25000"/>
                    </a14:imgEffect>
                  </a14:imgLayer>
                </a14:imgProps>
              </a:ext>
              <a:ext uri="{28A0092B-C50C-407E-A947-70E740481C1C}">
                <a14:useLocalDpi xmlns="" xmlns:a14="http://schemas.microsoft.com/office/drawing/2010/main" val="0"/>
              </a:ext>
            </a:extLst>
          </a:blip>
          <a:stretch>
            <a:fillRect/>
          </a:stretch>
        </p:blipFill>
        <p:spPr>
          <a:xfrm rot="3446602">
            <a:off x="7133291" y="2161803"/>
            <a:ext cx="906947" cy="594299"/>
          </a:xfrm>
          <a:prstGeom prst="rect">
            <a:avLst/>
          </a:prstGeom>
        </p:spPr>
      </p:pic>
      <p:pic>
        <p:nvPicPr>
          <p:cNvPr id="44" name="Рисунок 43"/>
          <p:cNvPicPr>
            <a:picLocks noChangeAspect="1"/>
          </p:cNvPicPr>
          <p:nvPr/>
        </p:nvPicPr>
        <p:blipFill>
          <a:blip r:embed="rId3" cstate="print">
            <a:duotone>
              <a:prstClr val="black"/>
              <a:schemeClr val="accent5">
                <a:tint val="45000"/>
                <a:satMod val="400000"/>
              </a:schemeClr>
            </a:duotone>
            <a:extLst>
              <a:ext uri="{BEBA8EAE-BF5A-486C-A8C5-ECC9F3942E4B}">
                <a14:imgProps xmlns="" xmlns:a14="http://schemas.microsoft.com/office/drawing/2010/main">
                  <a14:imgLayer r:embed="rId4">
                    <a14:imgEffect>
                      <a14:sharpenSoften amount="25000"/>
                    </a14:imgEffect>
                  </a14:imgLayer>
                </a14:imgProps>
              </a:ext>
              <a:ext uri="{28A0092B-C50C-407E-A947-70E740481C1C}">
                <a14:useLocalDpi xmlns="" xmlns:a14="http://schemas.microsoft.com/office/drawing/2010/main" val="0"/>
              </a:ext>
            </a:extLst>
          </a:blip>
          <a:stretch>
            <a:fillRect/>
          </a:stretch>
        </p:blipFill>
        <p:spPr>
          <a:xfrm rot="15164049">
            <a:off x="2207200" y="4285229"/>
            <a:ext cx="991020" cy="753774"/>
          </a:xfrm>
          <a:prstGeom prst="rect">
            <a:avLst/>
          </a:prstGeom>
        </p:spPr>
      </p:pic>
      <p:pic>
        <p:nvPicPr>
          <p:cNvPr id="45" name="Рисунок 44"/>
          <p:cNvPicPr>
            <a:picLocks noChangeAspect="1"/>
          </p:cNvPicPr>
          <p:nvPr/>
        </p:nvPicPr>
        <p:blipFill>
          <a:blip r:embed="rId3" cstate="print">
            <a:duotone>
              <a:prstClr val="black"/>
              <a:schemeClr val="accent5">
                <a:tint val="45000"/>
                <a:satMod val="400000"/>
              </a:schemeClr>
            </a:duotone>
            <a:extLst>
              <a:ext uri="{BEBA8EAE-BF5A-486C-A8C5-ECC9F3942E4B}">
                <a14:imgProps xmlns="" xmlns:a14="http://schemas.microsoft.com/office/drawing/2010/main">
                  <a14:imgLayer r:embed="rId4">
                    <a14:imgEffect>
                      <a14:sharpenSoften amount="25000"/>
                    </a14:imgEffect>
                  </a14:imgLayer>
                </a14:imgProps>
              </a:ext>
              <a:ext uri="{28A0092B-C50C-407E-A947-70E740481C1C}">
                <a14:useLocalDpi xmlns="" xmlns:a14="http://schemas.microsoft.com/office/drawing/2010/main" val="0"/>
              </a:ext>
            </a:extLst>
          </a:blip>
          <a:stretch>
            <a:fillRect/>
          </a:stretch>
        </p:blipFill>
        <p:spPr>
          <a:xfrm rot="4393784">
            <a:off x="2653021" y="2177597"/>
            <a:ext cx="881568" cy="858196"/>
          </a:xfrm>
          <a:prstGeom prst="rect">
            <a:avLst/>
          </a:prstGeom>
        </p:spPr>
      </p:pic>
      <p:pic>
        <p:nvPicPr>
          <p:cNvPr id="48" name="Рисунок 47"/>
          <p:cNvPicPr>
            <a:picLocks noChangeAspect="1"/>
          </p:cNvPicPr>
          <p:nvPr/>
        </p:nvPicPr>
        <p:blipFill>
          <a:blip r:embed="rId3" cstate="print">
            <a:extLst>
              <a:ext uri="{BEBA8EAE-BF5A-486C-A8C5-ECC9F3942E4B}">
                <a14:imgProps xmlns="" xmlns:a14="http://schemas.microsoft.com/office/drawing/2010/main">
                  <a14:imgLayer r:embed="rId4">
                    <a14:imgEffect>
                      <a14:sharpenSoften amount="25000"/>
                    </a14:imgEffect>
                  </a14:imgLayer>
                </a14:imgProps>
              </a:ext>
              <a:ext uri="{28A0092B-C50C-407E-A947-70E740481C1C}">
                <a14:useLocalDpi xmlns="" xmlns:a14="http://schemas.microsoft.com/office/drawing/2010/main" val="0"/>
              </a:ext>
            </a:extLst>
          </a:blip>
          <a:stretch>
            <a:fillRect/>
          </a:stretch>
        </p:blipFill>
        <p:spPr>
          <a:xfrm rot="8732079" flipH="1">
            <a:off x="4896551" y="4279041"/>
            <a:ext cx="1862333" cy="848198"/>
          </a:xfrm>
          <a:prstGeom prst="rect">
            <a:avLst/>
          </a:prstGeom>
        </p:spPr>
      </p:pic>
      <p:pic>
        <p:nvPicPr>
          <p:cNvPr id="16" name="Рисунок 15"/>
          <p:cNvPicPr>
            <a:picLocks noChangeAspect="1"/>
          </p:cNvPicPr>
          <p:nvPr/>
        </p:nvPicPr>
        <p:blipFill>
          <a:blip r:embed="rId3" cstate="print">
            <a:duotone>
              <a:prstClr val="black"/>
              <a:schemeClr val="accent5">
                <a:tint val="45000"/>
                <a:satMod val="400000"/>
              </a:schemeClr>
            </a:duotone>
            <a:extLst>
              <a:ext uri="{BEBA8EAE-BF5A-486C-A8C5-ECC9F3942E4B}">
                <a14:imgProps xmlns="" xmlns:a14="http://schemas.microsoft.com/office/drawing/2010/main">
                  <a14:imgLayer r:embed="rId4">
                    <a14:imgEffect>
                      <a14:sharpenSoften amount="25000"/>
                    </a14:imgEffect>
                  </a14:imgLayer>
                </a14:imgProps>
              </a:ext>
              <a:ext uri="{28A0092B-C50C-407E-A947-70E740481C1C}">
                <a14:useLocalDpi xmlns="" xmlns:a14="http://schemas.microsoft.com/office/drawing/2010/main" val="0"/>
              </a:ext>
            </a:extLst>
          </a:blip>
          <a:stretch>
            <a:fillRect/>
          </a:stretch>
        </p:blipFill>
        <p:spPr>
          <a:xfrm rot="5920375" flipV="1">
            <a:off x="1574645" y="2002829"/>
            <a:ext cx="711846" cy="1009077"/>
          </a:xfrm>
          <a:prstGeom prst="rect">
            <a:avLst/>
          </a:prstGeom>
        </p:spPr>
      </p:pic>
      <p:pic>
        <p:nvPicPr>
          <p:cNvPr id="17" name="Рисунок 16"/>
          <p:cNvPicPr>
            <a:picLocks noChangeAspect="1"/>
          </p:cNvPicPr>
          <p:nvPr/>
        </p:nvPicPr>
        <p:blipFill>
          <a:blip r:embed="rId3" cstate="print">
            <a:extLst>
              <a:ext uri="{BEBA8EAE-BF5A-486C-A8C5-ECC9F3942E4B}">
                <a14:imgProps xmlns="" xmlns:a14="http://schemas.microsoft.com/office/drawing/2010/main">
                  <a14:imgLayer r:embed="rId4">
                    <a14:imgEffect>
                      <a14:sharpenSoften amount="25000"/>
                    </a14:imgEffect>
                  </a14:imgLayer>
                </a14:imgProps>
              </a:ext>
              <a:ext uri="{28A0092B-C50C-407E-A947-70E740481C1C}">
                <a14:useLocalDpi xmlns="" xmlns:a14="http://schemas.microsoft.com/office/drawing/2010/main" val="0"/>
              </a:ext>
            </a:extLst>
          </a:blip>
          <a:stretch>
            <a:fillRect/>
          </a:stretch>
        </p:blipFill>
        <p:spPr>
          <a:xfrm rot="7278354" flipV="1">
            <a:off x="5377161" y="2179713"/>
            <a:ext cx="974714" cy="639144"/>
          </a:xfrm>
          <a:prstGeom prst="rect">
            <a:avLst/>
          </a:prstGeom>
          <a:noFill/>
        </p:spPr>
      </p:pic>
      <p:sp>
        <p:nvSpPr>
          <p:cNvPr id="18" name="TextBox 17"/>
          <p:cNvSpPr txBox="1"/>
          <p:nvPr/>
        </p:nvSpPr>
        <p:spPr>
          <a:xfrm>
            <a:off x="5436096" y="5013176"/>
            <a:ext cx="3456384" cy="1384995"/>
          </a:xfrm>
          <a:prstGeom prst="rect">
            <a:avLst/>
          </a:prstGeom>
          <a:solidFill>
            <a:schemeClr val="accent1"/>
          </a:solidFill>
        </p:spPr>
        <p:txBody>
          <a:bodyPr wrap="square" rtlCol="0" anchor="ctr">
            <a:spAutoFit/>
          </a:bodyPr>
          <a:lstStyle/>
          <a:p>
            <a:pPr algn="ctr"/>
            <a:r>
              <a:rPr lang="ru-RU" sz="1400" b="1" dirty="0" smtClean="0">
                <a:solidFill>
                  <a:schemeClr val="bg1"/>
                </a:solidFill>
                <a:latin typeface="Century Gothic" pitchFamily="34" charset="0"/>
                <a:ea typeface="Segoe UI" panose="020B0502040204020203" pitchFamily="34" charset="0"/>
                <a:cs typeface="Segoe UI" panose="020B0502040204020203" pitchFamily="34" charset="0"/>
              </a:rPr>
              <a:t>УФК по ВО</a:t>
            </a:r>
          </a:p>
          <a:p>
            <a:pPr algn="ctr"/>
            <a:r>
              <a:rPr lang="ru-RU" sz="1400" b="1" dirty="0" smtClean="0">
                <a:solidFill>
                  <a:schemeClr val="bg1"/>
                </a:solidFill>
                <a:latin typeface="Century Gothic" pitchFamily="34" charset="0"/>
                <a:ea typeface="Segoe UI" panose="020B0502040204020203" pitchFamily="34" charset="0"/>
                <a:cs typeface="Segoe UI" panose="020B0502040204020203" pitchFamily="34" charset="0"/>
              </a:rPr>
              <a:t>(лицевые счета участников и не участников бюджетного процесса  городского округа  г. Вологда с выполнением процедур санкционирования расходов)</a:t>
            </a:r>
            <a:endParaRPr lang="ru-RU" sz="1400" b="1" dirty="0">
              <a:solidFill>
                <a:schemeClr val="bg1"/>
              </a:solidFill>
              <a:latin typeface="Century Gothic" pitchFamily="34" charset="0"/>
              <a:ea typeface="Segoe UI" panose="020B0502040204020203" pitchFamily="34" charset="0"/>
              <a:cs typeface="Segoe UI" panose="020B0502040204020203" pitchFamily="34" charset="0"/>
            </a:endParaRPr>
          </a:p>
        </p:txBody>
      </p:sp>
      <p:pic>
        <p:nvPicPr>
          <p:cNvPr id="19" name="Рисунок 18"/>
          <p:cNvPicPr>
            <a:picLocks noChangeAspect="1"/>
          </p:cNvPicPr>
          <p:nvPr/>
        </p:nvPicPr>
        <p:blipFill>
          <a:blip r:embed="rId3" cstate="print">
            <a:extLst>
              <a:ext uri="{BEBA8EAE-BF5A-486C-A8C5-ECC9F3942E4B}">
                <a14:imgProps xmlns="" xmlns:a14="http://schemas.microsoft.com/office/drawing/2010/main">
                  <a14:imgLayer r:embed="rId4">
                    <a14:imgEffect>
                      <a14:sharpenSoften amount="25000"/>
                    </a14:imgEffect>
                  </a14:imgLayer>
                </a14:imgProps>
              </a:ext>
              <a:ext uri="{28A0092B-C50C-407E-A947-70E740481C1C}">
                <a14:useLocalDpi xmlns="" xmlns:a14="http://schemas.microsoft.com/office/drawing/2010/main" val="0"/>
              </a:ext>
            </a:extLst>
          </a:blip>
          <a:stretch>
            <a:fillRect/>
          </a:stretch>
        </p:blipFill>
        <p:spPr>
          <a:xfrm rot="14052383">
            <a:off x="6832823" y="4182747"/>
            <a:ext cx="1168342" cy="888646"/>
          </a:xfrm>
          <a:prstGeom prst="rect">
            <a:avLst/>
          </a:prstGeom>
        </p:spPr>
      </p:pic>
    </p:spTree>
    <p:extLst>
      <p:ext uri="{BB962C8B-B14F-4D97-AF65-F5344CB8AC3E}">
        <p14:creationId xmlns="" xmlns:p14="http://schemas.microsoft.com/office/powerpoint/2010/main" val="1135752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908720"/>
          </a:xfrm>
        </p:spPr>
        <p:txBody>
          <a:bodyPr>
            <a:normAutofit/>
          </a:bodyPr>
          <a:lstStyle/>
          <a:p>
            <a:pPr lvl="0"/>
            <a:r>
              <a:rPr lang="ru-RU" sz="3200" b="1" dirty="0">
                <a:solidFill>
                  <a:srgbClr val="FF0000"/>
                </a:solidFill>
                <a:latin typeface="Times New Roman" pitchFamily="18" charset="0"/>
                <a:cs typeface="Times New Roman" pitchFamily="18" charset="0"/>
              </a:rPr>
              <a:t>Отражение доходов в </a:t>
            </a:r>
            <a:r>
              <a:rPr lang="ru-RU" sz="3200" b="1" dirty="0" smtClean="0">
                <a:solidFill>
                  <a:srgbClr val="FF0000"/>
                </a:solidFill>
                <a:latin typeface="Times New Roman" pitchFamily="18" charset="0"/>
                <a:cs typeface="Times New Roman" pitchFamily="18" charset="0"/>
              </a:rPr>
              <a:t>ЕЦИС</a:t>
            </a:r>
            <a:endParaRPr lang="ru-RU" sz="3200"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dirty="0"/>
          </a:p>
        </p:txBody>
      </p:sp>
      <p:grpSp>
        <p:nvGrpSpPr>
          <p:cNvPr id="4" name="Группа 6"/>
          <p:cNvGrpSpPr/>
          <p:nvPr/>
        </p:nvGrpSpPr>
        <p:grpSpPr>
          <a:xfrm>
            <a:off x="215516" y="836712"/>
            <a:ext cx="8748972" cy="5832649"/>
            <a:chOff x="0" y="1043169"/>
            <a:chExt cx="8712968" cy="1379807"/>
          </a:xfrm>
          <a:scene3d>
            <a:camera prst="orthographicFront"/>
            <a:lightRig rig="threePt" dir="t"/>
          </a:scene3d>
        </p:grpSpPr>
        <p:sp>
          <p:nvSpPr>
            <p:cNvPr id="8" name="Скругленный прямоугольник 7"/>
            <p:cNvSpPr/>
            <p:nvPr/>
          </p:nvSpPr>
          <p:spPr>
            <a:xfrm>
              <a:off x="0" y="1043169"/>
              <a:ext cx="8712968" cy="1379807"/>
            </a:xfrm>
            <a:prstGeom prst="roundRect">
              <a:avLst>
                <a:gd name="adj" fmla="val 10000"/>
              </a:avLst>
            </a:prstGeom>
            <a:sp3d>
              <a:bevelT/>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Скругленный прямоугольник 4"/>
            <p:cNvSpPr/>
            <p:nvPr/>
          </p:nvSpPr>
          <p:spPr>
            <a:xfrm>
              <a:off x="322703" y="1145377"/>
              <a:ext cx="8316923" cy="124353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t" anchorCtr="0">
              <a:noAutofit/>
            </a:bodyPr>
            <a:lstStyle/>
            <a:p>
              <a:pPr marL="57150" lvl="1" indent="-57150" defTabSz="488950">
                <a:lnSpc>
                  <a:spcPct val="90000"/>
                </a:lnSpc>
                <a:spcBef>
                  <a:spcPct val="0"/>
                </a:spcBef>
                <a:spcAft>
                  <a:spcPct val="15000"/>
                </a:spcAft>
                <a:buChar char="••"/>
              </a:pPr>
              <a:r>
                <a:rPr lang="ru-RU" dirty="0" smtClean="0">
                  <a:latin typeface="Times New Roman" pitchFamily="18" charset="0"/>
                  <a:cs typeface="Times New Roman" pitchFamily="18" charset="0"/>
                </a:rPr>
                <a:t>Администратор доходов создает информацию о начислении доходов в соответствии с положениями Инструкции № 157н в разрезе КБК, контрагента, документа основания, УИН и сумм</a:t>
              </a:r>
              <a:r>
                <a:rPr lang="ru-RU" kern="1200" dirty="0" smtClean="0">
                  <a:latin typeface="Times New Roman" pitchFamily="18" charset="0"/>
                  <a:cs typeface="Times New Roman" pitchFamily="18" charset="0"/>
                </a:rPr>
                <a:t> в форме электронного документа «Начисление доходов», который подписывается ЭП ответственного специалиста Учреждения</a:t>
              </a:r>
              <a:r>
                <a:rPr lang="ru-RU" dirty="0" smtClean="0">
                  <a:latin typeface="Times New Roman" pitchFamily="18" charset="0"/>
                  <a:cs typeface="Times New Roman" pitchFamily="18" charset="0"/>
                </a:rPr>
                <a:t> и направляет задачей с приложенным скан-образом документа основания в ЦБ</a:t>
              </a:r>
              <a:r>
                <a:rPr lang="ru-RU" kern="1200" dirty="0" smtClean="0">
                  <a:latin typeface="Times New Roman" pitchFamily="18" charset="0"/>
                  <a:cs typeface="Times New Roman" pitchFamily="18" charset="0"/>
                </a:rPr>
                <a:t>  </a:t>
              </a:r>
              <a:endParaRPr lang="ru-RU" kern="1200" dirty="0">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endParaRPr lang="ru-RU" sz="800" kern="1200" dirty="0" smtClean="0">
                <a:latin typeface="Times New Roman" pitchFamily="18" charset="0"/>
                <a:cs typeface="Times New Roman" pitchFamily="18" charset="0"/>
              </a:endParaRPr>
            </a:p>
            <a:p>
              <a:pPr marL="57150" lvl="1" indent="-57150" defTabSz="488950">
                <a:lnSpc>
                  <a:spcPct val="90000"/>
                </a:lnSpc>
                <a:spcBef>
                  <a:spcPct val="0"/>
                </a:spcBef>
                <a:spcAft>
                  <a:spcPct val="15000"/>
                </a:spcAft>
                <a:buChar char="••"/>
              </a:pPr>
              <a:r>
                <a:rPr lang="ru-RU" kern="1200" dirty="0" smtClean="0">
                  <a:latin typeface="Times New Roman" pitchFamily="18" charset="0"/>
                  <a:cs typeface="Times New Roman" pitchFamily="18" charset="0"/>
                </a:rPr>
                <a:t>Сотрудник ЦБ получает задачу «Начисление </a:t>
              </a:r>
              <a:r>
                <a:rPr lang="ru-RU" dirty="0">
                  <a:latin typeface="Times New Roman" pitchFamily="18" charset="0"/>
                  <a:cs typeface="Times New Roman" pitchFamily="18" charset="0"/>
                </a:rPr>
                <a:t>доходов</a:t>
              </a:r>
              <a:r>
                <a:rPr lang="ru-RU" dirty="0" smtClean="0">
                  <a:latin typeface="Times New Roman" pitchFamily="18" charset="0"/>
                  <a:cs typeface="Times New Roman" pitchFamily="18" charset="0"/>
                </a:rPr>
                <a:t>», проверяет корректность заполнения документа, формирует проводки и </a:t>
              </a:r>
              <a:r>
                <a:rPr lang="ru-RU" kern="1200" dirty="0" smtClean="0">
                  <a:latin typeface="Times New Roman" pitchFamily="18" charset="0"/>
                  <a:cs typeface="Times New Roman" pitchFamily="18" charset="0"/>
                </a:rPr>
                <a:t>отражает операции по начисленным доходам на основании информации Заказчика  на счетах бухгалтерского учета</a:t>
              </a:r>
            </a:p>
            <a:p>
              <a:pPr marL="57150" lvl="1" indent="-57150" algn="l" defTabSz="488950">
                <a:lnSpc>
                  <a:spcPct val="90000"/>
                </a:lnSpc>
                <a:spcBef>
                  <a:spcPct val="0"/>
                </a:spcBef>
                <a:spcAft>
                  <a:spcPct val="15000"/>
                </a:spcAft>
                <a:buChar char="••"/>
              </a:pPr>
              <a:endParaRPr lang="ru-RU" sz="800" kern="1200" dirty="0">
                <a:latin typeface="Times New Roman" pitchFamily="18" charset="0"/>
                <a:cs typeface="Times New Roman" pitchFamily="18" charset="0"/>
              </a:endParaRPr>
            </a:p>
            <a:p>
              <a:pPr marL="57150" lvl="1" indent="-57150" defTabSz="488950">
                <a:lnSpc>
                  <a:spcPct val="90000"/>
                </a:lnSpc>
                <a:spcBef>
                  <a:spcPct val="0"/>
                </a:spcBef>
                <a:spcAft>
                  <a:spcPct val="15000"/>
                </a:spcAft>
                <a:buChar char="••"/>
              </a:pPr>
              <a:r>
                <a:rPr lang="ru-RU" dirty="0" smtClean="0">
                  <a:latin typeface="Times New Roman" pitchFamily="18" charset="0"/>
                  <a:cs typeface="Times New Roman" pitchFamily="18" charset="0"/>
                </a:rPr>
                <a:t>Сотрудник </a:t>
              </a:r>
              <a:r>
                <a:rPr lang="ru-RU" dirty="0">
                  <a:latin typeface="Times New Roman" pitchFamily="18" charset="0"/>
                  <a:cs typeface="Times New Roman" pitchFamily="18" charset="0"/>
                </a:rPr>
                <a:t>ЦБ </a:t>
              </a:r>
              <a:r>
                <a:rPr lang="ru-RU" dirty="0" smtClean="0">
                  <a:latin typeface="Times New Roman" pitchFamily="18" charset="0"/>
                  <a:cs typeface="Times New Roman" pitchFamily="18" charset="0"/>
                </a:rPr>
                <a:t>отражает суммы поступлений</a:t>
              </a:r>
              <a:r>
                <a:rPr lang="ru-RU" dirty="0">
                  <a:latin typeface="Times New Roman" pitchFamily="18" charset="0"/>
                  <a:cs typeface="Times New Roman" pitchFamily="18" charset="0"/>
                </a:rPr>
                <a:t>, </a:t>
              </a:r>
              <a:r>
                <a:rPr lang="ru-RU" kern="1200" dirty="0" smtClean="0">
                  <a:latin typeface="Times New Roman" pitchFamily="18" charset="0"/>
                  <a:cs typeface="Times New Roman" pitchFamily="18" charset="0"/>
                </a:rPr>
                <a:t>контрагента, документ-основание на основании выписки УФК и платежных поручений, полученных в ПО «СУФД(</a:t>
              </a:r>
              <a:r>
                <a:rPr lang="en-US" kern="1200" dirty="0" smtClean="0">
                  <a:latin typeface="Times New Roman" pitchFamily="18" charset="0"/>
                  <a:cs typeface="Times New Roman" pitchFamily="18" charset="0"/>
                </a:rPr>
                <a:t>AP</a:t>
              </a:r>
              <a:r>
                <a:rPr lang="ru-RU" dirty="0">
                  <a:latin typeface="Times New Roman" pitchFamily="18" charset="0"/>
                  <a:cs typeface="Times New Roman" pitchFamily="18" charset="0"/>
                </a:rPr>
                <a:t>)» на </a:t>
              </a:r>
              <a:r>
                <a:rPr lang="ru-RU" dirty="0" smtClean="0">
                  <a:latin typeface="Times New Roman" pitchFamily="18" charset="0"/>
                  <a:cs typeface="Times New Roman" pitchFamily="18" charset="0"/>
                </a:rPr>
                <a:t>счетах бухгалтерского учета на закладке «Входящие платежи», в случае отсутствия в документе аналитических признаков, данную информацию сотрудник ЦБ получает от администратора доходов и проставляет в нем</a:t>
              </a:r>
            </a:p>
            <a:p>
              <a:pPr marL="57150" lvl="1" indent="-57150" defTabSz="488950">
                <a:lnSpc>
                  <a:spcPct val="90000"/>
                </a:lnSpc>
                <a:spcBef>
                  <a:spcPct val="0"/>
                </a:spcBef>
                <a:spcAft>
                  <a:spcPct val="15000"/>
                </a:spcAft>
                <a:buChar char="••"/>
              </a:pPr>
              <a:endParaRPr lang="ru-RU" sz="800" dirty="0" smtClean="0">
                <a:latin typeface="Times New Roman" pitchFamily="18" charset="0"/>
                <a:cs typeface="Times New Roman" pitchFamily="18" charset="0"/>
              </a:endParaRPr>
            </a:p>
            <a:p>
              <a:pPr marL="57150" lvl="1" indent="-57150" defTabSz="488950">
                <a:lnSpc>
                  <a:spcPct val="90000"/>
                </a:lnSpc>
                <a:spcBef>
                  <a:spcPct val="0"/>
                </a:spcBef>
                <a:spcAft>
                  <a:spcPct val="15000"/>
                </a:spcAft>
                <a:buChar char="••"/>
              </a:pPr>
              <a:endParaRPr lang="ru-RU" sz="800" dirty="0" smtClean="0">
                <a:latin typeface="Times New Roman" pitchFamily="18" charset="0"/>
                <a:cs typeface="Times New Roman" pitchFamily="18" charset="0"/>
              </a:endParaRPr>
            </a:p>
            <a:p>
              <a:pPr marL="57150" lvl="1" indent="-57150" defTabSz="488950">
                <a:lnSpc>
                  <a:spcPct val="90000"/>
                </a:lnSpc>
                <a:spcBef>
                  <a:spcPct val="0"/>
                </a:spcBef>
                <a:spcAft>
                  <a:spcPct val="15000"/>
                </a:spcAft>
                <a:buChar char="••"/>
              </a:pPr>
              <a:endParaRPr lang="ru-RU" sz="800" dirty="0" smtClean="0">
                <a:latin typeface="Times New Roman" pitchFamily="18" charset="0"/>
                <a:cs typeface="Times New Roman" pitchFamily="18" charset="0"/>
              </a:endParaRPr>
            </a:p>
            <a:p>
              <a:pPr marL="57150" lvl="1" indent="-57150" defTabSz="488950">
                <a:lnSpc>
                  <a:spcPct val="90000"/>
                </a:lnSpc>
                <a:spcBef>
                  <a:spcPct val="0"/>
                </a:spcBef>
                <a:spcAft>
                  <a:spcPct val="15000"/>
                </a:spcAft>
                <a:buChar char="••"/>
              </a:pPr>
              <a:endParaRPr lang="ru-RU" sz="800" dirty="0" smtClean="0">
                <a:latin typeface="Times New Roman" pitchFamily="18" charset="0"/>
                <a:cs typeface="Times New Roman" pitchFamily="18" charset="0"/>
              </a:endParaRPr>
            </a:p>
            <a:p>
              <a:pPr marL="57150" lvl="1" indent="-57150" defTabSz="488950">
                <a:lnSpc>
                  <a:spcPct val="90000"/>
                </a:lnSpc>
                <a:spcBef>
                  <a:spcPct val="0"/>
                </a:spcBef>
                <a:spcAft>
                  <a:spcPct val="15000"/>
                </a:spcAft>
              </a:pPr>
              <a:r>
                <a:rPr lang="ru-RU" dirty="0" smtClean="0">
                  <a:solidFill>
                    <a:schemeClr val="tx2">
                      <a:lumMod val="75000"/>
                    </a:schemeClr>
                  </a:solidFill>
                  <a:latin typeface="Times New Roman" pitchFamily="18" charset="0"/>
                  <a:cs typeface="Times New Roman" pitchFamily="18" charset="0"/>
                </a:rPr>
                <a:t>Задача – развитие механизма автоматического «квитирования» начисленных доходов с поступившим платежом при наличии в этих документах одинакового кода УИН.</a:t>
              </a:r>
              <a:endParaRPr lang="ru-RU" kern="1200" dirty="0">
                <a:solidFill>
                  <a:schemeClr val="tx2">
                    <a:lumMod val="75000"/>
                  </a:schemeClr>
                </a:solidFill>
                <a:latin typeface="Times New Roman" pitchFamily="18" charset="0"/>
                <a:cs typeface="Times New Roman" pitchFamily="18"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720080"/>
          </a:xfrm>
        </p:spPr>
        <p:txBody>
          <a:bodyPr>
            <a:normAutofit/>
          </a:bodyPr>
          <a:lstStyle/>
          <a:p>
            <a:pPr lvl="0"/>
            <a:r>
              <a:rPr lang="ru-RU" sz="2400" b="1" dirty="0">
                <a:solidFill>
                  <a:srgbClr val="FF0000"/>
                </a:solidFill>
                <a:latin typeface="Times New Roman" pitchFamily="18" charset="0"/>
                <a:cs typeface="Times New Roman" pitchFamily="18" charset="0"/>
              </a:rPr>
              <a:t>Передача </a:t>
            </a:r>
            <a:r>
              <a:rPr lang="ru-RU" sz="2400" b="1" dirty="0" smtClean="0">
                <a:solidFill>
                  <a:srgbClr val="FF0000"/>
                </a:solidFill>
                <a:latin typeface="Times New Roman" pitchFamily="18" charset="0"/>
                <a:cs typeface="Times New Roman" pitchFamily="18" charset="0"/>
              </a:rPr>
              <a:t>начислений в ГИС ГМП</a:t>
            </a:r>
            <a:endParaRPr lang="ru-RU" sz="2400" dirty="0">
              <a:solidFill>
                <a:srgbClr val="FF0000"/>
              </a:solidFill>
              <a:latin typeface="Times New Roman" pitchFamily="18" charset="0"/>
              <a:cs typeface="Times New Roman" pitchFamily="18" charset="0"/>
            </a:endParaRPr>
          </a:p>
        </p:txBody>
      </p:sp>
      <p:grpSp>
        <p:nvGrpSpPr>
          <p:cNvPr id="3" name="Группа 3"/>
          <p:cNvGrpSpPr/>
          <p:nvPr/>
        </p:nvGrpSpPr>
        <p:grpSpPr>
          <a:xfrm>
            <a:off x="323528" y="980728"/>
            <a:ext cx="8712968" cy="5616624"/>
            <a:chOff x="0" y="2520285"/>
            <a:chExt cx="8712968" cy="987333"/>
          </a:xfrm>
          <a:scene3d>
            <a:camera prst="orthographicFront"/>
            <a:lightRig rig="threePt" dir="t"/>
          </a:scene3d>
        </p:grpSpPr>
        <p:sp>
          <p:nvSpPr>
            <p:cNvPr id="5" name="Скругленный прямоугольник 4"/>
            <p:cNvSpPr/>
            <p:nvPr/>
          </p:nvSpPr>
          <p:spPr>
            <a:xfrm>
              <a:off x="0" y="2520285"/>
              <a:ext cx="8712968" cy="987333"/>
            </a:xfrm>
            <a:prstGeom prst="roundRect">
              <a:avLst>
                <a:gd name="adj" fmla="val 10000"/>
              </a:avLst>
            </a:prstGeom>
            <a:sp3d>
              <a:bevelT/>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 name="Скругленный прямоугольник 4"/>
            <p:cNvSpPr/>
            <p:nvPr/>
          </p:nvSpPr>
          <p:spPr>
            <a:xfrm>
              <a:off x="1856684" y="2520285"/>
              <a:ext cx="6856283" cy="9873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t" anchorCtr="0">
              <a:noAutofit/>
            </a:bodyPr>
            <a:lstStyle/>
            <a:p>
              <a:pPr marL="57150" lvl="1" indent="-57150" defTabSz="488950">
                <a:lnSpc>
                  <a:spcPct val="90000"/>
                </a:lnSpc>
                <a:spcBef>
                  <a:spcPct val="0"/>
                </a:spcBef>
                <a:spcAft>
                  <a:spcPct val="15000"/>
                </a:spcAft>
                <a:buChar char="••"/>
              </a:pPr>
              <a:r>
                <a:rPr lang="ru-RU" dirty="0" smtClean="0">
                  <a:latin typeface="Times New Roman" pitchFamily="18" charset="0"/>
                  <a:cs typeface="Times New Roman" pitchFamily="18" charset="0"/>
                </a:rPr>
                <a:t> После отражения информации о начисленных доходах (статус «Закрыт») в ЕЦИС</a:t>
              </a:r>
              <a:r>
                <a:rPr lang="ru-RU" kern="1200" dirty="0" smtClean="0">
                  <a:latin typeface="Times New Roman" pitchFamily="18" charset="0"/>
                  <a:cs typeface="Times New Roman" pitchFamily="18" charset="0"/>
                </a:rPr>
                <a:t> в э</a:t>
              </a:r>
              <a:r>
                <a:rPr lang="ru-RU" altLang="ru-RU" kern="1200" dirty="0" smtClean="0">
                  <a:latin typeface="Times New Roman" pitchFamily="18" charset="0"/>
                  <a:cs typeface="Times New Roman" pitchFamily="18" charset="0"/>
                </a:rPr>
                <a:t>лектронном документе «Начисление доходов»</a:t>
              </a:r>
              <a:r>
                <a:rPr lang="ru-RU" dirty="0" smtClean="0">
                  <a:latin typeface="Times New Roman" pitchFamily="18" charset="0"/>
                  <a:cs typeface="Times New Roman" pitchFamily="18" charset="0"/>
                </a:rPr>
                <a:t> появляется возможность формирования код УИН при нажатии кнопки                                   ;</a:t>
              </a:r>
              <a:endParaRPr lang="ru-RU" altLang="ru-RU" kern="1200" dirty="0" smtClean="0">
                <a:latin typeface="Times New Roman" pitchFamily="18" charset="0"/>
                <a:cs typeface="Times New Roman" pitchFamily="18" charset="0"/>
              </a:endParaRPr>
            </a:p>
            <a:p>
              <a:pPr marL="57150" lvl="1" indent="-57150" defTabSz="488950">
                <a:lnSpc>
                  <a:spcPct val="90000"/>
                </a:lnSpc>
                <a:spcBef>
                  <a:spcPct val="0"/>
                </a:spcBef>
                <a:spcAft>
                  <a:spcPct val="15000"/>
                </a:spcAft>
                <a:buFontTx/>
                <a:buChar char="••"/>
              </a:pPr>
              <a:endParaRPr lang="ru-RU" dirty="0" smtClean="0">
                <a:latin typeface="Times New Roman" pitchFamily="18" charset="0"/>
                <a:cs typeface="Times New Roman" pitchFamily="18" charset="0"/>
              </a:endParaRPr>
            </a:p>
            <a:p>
              <a:pPr marL="57150" lvl="1" indent="-57150" defTabSz="488950">
                <a:lnSpc>
                  <a:spcPct val="90000"/>
                </a:lnSpc>
                <a:spcBef>
                  <a:spcPct val="0"/>
                </a:spcBef>
                <a:spcAft>
                  <a:spcPct val="15000"/>
                </a:spcAft>
                <a:buFontTx/>
                <a:buChar char="••"/>
              </a:pPr>
              <a:endParaRPr lang="ru-RU" dirty="0">
                <a:latin typeface="Times New Roman" pitchFamily="18" charset="0"/>
                <a:cs typeface="Times New Roman" pitchFamily="18" charset="0"/>
              </a:endParaRPr>
            </a:p>
            <a:p>
              <a:pPr marL="57150" lvl="1" indent="-57150" defTabSz="488950">
                <a:lnSpc>
                  <a:spcPct val="90000"/>
                </a:lnSpc>
                <a:spcBef>
                  <a:spcPct val="0"/>
                </a:spcBef>
                <a:spcAft>
                  <a:spcPct val="15000"/>
                </a:spcAft>
                <a:buFontTx/>
                <a:buChar char="••"/>
              </a:pPr>
              <a:r>
                <a:rPr lang="ru-RU" dirty="0" smtClean="0">
                  <a:latin typeface="Times New Roman" pitchFamily="18" charset="0"/>
                  <a:cs typeface="Times New Roman" pitchFamily="18" charset="0"/>
                </a:rPr>
                <a:t>Формирование квитанции </a:t>
              </a:r>
              <a:r>
                <a:rPr lang="ru-RU" dirty="0">
                  <a:latin typeface="Times New Roman" pitchFamily="18" charset="0"/>
                  <a:cs typeface="Times New Roman" pitchFamily="18" charset="0"/>
                </a:rPr>
                <a:t>с </a:t>
              </a:r>
              <a:r>
                <a:rPr lang="en-US" dirty="0">
                  <a:latin typeface="Times New Roman" pitchFamily="18" charset="0"/>
                  <a:cs typeface="Times New Roman" pitchFamily="18" charset="0"/>
                </a:rPr>
                <a:t>QR-</a:t>
              </a:r>
              <a:r>
                <a:rPr lang="ru-RU" dirty="0">
                  <a:latin typeface="Times New Roman" pitchFamily="18" charset="0"/>
                  <a:cs typeface="Times New Roman" pitchFamily="18" charset="0"/>
                </a:rPr>
                <a:t>кодом для выдачи их </a:t>
              </a:r>
              <a:r>
                <a:rPr lang="ru-RU" dirty="0" smtClean="0">
                  <a:latin typeface="Times New Roman" pitchFamily="18" charset="0"/>
                  <a:cs typeface="Times New Roman" pitchFamily="18" charset="0"/>
                </a:rPr>
                <a:t>контрагентам осуществляется на секции «Бухгалтерия/Документы» на закладке «ГИС ГМП»</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при формировании Печатного вида квитанции</a:t>
              </a:r>
              <a:endParaRPr lang="ru-RU" dirty="0">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endParaRPr lang="ru-RU" altLang="ru-RU" kern="1200" dirty="0" smtClean="0">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endParaRPr lang="ru-RU" altLang="ru-RU" dirty="0">
                <a:latin typeface="Times New Roman" pitchFamily="18" charset="0"/>
                <a:cs typeface="Times New Roman" pitchFamily="18" charset="0"/>
              </a:endParaRPr>
            </a:p>
            <a:p>
              <a:pPr marL="57150" lvl="1" indent="-57150" algn="l" defTabSz="488950">
                <a:lnSpc>
                  <a:spcPct val="90000"/>
                </a:lnSpc>
                <a:spcBef>
                  <a:spcPct val="0"/>
                </a:spcBef>
                <a:spcAft>
                  <a:spcPct val="15000"/>
                </a:spcAft>
                <a:buChar char="••"/>
              </a:pPr>
              <a:endParaRPr lang="ru-RU" altLang="ru-RU" kern="1200" dirty="0" smtClean="0">
                <a:latin typeface="Times New Roman" pitchFamily="18" charset="0"/>
                <a:cs typeface="Times New Roman" pitchFamily="18" charset="0"/>
              </a:endParaRPr>
            </a:p>
            <a:p>
              <a:pPr marL="57150" lvl="1" indent="-57150" defTabSz="488950">
                <a:lnSpc>
                  <a:spcPct val="90000"/>
                </a:lnSpc>
                <a:spcBef>
                  <a:spcPct val="0"/>
                </a:spcBef>
                <a:spcAft>
                  <a:spcPct val="15000"/>
                </a:spcAft>
                <a:buChar char="••"/>
              </a:pPr>
              <a:r>
                <a:rPr lang="ru-RU" dirty="0" smtClean="0">
                  <a:latin typeface="Times New Roman" pitchFamily="18" charset="0"/>
                  <a:cs typeface="Times New Roman" pitchFamily="18" charset="0"/>
                </a:rPr>
                <a:t>Д</a:t>
              </a:r>
              <a:r>
                <a:rPr lang="ru-RU" kern="1200" dirty="0" smtClean="0">
                  <a:latin typeface="Times New Roman" pitchFamily="18" charset="0"/>
                  <a:cs typeface="Times New Roman" pitchFamily="18" charset="0"/>
                </a:rPr>
                <a:t>ля отражения </a:t>
              </a:r>
              <a:r>
                <a:rPr lang="ru-RU" dirty="0" smtClean="0">
                  <a:latin typeface="Times New Roman" pitchFamily="18" charset="0"/>
                  <a:cs typeface="Times New Roman" pitchFamily="18" charset="0"/>
                </a:rPr>
                <a:t>информации о н</a:t>
              </a:r>
              <a:r>
                <a:rPr lang="ru-RU" altLang="ru-RU" dirty="0" smtClean="0">
                  <a:latin typeface="Times New Roman" pitchFamily="18" charset="0"/>
                  <a:cs typeface="Times New Roman" pitchFamily="18" charset="0"/>
                </a:rPr>
                <a:t>ачисленных доходах в ГИС ГМП </a:t>
              </a:r>
              <a:r>
                <a:rPr lang="ru-RU" kern="1200" dirty="0" smtClean="0">
                  <a:latin typeface="Times New Roman" pitchFamily="18" charset="0"/>
                  <a:cs typeface="Times New Roman" pitchFamily="18" charset="0"/>
                </a:rPr>
                <a:t>в ЕЦИС </a:t>
              </a:r>
              <a:r>
                <a:rPr lang="ru-RU" dirty="0" smtClean="0">
                  <a:latin typeface="Times New Roman" pitchFamily="18" charset="0"/>
                  <a:cs typeface="Times New Roman" pitchFamily="18" charset="0"/>
                </a:rPr>
                <a:t>на секции «Бухгалтерия/Документы» на закладке «ГИС ГМП»</a:t>
              </a:r>
              <a:r>
                <a:rPr lang="ru-RU" kern="1200"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формируется пакет для загрузки в ГИС ГМП</a:t>
              </a:r>
              <a:endParaRPr lang="ru-RU" kern="1200" dirty="0" smtClean="0">
                <a:latin typeface="Times New Roman" pitchFamily="18" charset="0"/>
                <a:cs typeface="Times New Roman" pitchFamily="18" charset="0"/>
              </a:endParaRPr>
            </a:p>
          </p:txBody>
        </p:sp>
      </p:grpSp>
      <p:sp>
        <p:nvSpPr>
          <p:cNvPr id="7" name="Скругленный прямоугольник 6"/>
          <p:cNvSpPr/>
          <p:nvPr/>
        </p:nvSpPr>
        <p:spPr>
          <a:xfrm>
            <a:off x="395536" y="3068960"/>
            <a:ext cx="1607821" cy="1368152"/>
          </a:xfrm>
          <a:prstGeom prst="roundRect">
            <a:avLst>
              <a:gd name="adj" fmla="val 10000"/>
            </a:avLst>
          </a:prstGeom>
          <a:blipFill rotWithShape="0">
            <a:blip r:embed="rId3" cstate="print"/>
            <a:stretch>
              <a:fillRect/>
            </a:stretch>
          </a:blipFill>
          <a:scene3d>
            <a:camera prst="orthographicFront"/>
            <a:lightRig rig="threePt" dir="t"/>
          </a:scene3d>
          <a:sp3d>
            <a:bevelT/>
          </a:sp3d>
        </p:spPr>
        <p:style>
          <a:lnRef idx="2">
            <a:schemeClr val="lt1">
              <a:hueOff val="0"/>
              <a:satOff val="0"/>
              <a:lumOff val="0"/>
              <a:alphaOff val="0"/>
            </a:schemeClr>
          </a:lnRef>
          <a:fillRef idx="1">
            <a:scrgbClr r="0" g="0" b="0"/>
          </a:fillRef>
          <a:effectRef idx="0">
            <a:schemeClr val="accent3">
              <a:tint val="50000"/>
              <a:hueOff val="0"/>
              <a:satOff val="0"/>
              <a:lumOff val="0"/>
              <a:alphaOff val="0"/>
            </a:schemeClr>
          </a:effectRef>
          <a:fontRef idx="minor">
            <a:schemeClr val="lt1">
              <a:hueOff val="0"/>
              <a:satOff val="0"/>
              <a:lumOff val="0"/>
              <a:alphaOff val="0"/>
            </a:schemeClr>
          </a:fontRef>
        </p:style>
      </p:sp>
      <p:pic>
        <p:nvPicPr>
          <p:cNvPr id="8" name="Рисунок 7"/>
          <p:cNvPicPr/>
          <p:nvPr/>
        </p:nvPicPr>
        <p:blipFill>
          <a:blip r:embed="rId4" cstate="print"/>
          <a:srcRect l="12346" t="1383" r="76073" b="89174"/>
          <a:stretch>
            <a:fillRect/>
          </a:stretch>
        </p:blipFill>
        <p:spPr bwMode="auto">
          <a:xfrm>
            <a:off x="3275856" y="1844824"/>
            <a:ext cx="3312368" cy="792088"/>
          </a:xfrm>
          <a:prstGeom prst="rect">
            <a:avLst/>
          </a:prstGeom>
          <a:noFill/>
          <a:ln w="9525">
            <a:noFill/>
            <a:miter lim="800000"/>
            <a:headEnd/>
            <a:tailEnd/>
          </a:ln>
        </p:spPr>
      </p:pic>
      <p:pic>
        <p:nvPicPr>
          <p:cNvPr id="10" name="Рисунок 9"/>
          <p:cNvPicPr/>
          <p:nvPr/>
        </p:nvPicPr>
        <p:blipFill>
          <a:blip r:embed="rId5" cstate="print"/>
          <a:srcRect l="75521" t="10827" r="-53" b="76120"/>
          <a:stretch>
            <a:fillRect/>
          </a:stretch>
        </p:blipFill>
        <p:spPr bwMode="auto">
          <a:xfrm>
            <a:off x="2771800" y="3429000"/>
            <a:ext cx="4608512" cy="792088"/>
          </a:xfrm>
          <a:prstGeom prst="rect">
            <a:avLst/>
          </a:prstGeom>
          <a:noFill/>
          <a:ln w="9525">
            <a:noFill/>
            <a:miter lim="800000"/>
            <a:headEnd/>
            <a:tailEnd/>
          </a:ln>
        </p:spPr>
      </p:pic>
      <p:pic>
        <p:nvPicPr>
          <p:cNvPr id="11" name="Рисунок 10"/>
          <p:cNvPicPr/>
          <p:nvPr/>
        </p:nvPicPr>
        <p:blipFill>
          <a:blip r:embed="rId6" cstate="print"/>
          <a:srcRect l="11224" t="1994" r="71299" b="88319"/>
          <a:stretch>
            <a:fillRect/>
          </a:stretch>
        </p:blipFill>
        <p:spPr bwMode="auto">
          <a:xfrm>
            <a:off x="2915816" y="5517232"/>
            <a:ext cx="4680520" cy="86409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dirty="0"/>
          </a:p>
        </p:txBody>
      </p:sp>
      <p:grpSp>
        <p:nvGrpSpPr>
          <p:cNvPr id="2" name="Группа 3"/>
          <p:cNvGrpSpPr/>
          <p:nvPr/>
        </p:nvGrpSpPr>
        <p:grpSpPr>
          <a:xfrm>
            <a:off x="179512" y="1052736"/>
            <a:ext cx="8712968" cy="5877271"/>
            <a:chOff x="0" y="-64431"/>
            <a:chExt cx="8712968" cy="5387712"/>
          </a:xfrm>
          <a:scene3d>
            <a:camera prst="orthographicFront"/>
            <a:lightRig rig="threePt" dir="t"/>
          </a:scene3d>
        </p:grpSpPr>
        <p:sp>
          <p:nvSpPr>
            <p:cNvPr id="5" name="Скругленный прямоугольник 4"/>
            <p:cNvSpPr/>
            <p:nvPr/>
          </p:nvSpPr>
          <p:spPr>
            <a:xfrm>
              <a:off x="0" y="-64431"/>
              <a:ext cx="8712968" cy="5280795"/>
            </a:xfrm>
            <a:prstGeom prst="roundRect">
              <a:avLst>
                <a:gd name="adj" fmla="val 10000"/>
              </a:avLst>
            </a:prstGeom>
            <a:sp3d>
              <a:bevelT/>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6" name="Скругленный прямоугольник 4"/>
            <p:cNvSpPr/>
            <p:nvPr/>
          </p:nvSpPr>
          <p:spPr>
            <a:xfrm>
              <a:off x="468052" y="69353"/>
              <a:ext cx="8244915" cy="525392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t" anchorCtr="0">
              <a:noAutofit/>
            </a:bodyPr>
            <a:lstStyle/>
            <a:p>
              <a:pPr marL="171450" lvl="1" indent="-171450" algn="l" defTabSz="800100">
                <a:lnSpc>
                  <a:spcPct val="90000"/>
                </a:lnSpc>
                <a:spcBef>
                  <a:spcPct val="0"/>
                </a:spcBef>
                <a:spcAft>
                  <a:spcPct val="15000"/>
                </a:spcAft>
                <a:buChar char="••"/>
              </a:pPr>
              <a:r>
                <a:rPr lang="ru-RU" sz="1800" kern="1200" dirty="0" smtClean="0">
                  <a:latin typeface="Times New Roman" pitchFamily="18" charset="0"/>
                  <a:cs typeface="Times New Roman" pitchFamily="18" charset="0"/>
                </a:rPr>
                <a:t>Учреждение осуществляет контроль поступления доходов (оборотная ведомость), взаимодействие с плательщиками по ее урегулированию;</a:t>
              </a:r>
            </a:p>
            <a:p>
              <a:pPr marL="171450" lvl="1" indent="-171450" algn="l" defTabSz="800100">
                <a:lnSpc>
                  <a:spcPct val="90000"/>
                </a:lnSpc>
                <a:spcBef>
                  <a:spcPct val="0"/>
                </a:spcBef>
                <a:spcAft>
                  <a:spcPct val="15000"/>
                </a:spcAft>
                <a:buChar char="••"/>
              </a:pPr>
              <a:endParaRPr lang="ru-RU" sz="1100" kern="1200" dirty="0" smtClean="0">
                <a:latin typeface="Times New Roman" pitchFamily="18" charset="0"/>
                <a:cs typeface="Times New Roman" pitchFamily="18" charset="0"/>
              </a:endParaRPr>
            </a:p>
            <a:p>
              <a:pPr marL="171450" lvl="1" indent="-171450" defTabSz="800100">
                <a:lnSpc>
                  <a:spcPct val="90000"/>
                </a:lnSpc>
                <a:spcBef>
                  <a:spcPct val="0"/>
                </a:spcBef>
                <a:spcAft>
                  <a:spcPct val="15000"/>
                </a:spcAft>
                <a:buFontTx/>
                <a:buChar char="••"/>
              </a:pPr>
              <a:r>
                <a:rPr lang="ru-RU" dirty="0" smtClean="0">
                  <a:latin typeface="Times New Roman" pitchFamily="18" charset="0"/>
                  <a:cs typeface="Times New Roman" pitchFamily="18" charset="0"/>
                </a:rPr>
                <a:t>Сотрудник </a:t>
              </a:r>
              <a:r>
                <a:rPr lang="ru-RU" dirty="0">
                  <a:latin typeface="Times New Roman" pitchFamily="18" charset="0"/>
                  <a:cs typeface="Times New Roman" pitchFamily="18" charset="0"/>
                </a:rPr>
                <a:t>ЦБ </a:t>
              </a:r>
              <a:r>
                <a:rPr lang="ru-RU" dirty="0" smtClean="0">
                  <a:latin typeface="Times New Roman" pitchFamily="18" charset="0"/>
                  <a:cs typeface="Times New Roman" pitchFamily="18" charset="0"/>
                </a:rPr>
                <a:t>по запросу учреждения подготавливает </a:t>
              </a:r>
              <a:r>
                <a:rPr lang="ru-RU" dirty="0">
                  <a:latin typeface="Times New Roman" pitchFamily="18" charset="0"/>
                  <a:cs typeface="Times New Roman" pitchFamily="18" charset="0"/>
                </a:rPr>
                <a:t>акты сверок  с должниками, </a:t>
              </a:r>
              <a:r>
                <a:rPr lang="ru-RU" dirty="0" smtClean="0">
                  <a:latin typeface="Times New Roman" pitchFamily="18" charset="0"/>
                  <a:cs typeface="Times New Roman" pitchFamily="18" charset="0"/>
                </a:rPr>
                <a:t>подписывает их </a:t>
              </a:r>
              <a:r>
                <a:rPr lang="ru-RU" dirty="0">
                  <a:latin typeface="Times New Roman" pitchFamily="18" charset="0"/>
                  <a:cs typeface="Times New Roman" pitchFamily="18" charset="0"/>
                </a:rPr>
                <a:t>и </a:t>
              </a:r>
              <a:r>
                <a:rPr lang="ru-RU" dirty="0" smtClean="0">
                  <a:latin typeface="Times New Roman" pitchFamily="18" charset="0"/>
                  <a:cs typeface="Times New Roman" pitchFamily="18" charset="0"/>
                </a:rPr>
                <a:t>направляет </a:t>
              </a:r>
              <a:r>
                <a:rPr lang="ru-RU" dirty="0">
                  <a:latin typeface="Times New Roman" pitchFamily="18" charset="0"/>
                  <a:cs typeface="Times New Roman" pitchFamily="18" charset="0"/>
                </a:rPr>
                <a:t>на бумажном носителе Учреждению, </a:t>
              </a:r>
              <a:r>
                <a:rPr lang="ru-RU" dirty="0" smtClean="0">
                  <a:latin typeface="Times New Roman" pitchFamily="18" charset="0"/>
                  <a:cs typeface="Times New Roman" pitchFamily="18" charset="0"/>
                </a:rPr>
                <a:t>для последующего направления </a:t>
              </a:r>
              <a:r>
                <a:rPr lang="ru-RU" dirty="0">
                  <a:latin typeface="Times New Roman" pitchFamily="18" charset="0"/>
                  <a:cs typeface="Times New Roman" pitchFamily="18" charset="0"/>
                </a:rPr>
                <a:t>их контрагентам</a:t>
              </a:r>
              <a:r>
                <a:rPr lang="ru-RU" dirty="0" smtClean="0">
                  <a:latin typeface="Times New Roman" pitchFamily="18" charset="0"/>
                  <a:cs typeface="Times New Roman" pitchFamily="18" charset="0"/>
                </a:rPr>
                <a:t>;</a:t>
              </a:r>
            </a:p>
            <a:p>
              <a:pPr marL="171450" lvl="1" indent="-171450" defTabSz="800100">
                <a:lnSpc>
                  <a:spcPct val="90000"/>
                </a:lnSpc>
                <a:spcBef>
                  <a:spcPct val="0"/>
                </a:spcBef>
                <a:spcAft>
                  <a:spcPct val="15000"/>
                </a:spcAft>
                <a:buFontTx/>
                <a:buChar char="••"/>
              </a:pPr>
              <a:endParaRPr lang="ru-RU" sz="1100" dirty="0">
                <a:latin typeface="Times New Roman" pitchFamily="18" charset="0"/>
                <a:cs typeface="Times New Roman" pitchFamily="18" charset="0"/>
              </a:endParaRPr>
            </a:p>
            <a:p>
              <a:pPr marL="171450" lvl="1" indent="-171450" defTabSz="800100">
                <a:lnSpc>
                  <a:spcPct val="90000"/>
                </a:lnSpc>
                <a:spcBef>
                  <a:spcPct val="0"/>
                </a:spcBef>
                <a:spcAft>
                  <a:spcPct val="15000"/>
                </a:spcAft>
                <a:buChar char="••"/>
              </a:pPr>
              <a:r>
                <a:rPr lang="ru-RU" dirty="0" smtClean="0">
                  <a:latin typeface="Times New Roman" pitchFamily="18" charset="0"/>
                  <a:cs typeface="Times New Roman" pitchFamily="18" charset="0"/>
                </a:rPr>
                <a:t>В ПО СУФД Учреждение подготавливает  </a:t>
              </a:r>
              <a:r>
                <a:rPr lang="ru-RU" sz="1800" kern="1200" dirty="0" smtClean="0">
                  <a:latin typeface="Times New Roman" pitchFamily="18" charset="0"/>
                  <a:cs typeface="Times New Roman" pitchFamily="18" charset="0"/>
                </a:rPr>
                <a:t>запрос на выяснение принадлежности платежа, уведомление об уточнению вида и принадлежностей платежа, заявки на возврат;</a:t>
              </a:r>
            </a:p>
            <a:p>
              <a:pPr marL="171450" lvl="1" indent="-171450" algn="l" defTabSz="800100">
                <a:lnSpc>
                  <a:spcPct val="90000"/>
                </a:lnSpc>
                <a:spcBef>
                  <a:spcPct val="0"/>
                </a:spcBef>
                <a:spcAft>
                  <a:spcPct val="15000"/>
                </a:spcAft>
                <a:buChar char="••"/>
              </a:pPr>
              <a:endParaRPr lang="ru-RU" sz="1100" kern="1200" dirty="0" smtClean="0">
                <a:latin typeface="Times New Roman" pitchFamily="18" charset="0"/>
                <a:cs typeface="Times New Roman" pitchFamily="18" charset="0"/>
              </a:endParaRPr>
            </a:p>
            <a:p>
              <a:pPr marL="171450" lvl="1" indent="-171450" defTabSz="800100">
                <a:lnSpc>
                  <a:spcPct val="90000"/>
                </a:lnSpc>
                <a:spcBef>
                  <a:spcPct val="0"/>
                </a:spcBef>
                <a:spcAft>
                  <a:spcPct val="15000"/>
                </a:spcAft>
                <a:buChar char="••"/>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Учреждением осуществляется подготовка </a:t>
              </a:r>
              <a:r>
                <a:rPr lang="ru-RU" dirty="0">
                  <a:latin typeface="Times New Roman" pitchFamily="18" charset="0"/>
                  <a:cs typeface="Times New Roman" pitchFamily="18" charset="0"/>
                </a:rPr>
                <a:t>локального </a:t>
              </a:r>
              <a:r>
                <a:rPr lang="ru-RU" sz="1800" kern="1200" dirty="0" smtClean="0">
                  <a:latin typeface="Times New Roman" pitchFamily="18" charset="0"/>
                  <a:cs typeface="Times New Roman" pitchFamily="18" charset="0"/>
                </a:rPr>
                <a:t>акта (</a:t>
              </a:r>
              <a:r>
                <a:rPr lang="ru-RU" dirty="0" smtClean="0">
                  <a:latin typeface="Times New Roman" pitchFamily="18" charset="0"/>
                  <a:cs typeface="Times New Roman" pitchFamily="18" charset="0"/>
                </a:rPr>
                <a:t>приказ руководителя и решение комиссии по поступлению и выбытию активов) </a:t>
              </a:r>
              <a:r>
                <a:rPr lang="ru-RU" sz="1800" kern="1200" dirty="0" smtClean="0">
                  <a:latin typeface="Times New Roman" pitchFamily="18" charset="0"/>
                  <a:cs typeface="Times New Roman" pitchFamily="18" charset="0"/>
                </a:rPr>
                <a:t>о списании (восстановлении) задолженности и направление его через ЕЦИС в ЦБ </a:t>
              </a:r>
              <a:r>
                <a:rPr lang="ru-RU" dirty="0" smtClean="0">
                  <a:latin typeface="Times New Roman" pitchFamily="18" charset="0"/>
                  <a:cs typeface="Times New Roman" pitchFamily="18" charset="0"/>
                </a:rPr>
                <a:t>(</a:t>
              </a:r>
              <a:r>
                <a:rPr lang="ru-RU" dirty="0">
                  <a:latin typeface="Times New Roman" pitchFamily="18" charset="0"/>
                  <a:cs typeface="Times New Roman" pitchFamily="18" charset="0"/>
                </a:rPr>
                <a:t>задача «Бухгалтерская справка</a:t>
              </a:r>
              <a:r>
                <a:rPr lang="ru-RU" dirty="0" smtClean="0">
                  <a:latin typeface="Times New Roman" pitchFamily="18" charset="0"/>
                  <a:cs typeface="Times New Roman" pitchFamily="18" charset="0"/>
                </a:rPr>
                <a:t>»)</a:t>
              </a:r>
              <a:r>
                <a:rPr lang="ru-RU" sz="1800" kern="1200" dirty="0" smtClean="0">
                  <a:latin typeface="Times New Roman" pitchFamily="18" charset="0"/>
                  <a:cs typeface="Times New Roman" pitchFamily="18" charset="0"/>
                </a:rPr>
                <a:t>;</a:t>
              </a:r>
            </a:p>
            <a:p>
              <a:pPr marL="171450" lvl="1" indent="-171450" algn="l" defTabSz="800100">
                <a:lnSpc>
                  <a:spcPct val="90000"/>
                </a:lnSpc>
                <a:spcBef>
                  <a:spcPct val="0"/>
                </a:spcBef>
                <a:spcAft>
                  <a:spcPct val="15000"/>
                </a:spcAft>
                <a:buChar char="••"/>
              </a:pPr>
              <a:endParaRPr lang="ru-RU" sz="110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ru-RU" sz="1800" kern="1200" dirty="0" smtClean="0">
                  <a:latin typeface="Times New Roman" pitchFamily="18" charset="0"/>
                  <a:cs typeface="Times New Roman" pitchFamily="18" charset="0"/>
                </a:rPr>
                <a:t>Сотрудник ЦБ отражает операцию по списанию </a:t>
              </a:r>
            </a:p>
            <a:p>
              <a:pPr marL="171450" lvl="1" indent="-171450" algn="l" defTabSz="800100">
                <a:lnSpc>
                  <a:spcPct val="90000"/>
                </a:lnSpc>
                <a:spcBef>
                  <a:spcPct val="0"/>
                </a:spcBef>
                <a:spcAft>
                  <a:spcPct val="15000"/>
                </a:spcAft>
              </a:pPr>
              <a:r>
                <a:rPr lang="ru-RU" sz="1800" kern="1200" dirty="0" smtClean="0">
                  <a:latin typeface="Times New Roman" pitchFamily="18" charset="0"/>
                  <a:cs typeface="Times New Roman" pitchFamily="18" charset="0"/>
                </a:rPr>
                <a:t>задолженности  на основании скан-образа </a:t>
              </a:r>
              <a:r>
                <a:rPr lang="ru-RU" dirty="0" smtClean="0">
                  <a:latin typeface="Times New Roman" pitchFamily="18" charset="0"/>
                  <a:cs typeface="Times New Roman" pitchFamily="18" charset="0"/>
                </a:rPr>
                <a:t>приказа </a:t>
              </a:r>
            </a:p>
            <a:p>
              <a:pPr marL="171450" lvl="1" indent="-171450" algn="l" defTabSz="800100">
                <a:lnSpc>
                  <a:spcPct val="90000"/>
                </a:lnSpc>
                <a:spcBef>
                  <a:spcPct val="0"/>
                </a:spcBef>
                <a:spcAft>
                  <a:spcPct val="15000"/>
                </a:spcAft>
              </a:pPr>
              <a:r>
                <a:rPr lang="ru-RU" dirty="0" smtClean="0">
                  <a:latin typeface="Times New Roman" pitchFamily="18" charset="0"/>
                  <a:cs typeface="Times New Roman" pitchFamily="18" charset="0"/>
                </a:rPr>
                <a:t>руководителя и </a:t>
              </a:r>
              <a:r>
                <a:rPr lang="ru-RU" sz="1800" kern="1200" dirty="0" smtClean="0">
                  <a:latin typeface="Times New Roman" pitchFamily="18" charset="0"/>
                  <a:cs typeface="Times New Roman" pitchFamily="18" charset="0"/>
                </a:rPr>
                <a:t>решения комиссии Учреждения (создание </a:t>
              </a:r>
            </a:p>
            <a:p>
              <a:pPr marL="171450" lvl="1" indent="-171450" defTabSz="800100">
                <a:lnSpc>
                  <a:spcPct val="90000"/>
                </a:lnSpc>
                <a:spcBef>
                  <a:spcPct val="0"/>
                </a:spcBef>
                <a:spcAft>
                  <a:spcPct val="15000"/>
                </a:spcAft>
              </a:pPr>
              <a:r>
                <a:rPr lang="ru-RU" sz="1800" kern="1200" dirty="0" smtClean="0">
                  <a:latin typeface="Times New Roman" pitchFamily="18" charset="0"/>
                  <a:cs typeface="Times New Roman" pitchFamily="18" charset="0"/>
                </a:rPr>
                <a:t>бухгалтерской справки </a:t>
              </a:r>
              <a:r>
                <a:rPr lang="ru-RU" dirty="0">
                  <a:latin typeface="Times New Roman" pitchFamily="18" charset="0"/>
                  <a:cs typeface="Times New Roman" pitchFamily="18" charset="0"/>
                </a:rPr>
                <a:t>по </a:t>
              </a:r>
              <a:r>
                <a:rPr lang="ru-RU" dirty="0" smtClean="0">
                  <a:latin typeface="Times New Roman" pitchFamily="18" charset="0"/>
                  <a:cs typeface="Times New Roman" pitchFamily="18" charset="0"/>
                </a:rPr>
                <a:t>списанию (восстановлению)</a:t>
              </a:r>
            </a:p>
            <a:p>
              <a:pPr marL="171450" lvl="1" indent="-171450" defTabSz="800100">
                <a:lnSpc>
                  <a:spcPct val="90000"/>
                </a:lnSpc>
                <a:spcBef>
                  <a:spcPct val="0"/>
                </a:spcBef>
                <a:spcAft>
                  <a:spcPct val="15000"/>
                </a:spcAft>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задолженности </a:t>
              </a:r>
              <a:r>
                <a:rPr lang="ru-RU" sz="1800" kern="1200" dirty="0" smtClean="0">
                  <a:latin typeface="Times New Roman" pitchFamily="18" charset="0"/>
                  <a:cs typeface="Times New Roman" pitchFamily="18" charset="0"/>
                </a:rPr>
                <a:t>с (на) балансового учета). </a:t>
              </a:r>
            </a:p>
            <a:p>
              <a:pPr marL="57150" lvl="1" indent="-57150" algn="l" defTabSz="355600">
                <a:lnSpc>
                  <a:spcPct val="90000"/>
                </a:lnSpc>
                <a:spcBef>
                  <a:spcPct val="0"/>
                </a:spcBef>
                <a:spcAft>
                  <a:spcPct val="15000"/>
                </a:spcAft>
                <a:buChar char="••"/>
              </a:pPr>
              <a:endParaRPr lang="ru-RU" sz="800" kern="1200" dirty="0"/>
            </a:p>
          </p:txBody>
        </p:sp>
      </p:grpSp>
      <p:sp>
        <p:nvSpPr>
          <p:cNvPr id="7" name="Скругленный прямоугольник 6"/>
          <p:cNvSpPr/>
          <p:nvPr/>
        </p:nvSpPr>
        <p:spPr>
          <a:xfrm>
            <a:off x="6516216" y="4725144"/>
            <a:ext cx="2016225" cy="1691249"/>
          </a:xfrm>
          <a:prstGeom prst="roundRect">
            <a:avLst>
              <a:gd name="adj" fmla="val 10000"/>
            </a:avLst>
          </a:prstGeom>
          <a:blipFill rotWithShape="0">
            <a:blip r:embed="rId3" cstate="print"/>
            <a:stretch>
              <a:fillRect/>
            </a:stretch>
          </a:blipFill>
          <a:scene3d>
            <a:camera prst="orthographicFront">
              <a:rot lat="20999999" lon="0" rev="0"/>
            </a:camera>
            <a:lightRig rig="threePt" dir="t"/>
          </a:scene3d>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9" name="Заголовок 1"/>
          <p:cNvSpPr>
            <a:spLocks noGrp="1"/>
          </p:cNvSpPr>
          <p:nvPr>
            <p:ph type="title"/>
          </p:nvPr>
        </p:nvSpPr>
        <p:spPr>
          <a:xfrm>
            <a:off x="107504" y="116632"/>
            <a:ext cx="9036496" cy="648072"/>
          </a:xfrm>
        </p:spPr>
        <p:txBody>
          <a:bodyPr>
            <a:noAutofit/>
          </a:bodyPr>
          <a:lstStyle/>
          <a:p>
            <a:pPr lvl="0"/>
            <a:r>
              <a:rPr lang="ru-RU" sz="2400" b="1" dirty="0">
                <a:solidFill>
                  <a:srgbClr val="FF0000"/>
                </a:solidFill>
                <a:latin typeface="Times New Roman" pitchFamily="18" charset="0"/>
                <a:cs typeface="Times New Roman" pitchFamily="18" charset="0"/>
              </a:rPr>
              <a:t>Контроль за </a:t>
            </a:r>
            <a:r>
              <a:rPr lang="ru-RU" sz="2400" b="1" dirty="0" smtClean="0">
                <a:solidFill>
                  <a:srgbClr val="FF0000"/>
                </a:solidFill>
                <a:latin typeface="Times New Roman" pitchFamily="18" charset="0"/>
                <a:cs typeface="Times New Roman" pitchFamily="18" charset="0"/>
              </a:rPr>
              <a:t>задолженностью по доходам и её </a:t>
            </a:r>
            <a:r>
              <a:rPr lang="ru-RU" sz="2400" b="1" dirty="0">
                <a:solidFill>
                  <a:srgbClr val="FF0000"/>
                </a:solidFill>
                <a:latin typeface="Times New Roman" pitchFamily="18" charset="0"/>
                <a:cs typeface="Times New Roman" pitchFamily="18" charset="0"/>
              </a:rPr>
              <a:t>урегулирование</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052736"/>
            <a:ext cx="8064896" cy="4985980"/>
          </a:xfrm>
          <a:prstGeom prst="rect">
            <a:avLst/>
          </a:prstGeom>
          <a:noFill/>
        </p:spPr>
        <p:txBody>
          <a:bodyPr wrap="square" rtlCol="0">
            <a:spAutoFit/>
          </a:bodyPr>
          <a:lstStyle/>
          <a:p>
            <a:pPr>
              <a:spcAft>
                <a:spcPts val="600"/>
              </a:spcAft>
              <a:buFont typeface="Wingdings" pitchFamily="2" charset="2"/>
              <a:buChar char="Ø"/>
            </a:pPr>
            <a:r>
              <a:rPr lang="ru-RU" dirty="0" smtClean="0"/>
              <a:t>Отчеты  по исполнению государственного задания  и субсидий на иные цели с учетом выполнения показателей; </a:t>
            </a:r>
          </a:p>
          <a:p>
            <a:pPr>
              <a:spcAft>
                <a:spcPts val="600"/>
              </a:spcAft>
              <a:buFont typeface="Wingdings" pitchFamily="2" charset="2"/>
              <a:buChar char="Ø"/>
            </a:pPr>
            <a:r>
              <a:rPr lang="ru-RU" dirty="0" smtClean="0"/>
              <a:t>информацию по </a:t>
            </a:r>
            <a:r>
              <a:rPr lang="ru-RU" u="sng" dirty="0" smtClean="0"/>
              <a:t>расторгнутым государственным контрактам </a:t>
            </a:r>
            <a:r>
              <a:rPr lang="ru-RU" dirty="0" smtClean="0"/>
              <a:t>и контрактам, </a:t>
            </a:r>
            <a:r>
              <a:rPr lang="ru-RU" u="sng" dirty="0" smtClean="0"/>
              <a:t>заключенным в текущем году </a:t>
            </a:r>
            <a:r>
              <a:rPr lang="ru-RU" dirty="0" smtClean="0"/>
              <a:t>в счет лимитов бюджетных обязательств следующих годов;</a:t>
            </a:r>
          </a:p>
          <a:p>
            <a:pPr>
              <a:spcAft>
                <a:spcPts val="600"/>
              </a:spcAft>
              <a:buFont typeface="Wingdings" pitchFamily="2" charset="2"/>
              <a:buChar char="Ø"/>
            </a:pPr>
            <a:r>
              <a:rPr lang="ru-RU" dirty="0" smtClean="0"/>
              <a:t>информацию по заключенным и исполненным государственным контрактам,  по которым  в качестве обеспечения предоставлена </a:t>
            </a:r>
            <a:r>
              <a:rPr lang="ru-RU" u="sng" dirty="0" smtClean="0"/>
              <a:t>банковская гарантия</a:t>
            </a:r>
            <a:r>
              <a:rPr lang="ru-RU" dirty="0" smtClean="0"/>
              <a:t>;   </a:t>
            </a:r>
          </a:p>
          <a:p>
            <a:pPr>
              <a:spcAft>
                <a:spcPts val="600"/>
              </a:spcAft>
              <a:buFont typeface="Wingdings" pitchFamily="2" charset="2"/>
              <a:buChar char="Ø"/>
            </a:pPr>
            <a:r>
              <a:rPr lang="ru-RU" dirty="0" smtClean="0"/>
              <a:t>информацию о </a:t>
            </a:r>
            <a:r>
              <a:rPr lang="ru-RU" u="sng" dirty="0" smtClean="0"/>
              <a:t>количестве дней неиспользованных отпусков </a:t>
            </a:r>
            <a:r>
              <a:rPr lang="ru-RU" dirty="0" smtClean="0"/>
              <a:t>с начала рабочего периода по 31 декабря отчетного года по каждому государственному служащему и работнику учреждения для формирования в бюджетном (бухгалтерском) учете резервов предстоящих расходов по оплате труда;</a:t>
            </a:r>
          </a:p>
          <a:p>
            <a:pPr>
              <a:spcAft>
                <a:spcPts val="600"/>
              </a:spcAft>
              <a:buFont typeface="Wingdings" pitchFamily="2" charset="2"/>
              <a:buChar char="Ø"/>
            </a:pPr>
            <a:r>
              <a:rPr lang="ru-RU" dirty="0" smtClean="0"/>
              <a:t>информацию о количестве дней отпуска, предоставленного </a:t>
            </a:r>
            <a:r>
              <a:rPr lang="ru-RU" u="sng" dirty="0" smtClean="0"/>
              <a:t>за не отработанное время по состоянию на 01.01 отчетного года</a:t>
            </a:r>
            <a:r>
              <a:rPr lang="ru-RU" dirty="0" smtClean="0"/>
              <a:t>;</a:t>
            </a:r>
          </a:p>
          <a:p>
            <a:pPr>
              <a:spcAft>
                <a:spcPts val="600"/>
              </a:spcAft>
              <a:buFont typeface="Wingdings" pitchFamily="2" charset="2"/>
              <a:buChar char="Ø"/>
            </a:pPr>
            <a:r>
              <a:rPr lang="ru-RU" dirty="0" smtClean="0"/>
              <a:t>информацию по искам (претензиям); </a:t>
            </a:r>
          </a:p>
          <a:p>
            <a:pPr>
              <a:spcAft>
                <a:spcPts val="600"/>
              </a:spcAft>
              <a:buFont typeface="Wingdings" pitchFamily="2" charset="2"/>
              <a:buChar char="Ø"/>
            </a:pPr>
            <a:r>
              <a:rPr lang="ru-RU" dirty="0" smtClean="0"/>
              <a:t>Информацию  о кадастровой стоимости земельных участков по состоянию на 01.01.2021 года (сайт росреестр)</a:t>
            </a:r>
            <a:endParaRPr lang="ru-RU" dirty="0"/>
          </a:p>
        </p:txBody>
      </p:sp>
      <p:sp>
        <p:nvSpPr>
          <p:cNvPr id="3" name="TextBox 2"/>
          <p:cNvSpPr txBox="1"/>
          <p:nvPr/>
        </p:nvSpPr>
        <p:spPr>
          <a:xfrm>
            <a:off x="467544" y="260648"/>
            <a:ext cx="7848872" cy="584775"/>
          </a:xfrm>
          <a:prstGeom prst="rect">
            <a:avLst/>
          </a:prstGeom>
          <a:noFill/>
        </p:spPr>
        <p:txBody>
          <a:bodyPr wrap="square" rtlCol="0">
            <a:spAutoFit/>
          </a:bodyPr>
          <a:lstStyle/>
          <a:p>
            <a:pPr algn="ctr"/>
            <a:r>
              <a:rPr lang="ru-RU" altLang="ru-RU" sz="1600" b="1" dirty="0" smtClean="0">
                <a:latin typeface="Century Gothic" pitchFamily="34" charset="0"/>
                <a:ea typeface="+mj-ea"/>
                <a:cs typeface="+mj-cs"/>
              </a:rPr>
              <a:t>В рамках подготовки к формированию годовой отчетности Учреждения предоставляют в Центр учета</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971550" y="15389"/>
            <a:ext cx="8172450" cy="338554"/>
          </a:xfrm>
          <a:prstGeom prst="rect">
            <a:avLst/>
          </a:prstGeom>
          <a:noFill/>
          <a:ln w="9525">
            <a:noFill/>
            <a:miter lim="800000"/>
            <a:headEnd/>
            <a:tailEnd/>
          </a:ln>
          <a:extLst/>
        </p:spPr>
        <p:txBody>
          <a:bodyPr vert="horz" wrap="square" lIns="91440" tIns="45720" rIns="91440" bIns="45720" rtlCol="0" anchor="ctr">
            <a:spAutoFit/>
          </a:bodyPr>
          <a:lstStyle>
            <a:defPPr>
              <a:defRPr lang="ru-RU"/>
            </a:defPPr>
            <a:lvl1pPr algn="ctr">
              <a:spcBef>
                <a:spcPct val="0"/>
              </a:spcBef>
              <a:buNone/>
              <a:defRPr b="1">
                <a:solidFill>
                  <a:schemeClr val="tx2">
                    <a:lumMod val="60000"/>
                    <a:lumOff val="40000"/>
                  </a:schemeClr>
                </a:solidFill>
                <a:latin typeface="Segoe UI" pitchFamily="34" charset="0"/>
                <a:ea typeface="Segoe UI" pitchFamily="34" charset="0"/>
                <a:cs typeface="Segoe UI"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ru-RU" altLang="ru-RU" sz="1600" dirty="0">
                <a:solidFill>
                  <a:schemeClr val="tx1"/>
                </a:solidFill>
                <a:latin typeface="Century Gothic" pitchFamily="34" charset="0"/>
                <a:ea typeface="+mj-ea"/>
                <a:cs typeface="+mj-cs"/>
              </a:rPr>
              <a:t>Схема Документооборота «Бюджетная отчетность»</a:t>
            </a:r>
          </a:p>
        </p:txBody>
      </p:sp>
      <p:sp>
        <p:nvSpPr>
          <p:cNvPr id="14" name="AutoShape 11"/>
          <p:cNvSpPr>
            <a:spLocks noChangeArrowheads="1"/>
          </p:cNvSpPr>
          <p:nvPr/>
        </p:nvSpPr>
        <p:spPr bwMode="auto">
          <a:xfrm>
            <a:off x="4716017" y="1052738"/>
            <a:ext cx="4248471" cy="2832398"/>
          </a:xfrm>
          <a:prstGeom prst="flowChartProcess">
            <a:avLst/>
          </a:prstGeom>
          <a:solidFill>
            <a:schemeClr val="accent1">
              <a:lumMod val="20000"/>
              <a:lumOff val="80000"/>
            </a:schemeClr>
          </a:solidFill>
          <a:ln w="9525">
            <a:solidFill>
              <a:schemeClr val="tx1"/>
            </a:solidFill>
            <a:miter lim="800000"/>
            <a:headEnd/>
            <a:tailEnd/>
          </a:ln>
          <a:effectLst/>
          <a:extLst/>
        </p:spPr>
        <p:txBody>
          <a:bodyPr wrap="none" anchor="ctr"/>
          <a:lstStyle/>
          <a:p>
            <a:pPr indent="-342900">
              <a:buFontTx/>
              <a:buAutoNum type="arabicPeriod"/>
              <a:defRPr/>
            </a:pPr>
            <a:r>
              <a:rPr lang="ru-RU" altLang="ru-RU" sz="1200" b="1" dirty="0">
                <a:solidFill>
                  <a:srgbClr val="000000"/>
                </a:solidFill>
                <a:latin typeface="Century Gothic" pitchFamily="34" charset="0"/>
              </a:rPr>
              <a:t>Формирование форм бюджетной отчетности:</a:t>
            </a:r>
          </a:p>
          <a:p>
            <a:pPr indent="-285750">
              <a:buFont typeface="Wingdings" panose="05000000000000000000" pitchFamily="2" charset="2"/>
              <a:buChar char="q"/>
              <a:defRPr/>
            </a:pPr>
            <a:r>
              <a:rPr lang="ru-RU" altLang="ru-RU" sz="1200" b="1" dirty="0">
                <a:solidFill>
                  <a:srgbClr val="000000"/>
                </a:solidFill>
                <a:latin typeface="Century Gothic" pitchFamily="34" charset="0"/>
              </a:rPr>
              <a:t>Баланс</a:t>
            </a:r>
          </a:p>
          <a:p>
            <a:pPr indent="-285750">
              <a:buFont typeface="Wingdings" panose="05000000000000000000" pitchFamily="2" charset="2"/>
              <a:buChar char="q"/>
              <a:defRPr/>
            </a:pPr>
            <a:r>
              <a:rPr lang="ru-RU" altLang="ru-RU" sz="1200" b="1" dirty="0">
                <a:solidFill>
                  <a:srgbClr val="000000"/>
                </a:solidFill>
                <a:latin typeface="Century Gothic" pitchFamily="34" charset="0"/>
              </a:rPr>
              <a:t>Справка по консолидированным расчетам</a:t>
            </a:r>
          </a:p>
          <a:p>
            <a:pPr indent="-285750">
              <a:buFont typeface="Wingdings" panose="05000000000000000000" pitchFamily="2" charset="2"/>
              <a:buChar char="q"/>
              <a:defRPr/>
            </a:pPr>
            <a:r>
              <a:rPr lang="ru-RU" altLang="ru-RU" sz="1200" b="1" dirty="0">
                <a:solidFill>
                  <a:srgbClr val="000000"/>
                </a:solidFill>
                <a:latin typeface="Century Gothic" pitchFamily="34" charset="0"/>
              </a:rPr>
              <a:t>Отчет об исполнении бюджета главного </a:t>
            </a:r>
          </a:p>
          <a:p>
            <a:pPr>
              <a:defRPr/>
            </a:pPr>
            <a:r>
              <a:rPr lang="ru-RU" altLang="ru-RU" sz="1200" b="1" dirty="0">
                <a:solidFill>
                  <a:srgbClr val="000000"/>
                </a:solidFill>
                <a:latin typeface="Century Gothic" pitchFamily="34" charset="0"/>
              </a:rPr>
              <a:t>распорядителя, главного администратора доходов </a:t>
            </a:r>
          </a:p>
          <a:p>
            <a:pPr>
              <a:defRPr/>
            </a:pPr>
            <a:r>
              <a:rPr lang="ru-RU" altLang="ru-RU" sz="1200" b="1" dirty="0">
                <a:solidFill>
                  <a:srgbClr val="000000"/>
                </a:solidFill>
                <a:latin typeface="Century Gothic" pitchFamily="34" charset="0"/>
              </a:rPr>
              <a:t>и источников  финансирования дефицита бюджета</a:t>
            </a:r>
          </a:p>
          <a:p>
            <a:pPr indent="-285750">
              <a:buFont typeface="Wingdings" panose="05000000000000000000" pitchFamily="2" charset="2"/>
              <a:buChar char="q"/>
              <a:defRPr/>
            </a:pPr>
            <a:r>
              <a:rPr lang="ru-RU" altLang="ru-RU" sz="1200" b="1" dirty="0">
                <a:solidFill>
                  <a:srgbClr val="000000"/>
                </a:solidFill>
                <a:latin typeface="Century Gothic" pitchFamily="34" charset="0"/>
              </a:rPr>
              <a:t>Отчет о принятых бюджетных обязательствах</a:t>
            </a:r>
          </a:p>
          <a:p>
            <a:pPr indent="-285750">
              <a:buFont typeface="Wingdings" panose="05000000000000000000" pitchFamily="2" charset="2"/>
              <a:buChar char="q"/>
              <a:defRPr/>
            </a:pPr>
            <a:r>
              <a:rPr lang="ru-RU" altLang="ru-RU" sz="1200" b="1" dirty="0">
                <a:solidFill>
                  <a:srgbClr val="000000"/>
                </a:solidFill>
                <a:latin typeface="Century Gothic" pitchFamily="34" charset="0"/>
              </a:rPr>
              <a:t>Отчет о финансовых результатах</a:t>
            </a:r>
          </a:p>
          <a:p>
            <a:pPr indent="-285750">
              <a:buFont typeface="Wingdings" panose="05000000000000000000" pitchFamily="2" charset="2"/>
              <a:buChar char="q"/>
              <a:defRPr/>
            </a:pPr>
            <a:r>
              <a:rPr lang="ru-RU" altLang="ru-RU" sz="1200" b="1" dirty="0">
                <a:solidFill>
                  <a:srgbClr val="000000"/>
                </a:solidFill>
                <a:latin typeface="Century Gothic" pitchFamily="34" charset="0"/>
              </a:rPr>
              <a:t>Справка по заключению счетов бюджетного </a:t>
            </a:r>
          </a:p>
          <a:p>
            <a:pPr>
              <a:defRPr/>
            </a:pPr>
            <a:r>
              <a:rPr lang="ru-RU" altLang="ru-RU" sz="1200" b="1" dirty="0">
                <a:solidFill>
                  <a:srgbClr val="000000"/>
                </a:solidFill>
                <a:latin typeface="Century Gothic" pitchFamily="34" charset="0"/>
              </a:rPr>
              <a:t>учета отчетного  финансового года</a:t>
            </a:r>
          </a:p>
          <a:p>
            <a:pPr indent="-285750">
              <a:buFont typeface="Wingdings" panose="05000000000000000000" pitchFamily="2" charset="2"/>
              <a:buChar char="q"/>
              <a:defRPr/>
            </a:pPr>
            <a:r>
              <a:rPr lang="ru-RU" altLang="ru-RU" sz="1200" b="1" dirty="0">
                <a:solidFill>
                  <a:srgbClr val="000000"/>
                </a:solidFill>
                <a:latin typeface="Century Gothic" pitchFamily="34" charset="0"/>
              </a:rPr>
              <a:t>Пояснительная записка</a:t>
            </a:r>
          </a:p>
          <a:p>
            <a:pPr>
              <a:defRPr/>
            </a:pPr>
            <a:endParaRPr lang="ru-RU" altLang="ru-RU" sz="1200" b="1" dirty="0">
              <a:solidFill>
                <a:srgbClr val="000000"/>
              </a:solidFill>
              <a:latin typeface="Century Gothic" pitchFamily="34" charset="0"/>
            </a:endParaRPr>
          </a:p>
          <a:p>
            <a:pPr>
              <a:defRPr/>
            </a:pPr>
            <a:r>
              <a:rPr lang="ru-RU" altLang="ru-RU" sz="1200" b="1" dirty="0">
                <a:solidFill>
                  <a:srgbClr val="000000"/>
                </a:solidFill>
                <a:latin typeface="Century Gothic" pitchFamily="34" charset="0"/>
              </a:rPr>
              <a:t>2. Подписание бюджетной отчетности электронной </a:t>
            </a:r>
          </a:p>
          <a:p>
            <a:pPr>
              <a:defRPr/>
            </a:pPr>
            <a:r>
              <a:rPr lang="ru-RU" altLang="ru-RU" sz="1200" b="1" dirty="0">
                <a:solidFill>
                  <a:srgbClr val="000000"/>
                </a:solidFill>
                <a:latin typeface="Century Gothic" pitchFamily="34" charset="0"/>
              </a:rPr>
              <a:t>подписью главного бухгалтера ЦБ, руководителя </a:t>
            </a:r>
            <a:r>
              <a:rPr lang="ru-RU" altLang="ru-RU" sz="1200" b="1" dirty="0" smtClean="0">
                <a:solidFill>
                  <a:srgbClr val="000000"/>
                </a:solidFill>
                <a:latin typeface="Century Gothic" pitchFamily="34" charset="0"/>
              </a:rPr>
              <a:t>ЦБ</a:t>
            </a:r>
            <a:endParaRPr lang="ru-RU" altLang="ru-RU" sz="1200" b="1" dirty="0">
              <a:solidFill>
                <a:srgbClr val="000000"/>
              </a:solidFill>
              <a:latin typeface="Century Gothic" pitchFamily="34" charset="0"/>
            </a:endParaRPr>
          </a:p>
        </p:txBody>
      </p:sp>
      <p:sp>
        <p:nvSpPr>
          <p:cNvPr id="37" name="AutoShape 14"/>
          <p:cNvSpPr>
            <a:spLocks noChangeArrowheads="1"/>
          </p:cNvSpPr>
          <p:nvPr/>
        </p:nvSpPr>
        <p:spPr bwMode="auto">
          <a:xfrm>
            <a:off x="4572000" y="6293278"/>
            <a:ext cx="4248472" cy="448090"/>
          </a:xfrm>
          <a:prstGeom prst="flowChartProcess">
            <a:avLst/>
          </a:prstGeom>
          <a:solidFill>
            <a:srgbClr val="0070C0"/>
          </a:solidFill>
          <a:ln w="9525">
            <a:solidFill>
              <a:schemeClr val="tx1"/>
            </a:solidFill>
            <a:miter lim="800000"/>
            <a:headEnd/>
            <a:tailEnd/>
          </a:ln>
          <a:effectLst/>
          <a:extLst/>
        </p:spPr>
        <p:txBody>
          <a:bodyPr wrap="none" lIns="144000" anchor="ctr"/>
          <a:lstStyle/>
          <a:p>
            <a:pPr algn="ctr">
              <a:defRPr/>
            </a:pPr>
            <a:r>
              <a:rPr lang="ru-RU" altLang="ru-RU" sz="2000" b="1" dirty="0">
                <a:effectLst>
                  <a:outerShdw blurRad="38100" dist="38100" dir="2700000" algn="tl">
                    <a:srgbClr val="000000">
                      <a:alpha val="43137"/>
                    </a:srgbClr>
                  </a:outerShdw>
                </a:effectLst>
                <a:latin typeface="Century Gothic" pitchFamily="34" charset="0"/>
              </a:rPr>
              <a:t>ДФО – финансовый орган</a:t>
            </a:r>
            <a:endParaRPr lang="ru-RU" altLang="ru-RU" sz="2000" dirty="0">
              <a:effectLst>
                <a:outerShdw blurRad="38100" dist="38100" dir="2700000" algn="tl">
                  <a:srgbClr val="000000">
                    <a:alpha val="43137"/>
                  </a:srgbClr>
                </a:outerShdw>
              </a:effectLst>
              <a:latin typeface="Century Gothic" pitchFamily="34" charset="0"/>
            </a:endParaRPr>
          </a:p>
        </p:txBody>
      </p:sp>
      <p:sp>
        <p:nvSpPr>
          <p:cNvPr id="52" name="AutoShape 11"/>
          <p:cNvSpPr>
            <a:spLocks noChangeArrowheads="1"/>
          </p:cNvSpPr>
          <p:nvPr/>
        </p:nvSpPr>
        <p:spPr bwMode="auto">
          <a:xfrm>
            <a:off x="2915816" y="3970172"/>
            <a:ext cx="2952328" cy="394932"/>
          </a:xfrm>
          <a:prstGeom prst="flowChartProcess">
            <a:avLst/>
          </a:prstGeom>
          <a:ln/>
          <a:extLst/>
        </p:spPr>
        <p:style>
          <a:lnRef idx="2">
            <a:schemeClr val="accent2"/>
          </a:lnRef>
          <a:fillRef idx="1">
            <a:schemeClr val="lt1"/>
          </a:fillRef>
          <a:effectRef idx="0">
            <a:schemeClr val="accent2"/>
          </a:effectRef>
          <a:fontRef idx="minor">
            <a:schemeClr val="dk1"/>
          </a:fontRef>
        </p:style>
        <p:txBody>
          <a:bodyPr anchor="ctr"/>
          <a:lstStyle/>
          <a:p>
            <a:pPr algn="ctr"/>
            <a:r>
              <a:rPr lang="en-US" altLang="ru-RU" sz="2000" b="1" dirty="0">
                <a:solidFill>
                  <a:srgbClr val="C00000"/>
                </a:solidFill>
                <a:latin typeface="Century Gothic" pitchFamily="34" charset="0"/>
              </a:rPr>
              <a:t>Web-</a:t>
            </a:r>
            <a:r>
              <a:rPr lang="ru-RU" altLang="ru-RU" sz="2000" b="1" dirty="0">
                <a:solidFill>
                  <a:srgbClr val="C00000"/>
                </a:solidFill>
                <a:latin typeface="Century Gothic" pitchFamily="34" charset="0"/>
              </a:rPr>
              <a:t>консолидация</a:t>
            </a:r>
          </a:p>
        </p:txBody>
      </p:sp>
      <p:cxnSp>
        <p:nvCxnSpPr>
          <p:cNvPr id="78" name="AutoShape 42"/>
          <p:cNvCxnSpPr>
            <a:cxnSpLocks noChangeShapeType="1"/>
          </p:cNvCxnSpPr>
          <p:nvPr/>
        </p:nvCxnSpPr>
        <p:spPr bwMode="auto">
          <a:xfrm>
            <a:off x="971550" y="3068638"/>
            <a:ext cx="0" cy="687387"/>
          </a:xfrm>
          <a:prstGeom prst="straightConnector1">
            <a:avLst/>
          </a:prstGeom>
          <a:noFill/>
          <a:ln w="57150">
            <a:solidFill>
              <a:schemeClr val="accent1">
                <a:lumMod val="50000"/>
              </a:schemeClr>
            </a:solidFill>
            <a:round/>
            <a:headEnd/>
            <a:tailEnd type="triangle" w="med" len="med"/>
          </a:ln>
          <a:effectLst/>
          <a:extLst/>
        </p:spPr>
      </p:cxnSp>
      <p:cxnSp>
        <p:nvCxnSpPr>
          <p:cNvPr id="84" name="AutoShape 42"/>
          <p:cNvCxnSpPr>
            <a:cxnSpLocks noChangeShapeType="1"/>
          </p:cNvCxnSpPr>
          <p:nvPr/>
        </p:nvCxnSpPr>
        <p:spPr bwMode="auto">
          <a:xfrm flipV="1">
            <a:off x="971550" y="2735263"/>
            <a:ext cx="0" cy="336550"/>
          </a:xfrm>
          <a:prstGeom prst="straightConnector1">
            <a:avLst/>
          </a:prstGeom>
          <a:noFill/>
          <a:ln w="57150">
            <a:solidFill>
              <a:schemeClr val="accent1">
                <a:lumMod val="50000"/>
              </a:schemeClr>
            </a:solidFill>
            <a:round/>
            <a:headEnd/>
            <a:tailEnd type="triangle" w="med" len="med"/>
          </a:ln>
          <a:effectLst/>
          <a:extLst/>
        </p:spPr>
      </p:cxnSp>
      <p:sp>
        <p:nvSpPr>
          <p:cNvPr id="23" name="AutoShape 7"/>
          <p:cNvSpPr>
            <a:spLocks noChangeArrowheads="1"/>
          </p:cNvSpPr>
          <p:nvPr/>
        </p:nvSpPr>
        <p:spPr bwMode="auto">
          <a:xfrm>
            <a:off x="214282" y="1052738"/>
            <a:ext cx="4214363" cy="2832398"/>
          </a:xfrm>
          <a:prstGeom prst="flowChartProcess">
            <a:avLst/>
          </a:prstGeom>
          <a:solidFill>
            <a:schemeClr val="accent1">
              <a:lumMod val="20000"/>
              <a:lumOff val="80000"/>
            </a:schemeClr>
          </a:solidFill>
          <a:ln w="9525">
            <a:solidFill>
              <a:schemeClr val="tx1"/>
            </a:solidFill>
            <a:miter lim="800000"/>
            <a:headEnd/>
            <a:tailEnd/>
          </a:ln>
          <a:effectLst/>
          <a:extLst/>
        </p:spPr>
        <p:txBody>
          <a:bodyPr wrap="none" anchor="ctr"/>
          <a:lstStyle/>
          <a:p>
            <a:pPr>
              <a:defRPr/>
            </a:pPr>
            <a:r>
              <a:rPr lang="ru-RU" altLang="ru-RU" sz="1200" b="1" dirty="0">
                <a:solidFill>
                  <a:srgbClr val="000000"/>
                </a:solidFill>
                <a:latin typeface="Century Gothic" pitchFamily="34" charset="0"/>
              </a:rPr>
              <a:t>1. Анализ бюджетной отчетности</a:t>
            </a:r>
          </a:p>
          <a:p>
            <a:pPr>
              <a:defRPr/>
            </a:pPr>
            <a:endParaRPr lang="ru-RU" altLang="ru-RU" sz="1200" b="1" dirty="0">
              <a:solidFill>
                <a:srgbClr val="000000"/>
              </a:solidFill>
              <a:latin typeface="Century Gothic" pitchFamily="34" charset="0"/>
            </a:endParaRPr>
          </a:p>
          <a:p>
            <a:pPr>
              <a:defRPr/>
            </a:pPr>
            <a:r>
              <a:rPr lang="ru-RU" altLang="ru-RU" sz="1200" b="1" dirty="0">
                <a:solidFill>
                  <a:srgbClr val="000000"/>
                </a:solidFill>
                <a:latin typeface="Century Gothic" pitchFamily="34" charset="0"/>
              </a:rPr>
              <a:t>2. Заполнение пояснительной записки в части </a:t>
            </a:r>
          </a:p>
          <a:p>
            <a:pPr>
              <a:defRPr/>
            </a:pPr>
            <a:r>
              <a:rPr lang="ru-RU" altLang="ru-RU" sz="1200" b="1" dirty="0">
                <a:solidFill>
                  <a:srgbClr val="000000"/>
                </a:solidFill>
                <a:latin typeface="Century Gothic" pitchFamily="34" charset="0"/>
              </a:rPr>
              <a:t>результатов деятельности ОГВ</a:t>
            </a:r>
          </a:p>
          <a:p>
            <a:pPr>
              <a:defRPr/>
            </a:pPr>
            <a:endParaRPr lang="ru-RU" altLang="ru-RU" sz="1200" b="1" dirty="0">
              <a:solidFill>
                <a:srgbClr val="000000"/>
              </a:solidFill>
              <a:latin typeface="Century Gothic" pitchFamily="34" charset="0"/>
            </a:endParaRPr>
          </a:p>
          <a:p>
            <a:pPr>
              <a:defRPr/>
            </a:pPr>
            <a:r>
              <a:rPr lang="ru-RU" altLang="ru-RU" sz="1200" b="1" dirty="0">
                <a:solidFill>
                  <a:srgbClr val="000000"/>
                </a:solidFill>
                <a:latin typeface="Century Gothic" pitchFamily="34" charset="0"/>
              </a:rPr>
              <a:t>3. Подписание бюджетной отчетности  электронной </a:t>
            </a:r>
          </a:p>
          <a:p>
            <a:pPr>
              <a:defRPr/>
            </a:pPr>
            <a:r>
              <a:rPr lang="ru-RU" altLang="ru-RU" sz="1200" b="1" dirty="0">
                <a:solidFill>
                  <a:srgbClr val="000000"/>
                </a:solidFill>
                <a:latin typeface="Century Gothic" pitchFamily="34" charset="0"/>
              </a:rPr>
              <a:t>подписью руководителя ОГВ</a:t>
            </a:r>
          </a:p>
        </p:txBody>
      </p:sp>
      <p:sp>
        <p:nvSpPr>
          <p:cNvPr id="43" name="AutoShape 7"/>
          <p:cNvSpPr>
            <a:spLocks noChangeArrowheads="1"/>
          </p:cNvSpPr>
          <p:nvPr/>
        </p:nvSpPr>
        <p:spPr bwMode="auto">
          <a:xfrm>
            <a:off x="260702" y="4509120"/>
            <a:ext cx="4232733" cy="1496432"/>
          </a:xfrm>
          <a:prstGeom prst="flowChartProcess">
            <a:avLst/>
          </a:prstGeom>
          <a:solidFill>
            <a:schemeClr val="accent1">
              <a:lumMod val="20000"/>
              <a:lumOff val="80000"/>
            </a:schemeClr>
          </a:solidFill>
          <a:ln w="9525">
            <a:solidFill>
              <a:schemeClr val="tx1"/>
            </a:solidFill>
            <a:miter lim="800000"/>
            <a:headEnd/>
            <a:tailEnd/>
          </a:ln>
          <a:effectLst/>
          <a:extLst/>
        </p:spPr>
        <p:txBody>
          <a:bodyPr wrap="none" anchor="ctr"/>
          <a:lstStyle/>
          <a:p>
            <a:pPr>
              <a:defRPr/>
            </a:pPr>
            <a:r>
              <a:rPr lang="ru-RU" altLang="ru-RU" sz="1200" b="1" dirty="0">
                <a:solidFill>
                  <a:srgbClr val="000000"/>
                </a:solidFill>
                <a:latin typeface="Century Gothic" pitchFamily="34" charset="0"/>
              </a:rPr>
              <a:t>1. Анализ сводной бюджетной отчетности по отрасли</a:t>
            </a:r>
          </a:p>
          <a:p>
            <a:pPr>
              <a:defRPr/>
            </a:pPr>
            <a:endParaRPr lang="ru-RU" altLang="ru-RU" sz="1200" b="1" dirty="0">
              <a:solidFill>
                <a:srgbClr val="000000"/>
              </a:solidFill>
              <a:latin typeface="Century Gothic" pitchFamily="34" charset="0"/>
            </a:endParaRPr>
          </a:p>
          <a:p>
            <a:pPr>
              <a:defRPr/>
            </a:pPr>
            <a:r>
              <a:rPr lang="ru-RU" altLang="ru-RU" sz="1200" b="1" dirty="0">
                <a:solidFill>
                  <a:srgbClr val="000000"/>
                </a:solidFill>
                <a:latin typeface="Century Gothic" pitchFamily="34" charset="0"/>
              </a:rPr>
              <a:t>2. Заполнение пояснительной записки в части </a:t>
            </a:r>
          </a:p>
          <a:p>
            <a:pPr>
              <a:defRPr/>
            </a:pPr>
            <a:r>
              <a:rPr lang="ru-RU" altLang="ru-RU" sz="1200" b="1" dirty="0">
                <a:solidFill>
                  <a:srgbClr val="000000"/>
                </a:solidFill>
                <a:latin typeface="Century Gothic" pitchFamily="34" charset="0"/>
              </a:rPr>
              <a:t>результатов деятельности ОГВ и подведомственных </a:t>
            </a:r>
          </a:p>
          <a:p>
            <a:pPr>
              <a:defRPr/>
            </a:pPr>
            <a:r>
              <a:rPr lang="ru-RU" altLang="ru-RU" sz="1200" b="1" dirty="0">
                <a:solidFill>
                  <a:srgbClr val="000000"/>
                </a:solidFill>
                <a:latin typeface="Century Gothic" pitchFamily="34" charset="0"/>
              </a:rPr>
              <a:t>учреждений</a:t>
            </a:r>
          </a:p>
          <a:p>
            <a:pPr>
              <a:defRPr/>
            </a:pPr>
            <a:endParaRPr lang="ru-RU" altLang="ru-RU" sz="1200" b="1" dirty="0">
              <a:solidFill>
                <a:srgbClr val="000000"/>
              </a:solidFill>
              <a:latin typeface="Century Gothic" pitchFamily="34" charset="0"/>
            </a:endParaRPr>
          </a:p>
          <a:p>
            <a:pPr>
              <a:defRPr/>
            </a:pPr>
            <a:r>
              <a:rPr lang="ru-RU" altLang="ru-RU" sz="1200" b="1" dirty="0">
                <a:solidFill>
                  <a:srgbClr val="000000"/>
                </a:solidFill>
                <a:latin typeface="Century Gothic" pitchFamily="34" charset="0"/>
              </a:rPr>
              <a:t>3. Подписание сводной бюджетной отчетности</a:t>
            </a:r>
          </a:p>
          <a:p>
            <a:pPr>
              <a:defRPr/>
            </a:pPr>
            <a:r>
              <a:rPr lang="ru-RU" altLang="ru-RU" sz="1200" b="1" dirty="0">
                <a:solidFill>
                  <a:srgbClr val="000000"/>
                </a:solidFill>
                <a:latin typeface="Century Gothic" pitchFamily="34" charset="0"/>
              </a:rPr>
              <a:t>  электронной подписью руководителя ОГВ</a:t>
            </a:r>
          </a:p>
        </p:txBody>
      </p:sp>
      <p:sp>
        <p:nvSpPr>
          <p:cNvPr id="48" name="AutoShape 7"/>
          <p:cNvSpPr>
            <a:spLocks noChangeArrowheads="1"/>
          </p:cNvSpPr>
          <p:nvPr/>
        </p:nvSpPr>
        <p:spPr bwMode="auto">
          <a:xfrm>
            <a:off x="4716017" y="4365104"/>
            <a:ext cx="4248471" cy="1640448"/>
          </a:xfrm>
          <a:prstGeom prst="flowChartProcess">
            <a:avLst/>
          </a:prstGeom>
          <a:solidFill>
            <a:schemeClr val="accent1">
              <a:lumMod val="20000"/>
              <a:lumOff val="80000"/>
            </a:schemeClr>
          </a:solidFill>
          <a:ln w="9525">
            <a:solidFill>
              <a:schemeClr val="tx1"/>
            </a:solidFill>
            <a:miter lim="800000"/>
            <a:headEnd/>
            <a:tailEnd/>
          </a:ln>
          <a:effectLst/>
          <a:extLst/>
        </p:spPr>
        <p:txBody>
          <a:bodyPr wrap="none" anchor="ctr"/>
          <a:lstStyle/>
          <a:p>
            <a:pPr indent="-228600">
              <a:buFontTx/>
              <a:buAutoNum type="arabicPeriod"/>
              <a:defRPr/>
            </a:pPr>
            <a:r>
              <a:rPr lang="ru-RU" altLang="ru-RU" sz="1200" b="1" dirty="0">
                <a:solidFill>
                  <a:srgbClr val="000000"/>
                </a:solidFill>
                <a:latin typeface="Century Gothic" pitchFamily="34" charset="0"/>
              </a:rPr>
              <a:t>Прием отчетности подведомственных учреждений</a:t>
            </a:r>
          </a:p>
          <a:p>
            <a:pPr>
              <a:defRPr/>
            </a:pPr>
            <a:endParaRPr lang="ru-RU" altLang="ru-RU" sz="1200" b="1" dirty="0">
              <a:solidFill>
                <a:srgbClr val="000000"/>
              </a:solidFill>
              <a:latin typeface="Century Gothic" pitchFamily="34" charset="0"/>
            </a:endParaRPr>
          </a:p>
          <a:p>
            <a:pPr>
              <a:defRPr/>
            </a:pPr>
            <a:r>
              <a:rPr lang="ru-RU" altLang="ru-RU" sz="1200" b="1" dirty="0">
                <a:solidFill>
                  <a:srgbClr val="000000"/>
                </a:solidFill>
                <a:latin typeface="Century Gothic" pitchFamily="34" charset="0"/>
              </a:rPr>
              <a:t>2. Свод отчетности главного распорядителя</a:t>
            </a:r>
          </a:p>
          <a:p>
            <a:pPr>
              <a:defRPr/>
            </a:pPr>
            <a:endParaRPr lang="ru-RU" altLang="ru-RU" sz="1200" b="1" dirty="0">
              <a:solidFill>
                <a:srgbClr val="000000"/>
              </a:solidFill>
              <a:latin typeface="Century Gothic" pitchFamily="34" charset="0"/>
            </a:endParaRPr>
          </a:p>
          <a:p>
            <a:pPr>
              <a:defRPr/>
            </a:pPr>
            <a:r>
              <a:rPr lang="ru-RU" altLang="ru-RU" sz="1200" b="1" dirty="0">
                <a:solidFill>
                  <a:srgbClr val="000000"/>
                </a:solidFill>
                <a:latin typeface="Century Gothic" pitchFamily="34" charset="0"/>
              </a:rPr>
              <a:t>3. Подписание  бюджетной отчетности электронной </a:t>
            </a:r>
          </a:p>
          <a:p>
            <a:pPr>
              <a:defRPr/>
            </a:pPr>
            <a:r>
              <a:rPr lang="ru-RU" altLang="ru-RU" sz="1200" b="1" dirty="0">
                <a:solidFill>
                  <a:srgbClr val="000000"/>
                </a:solidFill>
                <a:latin typeface="Century Gothic" pitchFamily="34" charset="0"/>
              </a:rPr>
              <a:t>подписью главного бухгалтера ОГВ, руководителя ОГВ</a:t>
            </a:r>
          </a:p>
        </p:txBody>
      </p:sp>
      <p:sp>
        <p:nvSpPr>
          <p:cNvPr id="16" name="Rectangle 2"/>
          <p:cNvSpPr txBox="1">
            <a:spLocks noChangeArrowheads="1"/>
          </p:cNvSpPr>
          <p:nvPr/>
        </p:nvSpPr>
        <p:spPr bwMode="auto">
          <a:xfrm>
            <a:off x="2699792" y="550960"/>
            <a:ext cx="3714776" cy="285752"/>
          </a:xfrm>
          <a:prstGeom prst="rect">
            <a:avLst/>
          </a:prstGeom>
          <a:ln/>
          <a:extLst/>
        </p:spPr>
        <p:style>
          <a:lnRef idx="2">
            <a:schemeClr val="accent2"/>
          </a:lnRef>
          <a:fillRef idx="1">
            <a:schemeClr val="lt1"/>
          </a:fillRef>
          <a:effectRef idx="0">
            <a:schemeClr val="accent2"/>
          </a:effectRef>
          <a:fontRef idx="minor">
            <a:schemeClr val="dk1"/>
          </a:fontRef>
        </p:style>
        <p:txBody>
          <a:bodyPr anchor="ctr"/>
          <a:lstStyle>
            <a:defPPr>
              <a:defRPr lang="ru-RU"/>
            </a:defPPr>
            <a:lvl1pPr algn="ctr">
              <a:defRPr sz="2000" b="1">
                <a:solidFill>
                  <a:srgbClr val="C00000"/>
                </a:solidFill>
                <a:latin typeface="Franklin Gothic Medium"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ru-RU" altLang="ru-RU" dirty="0" smtClean="0">
                <a:latin typeface="Century Gothic" pitchFamily="34" charset="0"/>
              </a:rPr>
              <a:t>ЕЦИС </a:t>
            </a:r>
            <a:endParaRPr lang="ru-RU" altLang="ru-RU" dirty="0">
              <a:latin typeface="Century Gothic" pitchFamily="34" charset="0"/>
            </a:endParaRPr>
          </a:p>
        </p:txBody>
      </p:sp>
      <p:sp>
        <p:nvSpPr>
          <p:cNvPr id="17" name="TextBox 16"/>
          <p:cNvSpPr txBox="1"/>
          <p:nvPr/>
        </p:nvSpPr>
        <p:spPr>
          <a:xfrm>
            <a:off x="6853194" y="556230"/>
            <a:ext cx="809774" cy="338554"/>
          </a:xfrm>
          <a:prstGeom prst="rect">
            <a:avLst/>
          </a:prstGeom>
          <a:solidFill>
            <a:srgbClr val="C00000"/>
          </a:soli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a:spAutoFit/>
          </a:bodyPr>
          <a:lstStyle>
            <a:defPPr>
              <a:defRPr lang="ru-RU"/>
            </a:defPPr>
            <a:lvl1pPr algn="ctr" fontAlgn="auto">
              <a:spcBef>
                <a:spcPts val="0"/>
              </a:spcBef>
              <a:spcAft>
                <a:spcPts val="0"/>
              </a:spcAft>
              <a:defRPr sz="1600" b="1" kern="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u-RU" dirty="0">
                <a:latin typeface="Century Gothic" pitchFamily="34" charset="0"/>
              </a:rPr>
              <a:t>ЦБ     </a:t>
            </a:r>
          </a:p>
        </p:txBody>
      </p:sp>
      <p:sp>
        <p:nvSpPr>
          <p:cNvPr id="18" name="TextBox 17"/>
          <p:cNvSpPr txBox="1"/>
          <p:nvPr/>
        </p:nvSpPr>
        <p:spPr>
          <a:xfrm>
            <a:off x="1412743" y="550960"/>
            <a:ext cx="908720" cy="338554"/>
          </a:xfrm>
          <a:prstGeom prst="rect">
            <a:avLst/>
          </a:prstGeom>
          <a:solidFill>
            <a:srgbClr val="C00000"/>
          </a:solidFill>
          <a:ln>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wrap="square">
            <a:spAutoFit/>
          </a:bodyPr>
          <a:lstStyle>
            <a:defPPr>
              <a:defRPr lang="ru-RU"/>
            </a:defPPr>
            <a:lvl1pPr algn="ctr" fontAlgn="auto">
              <a:spcBef>
                <a:spcPts val="0"/>
              </a:spcBef>
              <a:spcAft>
                <a:spcPts val="0"/>
              </a:spcAft>
              <a:defRPr sz="1600" b="1" kern="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ru-RU" dirty="0">
                <a:latin typeface="Century Gothic" pitchFamily="34" charset="0"/>
              </a:rPr>
              <a:t>ОГВ     </a:t>
            </a:r>
          </a:p>
        </p:txBody>
      </p:sp>
      <p:sp>
        <p:nvSpPr>
          <p:cNvPr id="19" name="Равнобедренный треугольник 18"/>
          <p:cNvSpPr/>
          <p:nvPr/>
        </p:nvSpPr>
        <p:spPr>
          <a:xfrm rot="10800000">
            <a:off x="5393940" y="3970173"/>
            <a:ext cx="845896" cy="297440"/>
          </a:xfrm>
          <a:prstGeom prst="triangle">
            <a:avLst/>
          </a:prstGeom>
          <a:solidFill>
            <a:srgbClr val="C0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entury Gothic" pitchFamily="34" charset="0"/>
            </a:endParaRPr>
          </a:p>
        </p:txBody>
      </p:sp>
      <p:sp>
        <p:nvSpPr>
          <p:cNvPr id="20" name="Равнобедренный треугольник 19"/>
          <p:cNvSpPr/>
          <p:nvPr/>
        </p:nvSpPr>
        <p:spPr>
          <a:xfrm rot="10800000">
            <a:off x="5419769" y="6005552"/>
            <a:ext cx="845896" cy="297440"/>
          </a:xfrm>
          <a:prstGeom prst="triangle">
            <a:avLst/>
          </a:prstGeom>
          <a:solidFill>
            <a:srgbClr val="C0000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Century Gothic"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260648"/>
            <a:ext cx="7200800" cy="584775"/>
          </a:xfrm>
          <a:prstGeom prst="rect">
            <a:avLst/>
          </a:prstGeom>
          <a:noFill/>
        </p:spPr>
        <p:txBody>
          <a:bodyPr wrap="square" rtlCol="0">
            <a:spAutoFit/>
          </a:bodyPr>
          <a:lstStyle/>
          <a:p>
            <a:pPr algn="ctr"/>
            <a:r>
              <a:rPr lang="ru-RU" altLang="ru-RU" sz="1600" b="1" dirty="0" smtClean="0">
                <a:latin typeface="Century Gothic" pitchFamily="34" charset="0"/>
                <a:ea typeface="+mj-ea"/>
                <a:cs typeface="+mj-cs"/>
              </a:rPr>
              <a:t>Подписание отчетности в рамках централизуемых полномочий </a:t>
            </a:r>
          </a:p>
          <a:p>
            <a:pPr algn="ctr"/>
            <a:r>
              <a:rPr lang="ru-RU" altLang="ru-RU" sz="1600" b="1" dirty="0" smtClean="0">
                <a:latin typeface="Century Gothic" pitchFamily="34" charset="0"/>
                <a:ea typeface="+mj-ea"/>
                <a:cs typeface="+mj-cs"/>
              </a:rPr>
              <a:t>по составлению отчетности</a:t>
            </a:r>
            <a:endParaRPr lang="ru-RU" altLang="ru-RU" sz="1600" b="1" dirty="0">
              <a:latin typeface="Century Gothic" pitchFamily="34" charset="0"/>
              <a:ea typeface="+mj-ea"/>
              <a:cs typeface="+mj-cs"/>
            </a:endParaRPr>
          </a:p>
        </p:txBody>
      </p:sp>
      <p:sp>
        <p:nvSpPr>
          <p:cNvPr id="3" name="TextBox 2"/>
          <p:cNvSpPr txBox="1"/>
          <p:nvPr/>
        </p:nvSpPr>
        <p:spPr>
          <a:xfrm>
            <a:off x="467544" y="980728"/>
            <a:ext cx="8280920" cy="5355312"/>
          </a:xfrm>
          <a:prstGeom prst="rect">
            <a:avLst/>
          </a:prstGeom>
          <a:noFill/>
        </p:spPr>
        <p:txBody>
          <a:bodyPr wrap="square" rtlCol="0">
            <a:spAutoFit/>
          </a:bodyPr>
          <a:lstStyle/>
          <a:p>
            <a:r>
              <a:rPr lang="ru-RU" dirty="0" smtClean="0"/>
              <a:t>В соответствии с п. 6 приказа Минфина России от 28.12.2010 N 191н «Об утверждении Инструкции о порядке составления и представления годовой, квартальной и месячной отчетности об исполнении бюджетов бюджетной системы Российской Федерации» в отчетности должны быть  4 уровня обязательных подписей:</a:t>
            </a:r>
          </a:p>
          <a:p>
            <a:pPr marL="342900" indent="-342900">
              <a:buFont typeface="+mj-lt"/>
              <a:buAutoNum type="arabicPeriod"/>
            </a:pPr>
            <a:r>
              <a:rPr lang="ru-RU" dirty="0" smtClean="0"/>
              <a:t>Со стороны обслуживаемого учреждения:</a:t>
            </a:r>
          </a:p>
          <a:p>
            <a:pPr marL="800100" lvl="1" indent="-342900">
              <a:buFont typeface="Arial" pitchFamily="34" charset="0"/>
              <a:buChar char="•"/>
            </a:pPr>
            <a:r>
              <a:rPr lang="ru-RU" dirty="0" smtClean="0"/>
              <a:t>Руководителя учреждения;</a:t>
            </a:r>
          </a:p>
          <a:p>
            <a:pPr marL="800100" lvl="1" indent="-342900">
              <a:buFont typeface="Arial" pitchFamily="34" charset="0"/>
              <a:buChar char="•"/>
            </a:pPr>
            <a:r>
              <a:rPr lang="ru-RU" dirty="0" smtClean="0"/>
              <a:t>Руководителя финансово-экономической службы и (или) лица, ответственного за формирование аналитической (управленческой) информации в части формы бюджетной отчетности, содержащие плановые (прогнозные) и (или) аналитические (управленческие) показатели</a:t>
            </a:r>
          </a:p>
          <a:p>
            <a:pPr marL="342900" indent="-342900">
              <a:buFont typeface="+mj-lt"/>
              <a:buAutoNum type="arabicPeriod"/>
            </a:pPr>
            <a:r>
              <a:rPr lang="ru-RU" dirty="0" smtClean="0"/>
              <a:t>Со стороны централизованной бухгалтерии (организации выполняющей полномочия по ведению учета и (или) составлению бюджетной отчетности):</a:t>
            </a:r>
          </a:p>
          <a:p>
            <a:pPr marL="800100" lvl="1" indent="-342900">
              <a:buFont typeface="Arial" pitchFamily="34" charset="0"/>
              <a:buChar char="•"/>
            </a:pPr>
            <a:r>
              <a:rPr lang="ru-RU" dirty="0" smtClean="0"/>
              <a:t>Руководителя либо его уполномоченного лица централизованной бухгалтерии, осуществляющей ведение бюджетного учета и (или) составление бюджетной отчетности;</a:t>
            </a:r>
          </a:p>
          <a:p>
            <a:pPr marL="800100" lvl="1" indent="-342900">
              <a:buFont typeface="Arial" pitchFamily="34" charset="0"/>
              <a:buChar char="•"/>
            </a:pPr>
            <a:r>
              <a:rPr lang="ru-RU" dirty="0" smtClean="0"/>
              <a:t>Главного бухгалтера централизованной бухгалтерии либо  его уполномоченного лица</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10"/>
          </a:xfrm>
          <a:prstGeom prst="rect">
            <a:avLst/>
          </a:prstGeom>
          <a:noFill/>
        </p:spPr>
        <p:txBody>
          <a:bodyPr wrap="square" rtlCol="0">
            <a:spAutoFit/>
          </a:bodyPr>
          <a:lstStyle/>
          <a:p>
            <a:pPr algn="ctr"/>
            <a:r>
              <a:rPr lang="ru-RU" sz="2000" b="1" dirty="0" smtClean="0">
                <a:latin typeface="Times New Roman" pitchFamily="18" charset="0"/>
                <a:cs typeface="Times New Roman" pitchFamily="18" charset="0"/>
              </a:rPr>
              <a:t>Организация внутреннего контроля для достоверной отчетности</a:t>
            </a:r>
            <a:endParaRPr lang="ru-RU" sz="2000" b="1" dirty="0">
              <a:latin typeface="Times New Roman" pitchFamily="18" charset="0"/>
              <a:cs typeface="Times New Roman" pitchFamily="18" charset="0"/>
            </a:endParaRPr>
          </a:p>
        </p:txBody>
      </p:sp>
      <p:sp>
        <p:nvSpPr>
          <p:cNvPr id="3" name="TextBox 2"/>
          <p:cNvSpPr txBox="1"/>
          <p:nvPr/>
        </p:nvSpPr>
        <p:spPr>
          <a:xfrm>
            <a:off x="395536" y="620688"/>
            <a:ext cx="8208912" cy="5355312"/>
          </a:xfrm>
          <a:prstGeom prst="rect">
            <a:avLst/>
          </a:prstGeom>
          <a:noFill/>
        </p:spPr>
        <p:txBody>
          <a:bodyPr wrap="square" rtlCol="0">
            <a:spAutoFit/>
          </a:bodyPr>
          <a:lstStyle/>
          <a:p>
            <a:r>
              <a:rPr lang="ru-RU" b="1" u="sng" dirty="0" smtClean="0"/>
              <a:t>Статья 160.2-1 Бюджетного Кодекса РФ</a:t>
            </a:r>
          </a:p>
          <a:p>
            <a:endParaRPr lang="ru-RU" dirty="0" smtClean="0"/>
          </a:p>
          <a:p>
            <a:endParaRPr lang="ru-RU" dirty="0" smtClean="0"/>
          </a:p>
          <a:p>
            <a:pPr algn="just"/>
            <a:r>
              <a:rPr lang="ru-RU" dirty="0" smtClean="0"/>
              <a:t>В целях подтверждения достоверности бюджетной отчетности Учреждениям необходимо провести финансовый аудит в отношении операций:</a:t>
            </a:r>
          </a:p>
          <a:p>
            <a:pPr algn="just">
              <a:buFontTx/>
              <a:buChar char="-"/>
            </a:pPr>
            <a:r>
              <a:rPr lang="ru-RU" dirty="0" smtClean="0"/>
              <a:t>   по составлению первичных учетных документов, в соответствии с  которыми оформлены факты хозяйственной жизни учреждений</a:t>
            </a:r>
          </a:p>
          <a:p>
            <a:pPr algn="just">
              <a:buFontTx/>
              <a:buChar char="-"/>
            </a:pPr>
            <a:r>
              <a:rPr lang="ru-RU" dirty="0" smtClean="0"/>
              <a:t>   по полноте и своевременности представления первичных учетных документов в Центр учета</a:t>
            </a:r>
          </a:p>
          <a:p>
            <a:pPr algn="just"/>
            <a:r>
              <a:rPr lang="ru-RU" dirty="0" smtClean="0"/>
              <a:t>-  по полноте проведения инвентаризации активов и обязательств субъекта централизованного учета перед составлением годовой бюджетной отчетности на балансовых и забалансовых счетах;</a:t>
            </a:r>
          </a:p>
          <a:p>
            <a:pPr algn="just"/>
            <a:r>
              <a:rPr lang="ru-RU" dirty="0" smtClean="0"/>
              <a:t>-  по передаче в Центр учета достоверной и полной информации для формирования пояснительной записки к бюджетной отчетности</a:t>
            </a:r>
          </a:p>
          <a:p>
            <a:pPr algn="just"/>
            <a:r>
              <a:rPr lang="ru-RU" dirty="0" smtClean="0"/>
              <a:t>-     по выполнению показателей  плана финансово-хозяйственной деятельности и отражения их в отчете об его исполнении, представляемых Учредителю</a:t>
            </a:r>
          </a:p>
          <a:p>
            <a:pPr algn="just"/>
            <a:r>
              <a:rPr lang="ru-RU" dirty="0" smtClean="0"/>
              <a:t>-   по полноте отражения информации по начислению доходов</a:t>
            </a:r>
          </a:p>
          <a:p>
            <a:endParaRPr lang="ru-RU" dirty="0" smtClean="0"/>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76672"/>
          </a:xfrm>
        </p:spPr>
        <p:txBody>
          <a:bodyPr>
            <a:noAutofit/>
          </a:bodyPr>
          <a:lstStyle/>
          <a:p>
            <a:r>
              <a:rPr lang="ru-RU" sz="2000" b="1" dirty="0" smtClean="0">
                <a:solidFill>
                  <a:srgbClr val="FF0000"/>
                </a:solidFill>
                <a:latin typeface="Times New Roman" pitchFamily="18" charset="0"/>
                <a:cs typeface="Times New Roman" pitchFamily="18" charset="0"/>
              </a:rPr>
              <a:t>ВОПРОСЫ КОНТРОЛЯ И АУДИТА</a:t>
            </a:r>
            <a:endParaRPr lang="ru-RU" sz="20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323528" y="476672"/>
            <a:ext cx="8640960" cy="2376264"/>
          </a:xfrm>
          <a:solidFill>
            <a:schemeClr val="bg1">
              <a:lumMod val="75000"/>
            </a:schemeClr>
          </a:solidFill>
        </p:spPr>
        <p:txBody>
          <a:bodyPr>
            <a:noAutofit/>
          </a:bodyPr>
          <a:lstStyle/>
          <a:p>
            <a:pPr marL="457200" indent="-457200" algn="just">
              <a:buFont typeface="Arial" pitchFamily="34" charset="0"/>
              <a:buAutoNum type="arabicPeriod"/>
            </a:pPr>
            <a:r>
              <a:rPr lang="ru-RU" sz="1800" b="1" u="sng" dirty="0" smtClean="0">
                <a:latin typeface="Times New Roman" pitchFamily="18" charset="0"/>
                <a:cs typeface="Times New Roman" pitchFamily="18" charset="0"/>
              </a:rPr>
              <a:t>Порядок обмена информацией между субъектами учета и ЦБ при осуществлении внутреннего финансового аудита в целях подтверждения достоверности бюджетной отчетности и соответствия порядка ведения бюджетного учета единой методологии бюджетного учета</a:t>
            </a:r>
          </a:p>
          <a:p>
            <a:pPr marL="457200" indent="-457200" algn="just">
              <a:buNone/>
            </a:pPr>
            <a:r>
              <a:rPr lang="ru-RU" sz="1800" b="1" dirty="0" smtClean="0">
                <a:latin typeface="Times New Roman" pitchFamily="18" charset="0"/>
                <a:cs typeface="Times New Roman" pitchFamily="18" charset="0"/>
              </a:rPr>
              <a:t>Из пункта 2 статьи 160.2-1 Бюджетного кодекса Российской Федерации:</a:t>
            </a:r>
            <a:endParaRPr lang="ru-RU" sz="1800" dirty="0" smtClean="0">
              <a:latin typeface="Times New Roman" pitchFamily="18" charset="0"/>
              <a:cs typeface="Times New Roman" pitchFamily="18" charset="0"/>
            </a:endParaRPr>
          </a:p>
          <a:p>
            <a:pPr algn="just">
              <a:buNone/>
            </a:pPr>
            <a:r>
              <a:rPr lang="ru-RU" sz="1800" dirty="0" smtClean="0">
                <a:latin typeface="Times New Roman" pitchFamily="18" charset="0"/>
                <a:cs typeface="Times New Roman" pitchFamily="18" charset="0"/>
              </a:rPr>
              <a:t>       «…Внутренний финансовый аудит осуществляется в целях  подтверждения </a:t>
            </a:r>
            <a:r>
              <a:rPr lang="ru-RU" sz="1800" b="1" i="1" dirty="0" smtClean="0">
                <a:latin typeface="Times New Roman" pitchFamily="18" charset="0"/>
                <a:cs typeface="Times New Roman" pitchFamily="18" charset="0"/>
              </a:rPr>
              <a:t>достоверности бюджетной отчетности и соответствия порядка ведения бюджетного учета единой методологии бюджетного учета</a:t>
            </a:r>
            <a:r>
              <a:rPr lang="ru-RU" sz="1800" dirty="0" smtClean="0">
                <a:latin typeface="Times New Roman" pitchFamily="18" charset="0"/>
                <a:cs typeface="Times New Roman" pitchFamily="18" charset="0"/>
              </a:rPr>
              <a:t>…»</a:t>
            </a:r>
          </a:p>
        </p:txBody>
      </p:sp>
      <p:sp>
        <p:nvSpPr>
          <p:cNvPr id="4" name="Содержимое 2"/>
          <p:cNvSpPr txBox="1">
            <a:spLocks/>
          </p:cNvSpPr>
          <p:nvPr/>
        </p:nvSpPr>
        <p:spPr>
          <a:xfrm>
            <a:off x="395536" y="3068960"/>
            <a:ext cx="8568952" cy="3600400"/>
          </a:xfrm>
          <a:prstGeom prst="rect">
            <a:avLst/>
          </a:prstGeom>
          <a:solidFill>
            <a:schemeClr val="bg1">
              <a:lumMod val="75000"/>
            </a:schemeClr>
          </a:solidFill>
        </p:spPr>
        <p:txBody>
          <a:bodyPr vert="horz" lIns="91440" tIns="45720" rIns="91440" bIns="45720" rtlCol="0">
            <a:noAutofit/>
          </a:bodyPr>
          <a:lstStyle/>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b="1" i="0"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2.     </a:t>
            </a:r>
            <a:r>
              <a:rPr kumimoji="0" lang="ru-RU" b="1" i="0" u="sng"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Доступ органов контроля к информационным системам органов власти</a:t>
            </a:r>
          </a:p>
          <a:p>
            <a:pPr algn="just"/>
            <a:r>
              <a:rPr lang="ru-RU" b="1" dirty="0" smtClean="0">
                <a:latin typeface="Times New Roman" pitchFamily="18" charset="0"/>
                <a:cs typeface="Times New Roman" pitchFamily="18" charset="0"/>
              </a:rPr>
              <a:t>Из абзаца 7 пункта 2 статьи 269.2</a:t>
            </a:r>
            <a:r>
              <a:rPr lang="ru-RU" dirty="0" smtClean="0"/>
              <a:t> </a:t>
            </a:r>
            <a:r>
              <a:rPr lang="ru-RU" b="1" dirty="0" smtClean="0">
                <a:latin typeface="Times New Roman" pitchFamily="18" charset="0"/>
                <a:cs typeface="Times New Roman" pitchFamily="18" charset="0"/>
              </a:rPr>
              <a:t>Бюджетного кодекса Российской Федерации:</a:t>
            </a:r>
          </a:p>
          <a:p>
            <a:pPr algn="just"/>
            <a:r>
              <a:rPr lang="ru-RU" dirty="0" smtClean="0">
                <a:latin typeface="Times New Roman" pitchFamily="18" charset="0"/>
                <a:cs typeface="Times New Roman" pitchFamily="18" charset="0"/>
              </a:rPr>
              <a:t>«При осуществлении полномочий по внутреннему государственному (муниципальному) финансовому контролю органами внутреннего государственного (муниципального) финансового контроля получается необходимый для осуществления внутреннего государственного (муниципального) финансового контроля </a:t>
            </a:r>
            <a:r>
              <a:rPr lang="ru-RU" b="1" i="1" dirty="0" smtClean="0">
                <a:latin typeface="Times New Roman" pitchFamily="18" charset="0"/>
                <a:cs typeface="Times New Roman" pitchFamily="18" charset="0"/>
              </a:rPr>
              <a:t>постоянный доступ к государственным и муниципальным информационным система</a:t>
            </a:r>
            <a:r>
              <a:rPr lang="ru-RU" b="1" i="1" dirty="0" smtClean="0"/>
              <a:t>м</a:t>
            </a:r>
            <a:r>
              <a:rPr lang="ru-RU" dirty="0" smtClean="0">
                <a:latin typeface="Times New Roman" pitchFamily="18" charset="0"/>
                <a:cs typeface="Times New Roman" pitchFamily="18" charset="0"/>
              </a:rPr>
              <a:t>..»</a:t>
            </a:r>
          </a:p>
          <a:p>
            <a:pPr algn="just"/>
            <a:r>
              <a:rPr lang="ru-RU" b="1" dirty="0" smtClean="0">
                <a:latin typeface="Times New Roman" pitchFamily="18" charset="0"/>
                <a:cs typeface="Times New Roman" pitchFamily="18" charset="0"/>
              </a:rPr>
              <a:t>Из части 5 статьи 15 Федерального закона от 07.02.2011 № 6-ФЗ (с 30.09.2021 )</a:t>
            </a:r>
          </a:p>
          <a:p>
            <a:pPr algn="just"/>
            <a:r>
              <a:rPr lang="ru-RU" dirty="0" smtClean="0">
                <a:latin typeface="Times New Roman" pitchFamily="18" charset="0"/>
                <a:cs typeface="Times New Roman" pitchFamily="18" charset="0"/>
              </a:rPr>
              <a:t>«При осуществлении внешнего государственного и муниципального финансового контроля контрольно-счетным органам </a:t>
            </a:r>
            <a:r>
              <a:rPr lang="ru-RU" i="1" dirty="0" smtClean="0">
                <a:latin typeface="Times New Roman" pitchFamily="18" charset="0"/>
                <a:cs typeface="Times New Roman" pitchFamily="18" charset="0"/>
              </a:rPr>
              <a:t>предоставляется </a:t>
            </a:r>
            <a:r>
              <a:rPr lang="ru-RU" dirty="0" smtClean="0">
                <a:latin typeface="Times New Roman" pitchFamily="18" charset="0"/>
                <a:cs typeface="Times New Roman" pitchFamily="18" charset="0"/>
              </a:rPr>
              <a:t>необходимый для реализации их полномочий </a:t>
            </a:r>
            <a:r>
              <a:rPr lang="ru-RU" b="1" i="1" dirty="0" smtClean="0">
                <a:latin typeface="Times New Roman" pitchFamily="18" charset="0"/>
                <a:cs typeface="Times New Roman" pitchFamily="18" charset="0"/>
              </a:rPr>
              <a:t>постоянный доступ к государственным и муниципальным информационным системам</a:t>
            </a:r>
            <a:r>
              <a:rPr lang="ru-RU" i="1" dirty="0" smtClean="0">
                <a:latin typeface="Times New Roman" pitchFamily="18" charset="0"/>
                <a:cs typeface="Times New Roman" pitchFamily="18" charset="0"/>
              </a:rPr>
              <a:t>..»</a:t>
            </a:r>
            <a:endParaRPr lang="ru-RU" b="1" dirty="0" smtClean="0">
              <a:latin typeface="Times New Roman" pitchFamily="18" charset="0"/>
              <a:cs typeface="Times New Roman" pitchFamily="18" charset="0"/>
            </a:endParaRPr>
          </a:p>
          <a:p>
            <a:pPr algn="just"/>
            <a:endParaRPr kumimoji="0" lang="ru-RU" sz="1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143000"/>
          </a:xfrm>
        </p:spPr>
        <p:txBody>
          <a:bodyPr>
            <a:normAutofit fontScale="90000"/>
          </a:bodyPr>
          <a:lstStyle/>
          <a:p>
            <a:r>
              <a:rPr lang="ru-RU" sz="2200" b="1" dirty="0" smtClean="0">
                <a:latin typeface="Century Gothic" pitchFamily="34" charset="0"/>
                <a:cs typeface="Times New Roman" pitchFamily="18" charset="0"/>
              </a:rPr>
              <a:t>Приказ Минфина России от 15.04.2021г. № 61н                              </a:t>
            </a:r>
            <a:r>
              <a:rPr lang="ru-RU" sz="2200" dirty="0" smtClean="0"/>
              <a:t>"Об утверждении унифицированных форм электронных документов бухгалтерского учета, применяемых при ведении бюджетного учета, бухгалтерского учета государственных (муниципальных) учреждений, и Методических указаний по их формированию и применению"</a:t>
            </a:r>
            <a:r>
              <a:rPr lang="ru-RU" dirty="0" smtClean="0"/>
              <a:t/>
            </a:r>
            <a:br>
              <a:rPr lang="ru-RU" dirty="0" smtClean="0"/>
            </a:br>
            <a:endParaRPr lang="ru-RU" dirty="0"/>
          </a:p>
        </p:txBody>
      </p:sp>
      <p:sp>
        <p:nvSpPr>
          <p:cNvPr id="3" name="Содержимое 2"/>
          <p:cNvSpPr>
            <a:spLocks noGrp="1"/>
          </p:cNvSpPr>
          <p:nvPr>
            <p:ph idx="1"/>
          </p:nvPr>
        </p:nvSpPr>
        <p:spPr>
          <a:xfrm>
            <a:off x="467544" y="1772816"/>
            <a:ext cx="8219256" cy="4896544"/>
          </a:xfrm>
        </p:spPr>
        <p:txBody>
          <a:bodyPr>
            <a:normAutofit fontScale="25000" lnSpcReduction="20000"/>
          </a:bodyPr>
          <a:lstStyle/>
          <a:p>
            <a:endParaRPr lang="ru-RU" dirty="0" smtClean="0"/>
          </a:p>
          <a:p>
            <a:pPr>
              <a:buNone/>
            </a:pPr>
            <a:r>
              <a:rPr lang="ru-RU" sz="6000" dirty="0" smtClean="0">
                <a:latin typeface="Times New Roman" pitchFamily="18" charset="0"/>
                <a:cs typeface="Times New Roman" pitchFamily="18" charset="0"/>
              </a:rPr>
              <a:t>Органы и учреждения должны применять новые форм электронных первичных документов:</a:t>
            </a:r>
          </a:p>
          <a:p>
            <a:r>
              <a:rPr lang="ru-RU" sz="6000" dirty="0" smtClean="0">
                <a:latin typeface="Times New Roman" pitchFamily="18" charset="0"/>
                <a:cs typeface="Times New Roman" pitchFamily="18" charset="0"/>
                <a:hlinkClick r:id="rId3"/>
              </a:rPr>
              <a:t>0510837</a:t>
            </a:r>
            <a:r>
              <a:rPr lang="ru-RU" sz="6000" dirty="0" smtClean="0">
                <a:latin typeface="Times New Roman" pitchFamily="18" charset="0"/>
                <a:cs typeface="Times New Roman" pitchFamily="18" charset="0"/>
              </a:rPr>
              <a:t> — </a:t>
            </a:r>
            <a:r>
              <a:rPr lang="ru-RU" sz="6000" b="1" dirty="0" smtClean="0">
                <a:latin typeface="Times New Roman" pitchFamily="18" charset="0"/>
                <a:cs typeface="Times New Roman" pitchFamily="18" charset="0"/>
              </a:rPr>
              <a:t>ведомость начисления доходов бюджета;</a:t>
            </a:r>
          </a:p>
          <a:p>
            <a:r>
              <a:rPr lang="ru-RU" sz="6000" dirty="0" smtClean="0">
                <a:latin typeface="Times New Roman" pitchFamily="18" charset="0"/>
                <a:cs typeface="Times New Roman" pitchFamily="18" charset="0"/>
                <a:hlinkClick r:id="rId4"/>
              </a:rPr>
              <a:t>0510431</a:t>
            </a:r>
            <a:r>
              <a:rPr lang="ru-RU" sz="6000" dirty="0" smtClean="0">
                <a:latin typeface="Times New Roman" pitchFamily="18" charset="0"/>
                <a:cs typeface="Times New Roman" pitchFamily="18" charset="0"/>
              </a:rPr>
              <a:t> </a:t>
            </a:r>
            <a:r>
              <a:rPr lang="ru-RU" sz="6000" b="1" dirty="0" smtClean="0">
                <a:latin typeface="Times New Roman" pitchFamily="18" charset="0"/>
                <a:cs typeface="Times New Roman" pitchFamily="18" charset="0"/>
              </a:rPr>
              <a:t>— ведомость группового начисления доходов;</a:t>
            </a:r>
          </a:p>
          <a:p>
            <a:r>
              <a:rPr lang="ru-RU" sz="6000" dirty="0" smtClean="0">
                <a:latin typeface="Times New Roman" pitchFamily="18" charset="0"/>
                <a:cs typeface="Times New Roman" pitchFamily="18" charset="0"/>
                <a:hlinkClick r:id="rId5"/>
              </a:rPr>
              <a:t>0510433</a:t>
            </a:r>
            <a:r>
              <a:rPr lang="ru-RU" sz="6000" dirty="0" smtClean="0">
                <a:latin typeface="Times New Roman" pitchFamily="18" charset="0"/>
                <a:cs typeface="Times New Roman" pitchFamily="18" charset="0"/>
              </a:rPr>
              <a:t> — акт о консервации (расконсервации) объекта основных средств;</a:t>
            </a:r>
          </a:p>
          <a:p>
            <a:r>
              <a:rPr lang="ru-RU" sz="6000" dirty="0" smtClean="0">
                <a:latin typeface="Times New Roman" pitchFamily="18" charset="0"/>
                <a:cs typeface="Times New Roman" pitchFamily="18" charset="0"/>
                <a:hlinkClick r:id="rId6"/>
              </a:rPr>
              <a:t>0510434</a:t>
            </a:r>
            <a:r>
              <a:rPr lang="ru-RU" sz="6000" dirty="0" smtClean="0">
                <a:latin typeface="Times New Roman" pitchFamily="18" charset="0"/>
                <a:cs typeface="Times New Roman" pitchFamily="18" charset="0"/>
              </a:rPr>
              <a:t> — акт приема-передачи объектов, полученных в личное пользование;</a:t>
            </a:r>
          </a:p>
          <a:p>
            <a:r>
              <a:rPr lang="ru-RU" sz="6000" dirty="0" smtClean="0">
                <a:latin typeface="Times New Roman" pitchFamily="18" charset="0"/>
                <a:cs typeface="Times New Roman" pitchFamily="18" charset="0"/>
                <a:hlinkClick r:id="rId7"/>
              </a:rPr>
              <a:t>0510436</a:t>
            </a:r>
            <a:r>
              <a:rPr lang="ru-RU" sz="6000" dirty="0" smtClean="0">
                <a:latin typeface="Times New Roman" pitchFamily="18" charset="0"/>
                <a:cs typeface="Times New Roman" pitchFamily="18" charset="0"/>
              </a:rPr>
              <a:t> </a:t>
            </a:r>
            <a:r>
              <a:rPr lang="ru-RU" sz="6000" b="1" dirty="0" smtClean="0">
                <a:latin typeface="Times New Roman" pitchFamily="18" charset="0"/>
                <a:cs typeface="Times New Roman" pitchFamily="18" charset="0"/>
              </a:rPr>
              <a:t>— акт о признании безнадежной к взысканию задолженности по доходам;</a:t>
            </a:r>
          </a:p>
          <a:p>
            <a:r>
              <a:rPr lang="ru-RU" sz="6000" dirty="0" smtClean="0">
                <a:latin typeface="Times New Roman" pitchFamily="18" charset="0"/>
                <a:cs typeface="Times New Roman" pitchFamily="18" charset="0"/>
                <a:hlinkClick r:id="rId8"/>
              </a:rPr>
              <a:t>0510437</a:t>
            </a:r>
            <a:r>
              <a:rPr lang="ru-RU" sz="6000" dirty="0" smtClean="0">
                <a:latin typeface="Times New Roman" pitchFamily="18" charset="0"/>
                <a:cs typeface="Times New Roman" pitchFamily="18" charset="0"/>
              </a:rPr>
              <a:t> — </a:t>
            </a:r>
            <a:r>
              <a:rPr lang="ru-RU" sz="6000" b="1" dirty="0" smtClean="0">
                <a:latin typeface="Times New Roman" pitchFamily="18" charset="0"/>
                <a:cs typeface="Times New Roman" pitchFamily="18" charset="0"/>
              </a:rPr>
              <a:t>решение о списании задолженности, не востребованной кредиторами, со счета;</a:t>
            </a:r>
          </a:p>
          <a:p>
            <a:r>
              <a:rPr lang="ru-RU" sz="6000" dirty="0" smtClean="0">
                <a:latin typeface="Times New Roman" pitchFamily="18" charset="0"/>
                <a:cs typeface="Times New Roman" pitchFamily="18" charset="0"/>
                <a:hlinkClick r:id="rId9"/>
              </a:rPr>
              <a:t>0510439</a:t>
            </a:r>
            <a:r>
              <a:rPr lang="ru-RU" sz="6000" dirty="0" smtClean="0">
                <a:latin typeface="Times New Roman" pitchFamily="18" charset="0"/>
                <a:cs typeface="Times New Roman" pitchFamily="18" charset="0"/>
              </a:rPr>
              <a:t> — решение о проведении инвентаризации;</a:t>
            </a:r>
          </a:p>
          <a:p>
            <a:r>
              <a:rPr lang="ru-RU" sz="6000" dirty="0" smtClean="0">
                <a:latin typeface="Times New Roman" pitchFamily="18" charset="0"/>
                <a:cs typeface="Times New Roman" pitchFamily="18" charset="0"/>
                <a:hlinkClick r:id="rId10"/>
              </a:rPr>
              <a:t>0510440</a:t>
            </a:r>
            <a:r>
              <a:rPr lang="ru-RU" sz="6000" dirty="0" smtClean="0">
                <a:latin typeface="Times New Roman" pitchFamily="18" charset="0"/>
                <a:cs typeface="Times New Roman" pitchFamily="18" charset="0"/>
              </a:rPr>
              <a:t> — решение о прекращении признания активами объектов нефинансовых активов;</a:t>
            </a:r>
          </a:p>
          <a:p>
            <a:r>
              <a:rPr lang="ru-RU" sz="6000" dirty="0" smtClean="0">
                <a:latin typeface="Times New Roman" pitchFamily="18" charset="0"/>
                <a:cs typeface="Times New Roman" pitchFamily="18" charset="0"/>
                <a:hlinkClick r:id="rId11"/>
              </a:rPr>
              <a:t>0510442</a:t>
            </a:r>
            <a:r>
              <a:rPr lang="ru-RU" sz="6000" dirty="0" smtClean="0">
                <a:latin typeface="Times New Roman" pitchFamily="18" charset="0"/>
                <a:cs typeface="Times New Roman" pitchFamily="18" charset="0"/>
              </a:rPr>
              <a:t> — решение об оценке стоимости имущества, отчуждаемого не в пользу организаций бюджетной сферы;</a:t>
            </a:r>
          </a:p>
          <a:p>
            <a:r>
              <a:rPr lang="ru-RU" sz="6000" dirty="0" smtClean="0">
                <a:latin typeface="Times New Roman" pitchFamily="18" charset="0"/>
                <a:cs typeface="Times New Roman" pitchFamily="18" charset="0"/>
                <a:hlinkClick r:id="rId12"/>
              </a:rPr>
              <a:t>0510445</a:t>
            </a:r>
            <a:r>
              <a:rPr lang="ru-RU" sz="6000" dirty="0" smtClean="0">
                <a:latin typeface="Times New Roman" pitchFamily="18" charset="0"/>
                <a:cs typeface="Times New Roman" pitchFamily="18" charset="0"/>
              </a:rPr>
              <a:t> — </a:t>
            </a:r>
            <a:r>
              <a:rPr lang="ru-RU" sz="6000" b="1" dirty="0" smtClean="0">
                <a:latin typeface="Times New Roman" pitchFamily="18" charset="0"/>
                <a:cs typeface="Times New Roman" pitchFamily="18" charset="0"/>
              </a:rPr>
              <a:t>решение о признании (восстановлении) сомнительной задолженности по доходам;</a:t>
            </a:r>
          </a:p>
          <a:p>
            <a:r>
              <a:rPr lang="ru-RU" sz="6000" dirty="0" smtClean="0">
                <a:latin typeface="Times New Roman" pitchFamily="18" charset="0"/>
                <a:cs typeface="Times New Roman" pitchFamily="18" charset="0"/>
                <a:hlinkClick r:id="rId13"/>
              </a:rPr>
              <a:t>0510446</a:t>
            </a:r>
            <a:r>
              <a:rPr lang="ru-RU" sz="6000" dirty="0" smtClean="0">
                <a:latin typeface="Times New Roman" pitchFamily="18" charset="0"/>
                <a:cs typeface="Times New Roman" pitchFamily="18" charset="0"/>
              </a:rPr>
              <a:t> </a:t>
            </a:r>
            <a:r>
              <a:rPr lang="ru-RU" sz="6000" b="1" dirty="0" smtClean="0">
                <a:latin typeface="Times New Roman" pitchFamily="18" charset="0"/>
                <a:cs typeface="Times New Roman" pitchFamily="18" charset="0"/>
              </a:rPr>
              <a:t>— решение о восстановлении кредиторской задолженности;</a:t>
            </a:r>
          </a:p>
          <a:p>
            <a:r>
              <a:rPr lang="ru-RU" sz="6000" dirty="0" smtClean="0">
                <a:latin typeface="Times New Roman" pitchFamily="18" charset="0"/>
                <a:cs typeface="Times New Roman" pitchFamily="18" charset="0"/>
                <a:hlinkClick r:id="rId14"/>
              </a:rPr>
              <a:t>0510836</a:t>
            </a:r>
            <a:r>
              <a:rPr lang="ru-RU" sz="6000" dirty="0" smtClean="0">
                <a:latin typeface="Times New Roman" pitchFamily="18" charset="0"/>
                <a:cs typeface="Times New Roman" pitchFamily="18" charset="0"/>
              </a:rPr>
              <a:t> — акт о результатах инвентаризации наличных денежных средств;</a:t>
            </a:r>
          </a:p>
          <a:p>
            <a:r>
              <a:rPr lang="ru-RU" sz="6000" dirty="0" smtClean="0">
                <a:latin typeface="Times New Roman" pitchFamily="18" charset="0"/>
                <a:cs typeface="Times New Roman" pitchFamily="18" charset="0"/>
                <a:hlinkClick r:id="rId15"/>
              </a:rPr>
              <a:t>0510838</a:t>
            </a:r>
            <a:r>
              <a:rPr lang="ru-RU" sz="6000" dirty="0" smtClean="0">
                <a:latin typeface="Times New Roman" pitchFamily="18" charset="0"/>
                <a:cs typeface="Times New Roman" pitchFamily="18" charset="0"/>
              </a:rPr>
              <a:t> </a:t>
            </a:r>
            <a:r>
              <a:rPr lang="ru-RU" sz="6000" b="1" dirty="0" smtClean="0">
                <a:latin typeface="Times New Roman" pitchFamily="18" charset="0"/>
                <a:cs typeface="Times New Roman" pitchFamily="18" charset="0"/>
              </a:rPr>
              <a:t>— ведомость выпадающих доходов</a:t>
            </a:r>
            <a:r>
              <a:rPr lang="ru-RU" sz="6000" dirty="0" smtClean="0">
                <a:latin typeface="Times New Roman" pitchFamily="18" charset="0"/>
                <a:cs typeface="Times New Roman" pitchFamily="18" charset="0"/>
              </a:rPr>
              <a:t>.</a:t>
            </a:r>
          </a:p>
          <a:p>
            <a:pPr>
              <a:buNone/>
            </a:pPr>
            <a:r>
              <a:rPr lang="ru-RU" sz="6000" dirty="0" smtClean="0">
                <a:latin typeface="Times New Roman" pitchFamily="18" charset="0"/>
                <a:cs typeface="Times New Roman" pitchFamily="18" charset="0"/>
              </a:rPr>
              <a:t>Так же установили две формы электронных регистров: журнал операций по забалансовому счету (</a:t>
            </a:r>
            <a:r>
              <a:rPr lang="ru-RU" sz="6000" dirty="0" smtClean="0">
                <a:latin typeface="Times New Roman" pitchFamily="18" charset="0"/>
                <a:cs typeface="Times New Roman" pitchFamily="18" charset="0"/>
                <a:hlinkClick r:id="rId16"/>
              </a:rPr>
              <a:t>ф. 0509213</a:t>
            </a:r>
            <a:r>
              <a:rPr lang="ru-RU" sz="6000" dirty="0" smtClean="0">
                <a:latin typeface="Times New Roman" pitchFamily="18" charset="0"/>
                <a:cs typeface="Times New Roman" pitchFamily="18" charset="0"/>
              </a:rPr>
              <a:t>) и ведомость доходов физических лиц, облагаемых НДФЛ, страховыми взносами (</a:t>
            </a:r>
            <a:r>
              <a:rPr lang="ru-RU" sz="6000" dirty="0" smtClean="0">
                <a:latin typeface="Times New Roman" pitchFamily="18" charset="0"/>
                <a:cs typeface="Times New Roman" pitchFamily="18" charset="0"/>
                <a:hlinkClick r:id="rId17"/>
              </a:rPr>
              <a:t>ф. 0509095</a:t>
            </a:r>
            <a:r>
              <a:rPr lang="ru-RU" sz="6000" dirty="0" smtClean="0">
                <a:latin typeface="Times New Roman" pitchFamily="18" charset="0"/>
                <a:cs typeface="Times New Roman" pitchFamily="18" charset="0"/>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251520" y="1988840"/>
            <a:ext cx="4104456" cy="648072"/>
          </a:xfrm>
          <a:solidFill>
            <a:schemeClr val="accent1"/>
          </a:solidFill>
        </p:spPr>
        <p:txBody>
          <a:bodyPr>
            <a:noAutofit/>
          </a:bodyPr>
          <a:lstStyle/>
          <a:p>
            <a:pPr algn="ctr">
              <a:buNone/>
            </a:pPr>
            <a:r>
              <a:rPr lang="ru-RU" sz="1800" b="1" dirty="0" smtClean="0">
                <a:solidFill>
                  <a:schemeClr val="bg1"/>
                </a:solidFill>
                <a:latin typeface="Times New Roman" pitchFamily="18" charset="0"/>
                <a:cs typeface="Times New Roman" pitchFamily="18" charset="0"/>
              </a:rPr>
              <a:t>Подгруппа по заработной плате и табельному учету</a:t>
            </a:r>
          </a:p>
          <a:p>
            <a:pPr algn="ctr">
              <a:buNone/>
            </a:pPr>
            <a:endParaRPr lang="ru-RU" sz="2000" b="1" dirty="0">
              <a:latin typeface="Times New Roman" pitchFamily="18" charset="0"/>
              <a:cs typeface="Times New Roman" pitchFamily="18" charset="0"/>
            </a:endParaRPr>
          </a:p>
        </p:txBody>
      </p:sp>
      <p:sp>
        <p:nvSpPr>
          <p:cNvPr id="6" name="Прямоугольник 5"/>
          <p:cNvSpPr/>
          <p:nvPr/>
        </p:nvSpPr>
        <p:spPr>
          <a:xfrm>
            <a:off x="0" y="0"/>
            <a:ext cx="9137527" cy="11247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None/>
              <a:defRPr/>
            </a:pPr>
            <a:r>
              <a:rPr lang="ru-RU" sz="2000" b="1" dirty="0" smtClean="0">
                <a:effectLst>
                  <a:outerShdw blurRad="38100" dist="38100" dir="2700000" algn="tl">
                    <a:srgbClr val="000000">
                      <a:alpha val="43137"/>
                    </a:srgbClr>
                  </a:outerShdw>
                </a:effectLst>
                <a:latin typeface="Times New Roman" pitchFamily="18" charset="0"/>
                <a:cs typeface="Times New Roman" pitchFamily="18" charset="0"/>
              </a:rPr>
              <a:t>Рабочая группа по совершенствованию и развитию ГИС «Единая централизованная информационная система бюджетного (бухгалтерского) учета и отчетности», утверждена приказом Департамента финансов области от 06.05.2020 года № 34 </a:t>
            </a:r>
            <a:endParaRPr lang="ru-RU"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Содержимое 4"/>
          <p:cNvSpPr txBox="1">
            <a:spLocks/>
          </p:cNvSpPr>
          <p:nvPr/>
        </p:nvSpPr>
        <p:spPr>
          <a:xfrm>
            <a:off x="4644008" y="3068960"/>
            <a:ext cx="4176464" cy="360040"/>
          </a:xfrm>
          <a:prstGeom prst="rect">
            <a:avLst/>
          </a:prstGeom>
          <a:solidFill>
            <a:schemeClr val="accent1"/>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b="1" i="0" u="none" strike="noStrike" kern="1200" cap="none" spc="0" normalizeH="0" baseline="0" noProof="0" dirty="0" smtClean="0">
                <a:ln>
                  <a:noFill/>
                </a:ln>
                <a:solidFill>
                  <a:schemeClr val="bg1"/>
                </a:solidFill>
                <a:effectLst/>
                <a:uLnTx/>
                <a:uFillTx/>
                <a:latin typeface="Times New Roman" pitchFamily="18" charset="0"/>
                <a:ea typeface="+mn-ea"/>
                <a:cs typeface="Times New Roman" pitchFamily="18" charset="0"/>
              </a:rPr>
              <a:t>Подгруппа по электронному архиву</a:t>
            </a:r>
            <a:endParaRPr kumimoji="0" lang="ru-RU"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13" name="TextBox 12"/>
          <p:cNvSpPr txBox="1"/>
          <p:nvPr/>
        </p:nvSpPr>
        <p:spPr>
          <a:xfrm>
            <a:off x="0" y="1340768"/>
            <a:ext cx="9144000" cy="369332"/>
          </a:xfrm>
          <a:prstGeom prst="rect">
            <a:avLst/>
          </a:prstGeom>
          <a:noFill/>
        </p:spPr>
        <p:txBody>
          <a:bodyPr wrap="square" rtlCol="0">
            <a:spAutoFit/>
          </a:bodyPr>
          <a:lstStyle/>
          <a:p>
            <a:pPr algn="ctr"/>
            <a:r>
              <a:rPr lang="ru-RU" b="1" dirty="0" smtClean="0">
                <a:latin typeface="Times New Roman" pitchFamily="18" charset="0"/>
                <a:cs typeface="Times New Roman" pitchFamily="18" charset="0"/>
              </a:rPr>
              <a:t>Действующие подгруппы:</a:t>
            </a:r>
            <a:endParaRPr lang="ru-RU" b="1" dirty="0">
              <a:latin typeface="Times New Roman" pitchFamily="18" charset="0"/>
              <a:cs typeface="Times New Roman" pitchFamily="18" charset="0"/>
            </a:endParaRPr>
          </a:p>
        </p:txBody>
      </p:sp>
      <p:sp>
        <p:nvSpPr>
          <p:cNvPr id="14" name="Содержимое 4"/>
          <p:cNvSpPr txBox="1">
            <a:spLocks/>
          </p:cNvSpPr>
          <p:nvPr/>
        </p:nvSpPr>
        <p:spPr>
          <a:xfrm>
            <a:off x="179512" y="3140968"/>
            <a:ext cx="4176464" cy="360040"/>
          </a:xfrm>
          <a:prstGeom prst="rect">
            <a:avLst/>
          </a:prstGeom>
          <a:solidFill>
            <a:schemeClr val="accent1"/>
          </a:solidFill>
        </p:spPr>
        <p:txBody>
          <a:bodyPr vert="horz" lIns="91440" tIns="45720" rIns="91440" bIns="45720" rtlCol="0">
            <a:noAutofit/>
          </a:bodyPr>
          <a:lstStyle/>
          <a:p>
            <a:pPr algn="ctr">
              <a:buNone/>
            </a:pPr>
            <a:r>
              <a:rPr lang="ru-RU" b="1" dirty="0" smtClean="0">
                <a:solidFill>
                  <a:schemeClr val="bg1"/>
                </a:solidFill>
                <a:latin typeface="Times New Roman" pitchFamily="18" charset="0"/>
                <a:cs typeface="Times New Roman" pitchFamily="18" charset="0"/>
              </a:rPr>
              <a:t>Подгруппа по интеграции ГИС ЕЦИС</a:t>
            </a:r>
            <a:endParaRPr lang="ru-RU" b="1" dirty="0">
              <a:solidFill>
                <a:schemeClr val="bg1"/>
              </a:solidFill>
              <a:latin typeface="Times New Roman" pitchFamily="18" charset="0"/>
              <a:cs typeface="Times New Roman" pitchFamily="18" charset="0"/>
            </a:endParaRPr>
          </a:p>
        </p:txBody>
      </p:sp>
      <p:sp>
        <p:nvSpPr>
          <p:cNvPr id="16" name="Содержимое 4"/>
          <p:cNvSpPr txBox="1">
            <a:spLocks/>
          </p:cNvSpPr>
          <p:nvPr/>
        </p:nvSpPr>
        <p:spPr>
          <a:xfrm>
            <a:off x="4644008" y="1988840"/>
            <a:ext cx="4248472" cy="648072"/>
          </a:xfrm>
          <a:prstGeom prst="rect">
            <a:avLst/>
          </a:prstGeom>
          <a:solidFill>
            <a:schemeClr val="accent1"/>
          </a:solidFill>
        </p:spPr>
        <p:txBody>
          <a:bodyPr vert="horz" lIns="91440" tIns="45720" rIns="91440" bIns="45720" rtlCol="0">
            <a:noAutofit/>
          </a:bodyPr>
          <a:lstStyle/>
          <a:p>
            <a:pPr algn="ctr">
              <a:buNone/>
            </a:pPr>
            <a:r>
              <a:rPr lang="ru-RU" b="1" dirty="0" smtClean="0">
                <a:solidFill>
                  <a:schemeClr val="bg1"/>
                </a:solidFill>
                <a:latin typeface="Times New Roman" pitchFamily="18" charset="0"/>
                <a:cs typeface="Times New Roman" pitchFamily="18" charset="0"/>
              </a:rPr>
              <a:t>Подгруппа по вопросам платных услугам и расчета себестоимости</a:t>
            </a:r>
            <a:endParaRPr lang="ru-RU" b="1" dirty="0">
              <a:solidFill>
                <a:schemeClr val="bg1"/>
              </a:solidFill>
              <a:latin typeface="Times New Roman" pitchFamily="18" charset="0"/>
              <a:cs typeface="Times New Roman" pitchFamily="18" charset="0"/>
            </a:endParaRPr>
          </a:p>
        </p:txBody>
      </p:sp>
      <p:sp>
        <p:nvSpPr>
          <p:cNvPr id="15" name="Содержимое 4"/>
          <p:cNvSpPr txBox="1">
            <a:spLocks/>
          </p:cNvSpPr>
          <p:nvPr/>
        </p:nvSpPr>
        <p:spPr>
          <a:xfrm>
            <a:off x="2195736" y="4005064"/>
            <a:ext cx="5400600" cy="648072"/>
          </a:xfrm>
          <a:prstGeom prst="rect">
            <a:avLst/>
          </a:prstGeom>
          <a:solidFill>
            <a:schemeClr val="accent1"/>
          </a:solidFill>
        </p:spPr>
        <p:txBody>
          <a:bodyPr vert="horz" lIns="91440" tIns="45720" rIns="91440" bIns="45720" rtlCol="0">
            <a:noAutofit/>
          </a:bodyPr>
          <a:lstStyle/>
          <a:p>
            <a:pPr algn="ctr">
              <a:buNone/>
            </a:pPr>
            <a:r>
              <a:rPr lang="ru-RU" b="1" dirty="0" smtClean="0">
                <a:solidFill>
                  <a:schemeClr val="bg1"/>
                </a:solidFill>
                <a:latin typeface="Times New Roman" pitchFamily="18" charset="0"/>
                <a:cs typeface="Times New Roman" pitchFamily="18" charset="0"/>
              </a:rPr>
              <a:t>Группа по совершенствованию и развитию ГИС ЕЦИС (муниципальный сектор)</a:t>
            </a:r>
            <a:endParaRPr lang="ru-RU" b="1" dirty="0">
              <a:solidFill>
                <a:schemeClr val="bg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36" name="Group 940"/>
          <p:cNvGraphicFramePr>
            <a:graphicFrameLocks noGrp="1"/>
          </p:cNvGraphicFramePr>
          <p:nvPr/>
        </p:nvGraphicFramePr>
        <p:xfrm>
          <a:off x="251520" y="1340768"/>
          <a:ext cx="8496946" cy="4392487"/>
        </p:xfrm>
        <a:graphic>
          <a:graphicData uri="http://schemas.openxmlformats.org/drawingml/2006/table">
            <a:tbl>
              <a:tblPr/>
              <a:tblGrid>
                <a:gridCol w="255890"/>
                <a:gridCol w="1904350"/>
                <a:gridCol w="720080"/>
                <a:gridCol w="719622"/>
                <a:gridCol w="669757"/>
                <a:gridCol w="920915"/>
                <a:gridCol w="753477"/>
                <a:gridCol w="753477"/>
                <a:gridCol w="753477"/>
                <a:gridCol w="1045901"/>
              </a:tblGrid>
              <a:tr h="643894">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 пп</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row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мо</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Всего учреждений на 01.01.2021</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row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Всего учреждений на 01.07.2021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Казенные учреждения</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a:noFill/>
                    </a:lnL>
                    <a:lnR>
                      <a:noFill/>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99CCFF"/>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Бюджетные учреждения</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a:noFill/>
                    </a:lnL>
                    <a:lnR>
                      <a:noFill/>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99CCFF"/>
                    </a:solidFill>
                  </a:tcPr>
                </a:tc>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Органы местного самоуправления</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h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a:noFill/>
                    </a:lnL>
                    <a:lnR cap="flat">
                      <a:noFill/>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99CCFF"/>
                    </a:solidFill>
                  </a:tcPr>
                </a:tc>
              </a:tr>
              <a:tr h="1179428">
                <a:tc vMerge="1">
                  <a:txBody>
                    <a:bodyPr/>
                    <a:lstStyle/>
                    <a:p>
                      <a:pPr marL="0" marR="0" lvl="0" indent="0" algn="r" defTabSz="914400" rtl="0" eaLnBrk="1" fontAlgn="b"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cap="flat">
                      <a:noFill/>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CCFFFF"/>
                    </a:solid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80"/>
                      </a:solidFill>
                      <a:prstDash val="solid"/>
                      <a:round/>
                      <a:headEnd type="none" w="med" len="med"/>
                      <a:tailEnd type="none" w="med" len="med"/>
                    </a:lnL>
                    <a:lnR>
                      <a:noFill/>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CCFFFF"/>
                    </a:solidFill>
                  </a:tcPr>
                </a:tc>
                <a:tc v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a:noFill/>
                    </a:lnL>
                    <a:lnR>
                      <a:noFill/>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CCFFFF"/>
                    </a:solidFill>
                  </a:tcPr>
                </a:tc>
                <a:tc vMerge="1">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a:noFill/>
                    </a:lnL>
                    <a:lnR>
                      <a:noFill/>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Кол-во</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учреждений</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Кол-во лицевых счетов</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Кол-во</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учреждений</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Кол-во лицевых счетов</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Кол-во</a:t>
                      </a:r>
                    </a:p>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ОМС</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Times New Roman" pitchFamily="18" charset="0"/>
                        </a:rPr>
                        <a:t>Кол-во лицевых счетов</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40000"/>
                        <a:lumOff val="60000"/>
                      </a:schemeClr>
                    </a:solidFill>
                  </a:tcPr>
                </a:tc>
              </a:tr>
              <a:tr h="1103817">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Никольский муниципальный район</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42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42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34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67</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866153">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Поселения</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6</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12</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7</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14</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599195">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Итого</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hMerge="1">
                  <a:txBody>
                    <a:bodyPr/>
                    <a:lstStyle/>
                    <a:p>
                      <a:endParaRPr lang="ru-RU"/>
                    </a:p>
                  </a:txBody>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55</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55</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6</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40</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79</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12</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24</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bl>
          </a:graphicData>
        </a:graphic>
      </p:graphicFrame>
      <p:sp>
        <p:nvSpPr>
          <p:cNvPr id="1093" name="Прямоугольник 3"/>
          <p:cNvSpPr>
            <a:spLocks noChangeArrowheads="1"/>
          </p:cNvSpPr>
          <p:nvPr/>
        </p:nvSpPr>
        <p:spPr bwMode="auto">
          <a:xfrm>
            <a:off x="323850" y="323056"/>
            <a:ext cx="8569325" cy="707886"/>
          </a:xfrm>
          <a:prstGeom prst="rect">
            <a:avLst/>
          </a:prstGeom>
          <a:noFill/>
          <a:ln w="9525">
            <a:noFill/>
            <a:miter lim="800000"/>
            <a:headEnd/>
            <a:tailEnd/>
          </a:ln>
        </p:spPr>
        <p:txBody>
          <a:bodyPr>
            <a:spAutoFit/>
          </a:bodyPr>
          <a:lstStyle/>
          <a:p>
            <a:pPr algn="ctr"/>
            <a:r>
              <a:rPr lang="ru-RU" altLang="ru-RU" sz="2000" b="1" dirty="0">
                <a:solidFill>
                  <a:srgbClr val="FF0000"/>
                </a:solidFill>
              </a:rPr>
              <a:t>Информация о составе муниципальной бюджетной сети по состоянию на </a:t>
            </a:r>
            <a:r>
              <a:rPr lang="ru-RU" altLang="ru-RU" sz="2000" b="1" dirty="0" smtClean="0">
                <a:solidFill>
                  <a:srgbClr val="FF0000"/>
                </a:solidFill>
              </a:rPr>
              <a:t>01.07.2021г. и о количестве открытых счетов</a:t>
            </a:r>
            <a:endParaRPr lang="ru-RU" sz="2000" dirty="0">
              <a:solidFill>
                <a:srgbClr val="FF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0" y="0"/>
            <a:ext cx="9144000" cy="727075"/>
          </a:xfrm>
        </p:spPr>
        <p:txBody>
          <a:bodyPr>
            <a:normAutofit/>
          </a:bodyPr>
          <a:lstStyle/>
          <a:p>
            <a:r>
              <a:rPr lang="ru-RU" sz="2800" b="1" dirty="0">
                <a:solidFill>
                  <a:srgbClr val="FF0000"/>
                </a:solidFill>
                <a:latin typeface="Century Gothic" pitchFamily="34" charset="0"/>
              </a:rPr>
              <a:t>Направления совершенствования работы ЕЦИС  </a:t>
            </a:r>
          </a:p>
        </p:txBody>
      </p:sp>
      <p:sp>
        <p:nvSpPr>
          <p:cNvPr id="25603" name="Содержимое 2"/>
          <p:cNvSpPr>
            <a:spLocks noGrp="1"/>
          </p:cNvSpPr>
          <p:nvPr>
            <p:ph sz="quarter" idx="1"/>
          </p:nvPr>
        </p:nvSpPr>
        <p:spPr>
          <a:xfrm>
            <a:off x="683568" y="1052736"/>
            <a:ext cx="7920880" cy="5472608"/>
          </a:xfrm>
        </p:spPr>
        <p:txBody>
          <a:bodyPr>
            <a:noAutofit/>
          </a:bodyPr>
          <a:lstStyle/>
          <a:p>
            <a:pPr marL="0" lvl="0" indent="0" algn="ctr">
              <a:spcBef>
                <a:spcPts val="0"/>
              </a:spcBef>
              <a:buNone/>
              <a:tabLst>
                <a:tab pos="0" algn="l"/>
              </a:tabLst>
            </a:pPr>
            <a:r>
              <a:rPr lang="ru-RU" sz="1800" b="1" u="sng" dirty="0" smtClean="0">
                <a:latin typeface="Century Gothic" pitchFamily="34" charset="0"/>
                <a:cs typeface="Times New Roman" pitchFamily="18" charset="0"/>
              </a:rPr>
              <a:t>Развитие функционала единой централизованной информационной системы учета и отчетности на сегодняшнем этапе включает вопросы:</a:t>
            </a:r>
          </a:p>
          <a:p>
            <a:pPr marL="0" lvl="0" indent="0" algn="ctr">
              <a:spcBef>
                <a:spcPts val="0"/>
              </a:spcBef>
              <a:buNone/>
              <a:tabLst>
                <a:tab pos="0" algn="l"/>
              </a:tabLst>
            </a:pPr>
            <a:endParaRPr lang="ru-RU" sz="1800" b="1" dirty="0" smtClean="0">
              <a:latin typeface="Century Gothic" pitchFamily="34" charset="0"/>
              <a:cs typeface="Times New Roman" pitchFamily="18" charset="0"/>
            </a:endParaRPr>
          </a:p>
          <a:p>
            <a:pPr marL="0" indent="0" algn="just">
              <a:spcBef>
                <a:spcPts val="0"/>
              </a:spcBef>
              <a:buFontTx/>
              <a:buChar char="-"/>
              <a:tabLst>
                <a:tab pos="0" algn="l"/>
              </a:tabLst>
            </a:pPr>
            <a:r>
              <a:rPr lang="ru-RU" sz="1800" b="1" dirty="0" smtClean="0">
                <a:latin typeface="Century Gothic" pitchFamily="34" charset="0"/>
                <a:cs typeface="Times New Roman" pitchFamily="18" charset="0"/>
              </a:rPr>
              <a:t>  интеграционное взаимодействие используемых федеральных информационных систем с единой централизованной информационной системой учета и отчетности</a:t>
            </a:r>
          </a:p>
          <a:p>
            <a:pPr marL="0" indent="0" algn="just">
              <a:spcBef>
                <a:spcPts val="0"/>
              </a:spcBef>
              <a:buFontTx/>
              <a:buChar char="-"/>
              <a:tabLst>
                <a:tab pos="0" algn="l"/>
              </a:tabLst>
            </a:pPr>
            <a:endParaRPr lang="ru-RU" sz="1800" b="1" dirty="0" smtClean="0">
              <a:latin typeface="Century Gothic" pitchFamily="34" charset="0"/>
              <a:cs typeface="Times New Roman" pitchFamily="18" charset="0"/>
            </a:endParaRPr>
          </a:p>
          <a:p>
            <a:pPr marL="0" lvl="0" indent="0" algn="just">
              <a:spcBef>
                <a:spcPts val="0"/>
              </a:spcBef>
              <a:buFontTx/>
              <a:buChar char="-"/>
              <a:tabLst>
                <a:tab pos="0" algn="l"/>
              </a:tabLst>
            </a:pPr>
            <a:r>
              <a:rPr lang="ru-RU" sz="1800" b="1" dirty="0" smtClean="0">
                <a:latin typeface="Century Gothic" pitchFamily="34" charset="0"/>
                <a:cs typeface="Times New Roman" pitchFamily="18" charset="0"/>
              </a:rPr>
              <a:t> реализация аналитических отчетов для принятия управленческих решений субъектами учета</a:t>
            </a:r>
          </a:p>
          <a:p>
            <a:pPr marL="0" lvl="0" indent="0" algn="just">
              <a:spcBef>
                <a:spcPts val="0"/>
              </a:spcBef>
              <a:buFontTx/>
              <a:buChar char="-"/>
              <a:tabLst>
                <a:tab pos="0" algn="l"/>
              </a:tabLst>
            </a:pPr>
            <a:endParaRPr lang="ru-RU" sz="1800" b="1" dirty="0" smtClean="0">
              <a:latin typeface="Century Gothic" pitchFamily="34" charset="0"/>
              <a:cs typeface="Times New Roman" pitchFamily="18" charset="0"/>
            </a:endParaRPr>
          </a:p>
          <a:p>
            <a:pPr marL="0" lvl="0" indent="0" algn="just">
              <a:spcBef>
                <a:spcPts val="0"/>
              </a:spcBef>
              <a:buFontTx/>
              <a:buChar char="-"/>
              <a:tabLst>
                <a:tab pos="0" algn="l"/>
              </a:tabLst>
            </a:pPr>
            <a:r>
              <a:rPr lang="ru-RU" sz="1800" b="1" dirty="0" smtClean="0">
                <a:latin typeface="Century Gothic" pitchFamily="34" charset="0"/>
                <a:cs typeface="Times New Roman" pitchFamily="18" charset="0"/>
              </a:rPr>
              <a:t> обеспечение  администрирования доходов в системе в целях выполнения требований федерального законодательства по единой методологии</a:t>
            </a:r>
          </a:p>
          <a:p>
            <a:pPr marL="0" lvl="0" indent="0" algn="just">
              <a:spcBef>
                <a:spcPts val="0"/>
              </a:spcBef>
              <a:buFontTx/>
              <a:buChar char="-"/>
              <a:tabLst>
                <a:tab pos="0" algn="l"/>
              </a:tabLst>
            </a:pPr>
            <a:endParaRPr lang="ru-RU" sz="1800" b="1" dirty="0" smtClean="0">
              <a:latin typeface="Century Gothic" pitchFamily="34" charset="0"/>
              <a:cs typeface="Times New Roman" pitchFamily="18" charset="0"/>
            </a:endParaRPr>
          </a:p>
          <a:p>
            <a:pPr marL="0" indent="0" algn="just">
              <a:spcBef>
                <a:spcPts val="0"/>
              </a:spcBef>
              <a:buFont typeface="Arial" pitchFamily="34" charset="0"/>
              <a:buNone/>
            </a:pPr>
            <a:endParaRPr lang="ru-RU" sz="1800" b="1" dirty="0" smtClean="0">
              <a:latin typeface="Century Gothic" pitchFamily="34" charset="0"/>
              <a:cs typeface="Times New Roman" pitchFamily="18" charset="0"/>
            </a:endParaRPr>
          </a:p>
          <a:p>
            <a:pPr marL="0" indent="0" algn="just">
              <a:spcBef>
                <a:spcPts val="0"/>
              </a:spcBef>
              <a:buFontTx/>
              <a:buChar char="-"/>
            </a:pPr>
            <a:r>
              <a:rPr lang="ru-RU" sz="1800" b="1" dirty="0" smtClean="0">
                <a:latin typeface="Century Gothic" pitchFamily="34" charset="0"/>
                <a:cs typeface="Times New Roman" pitchFamily="18" charset="0"/>
              </a:rPr>
              <a:t> формирование и развитие вопросов электронного хранения бухгалтерских документов</a:t>
            </a:r>
          </a:p>
          <a:p>
            <a:pPr marL="0" indent="0" algn="just">
              <a:spcBef>
                <a:spcPts val="0"/>
              </a:spcBef>
              <a:buNone/>
            </a:pPr>
            <a:endParaRPr lang="ru-RU" sz="1800" b="1" dirty="0" smtClean="0">
              <a:latin typeface="Century Gothic" pitchFamily="34" charset="0"/>
              <a:cs typeface="Times New Roman" pitchFamily="18" charset="0"/>
            </a:endParaRPr>
          </a:p>
          <a:p>
            <a:pPr marL="0" indent="0" algn="just">
              <a:spcBef>
                <a:spcPts val="0"/>
              </a:spcBef>
              <a:buFontTx/>
              <a:buChar char="-"/>
            </a:pPr>
            <a:r>
              <a:rPr lang="ru-RU" sz="1800" b="1" dirty="0" smtClean="0">
                <a:latin typeface="Century Gothic" pitchFamily="34" charset="0"/>
                <a:cs typeface="Times New Roman" pitchFamily="18" charset="0"/>
              </a:rPr>
              <a:t> реализация приказа Минфина России от 15.04.2021г. № 61н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8100392" cy="908720"/>
          </a:xfrm>
        </p:spPr>
        <p:txBody>
          <a:bodyPr>
            <a:noAutofit/>
          </a:bodyPr>
          <a:lstStyle/>
          <a:p>
            <a:pPr algn="ctr"/>
            <a:r>
              <a:rPr lang="ru-RU" sz="2800" b="1" dirty="0" smtClean="0">
                <a:latin typeface="Century Gothic" pitchFamily="34" charset="0"/>
              </a:rPr>
              <a:t>Цифровизация бухгалтерского учета</a:t>
            </a:r>
            <a:br>
              <a:rPr lang="ru-RU" sz="2800" b="1" dirty="0" smtClean="0">
                <a:latin typeface="Century Gothic" pitchFamily="34" charset="0"/>
              </a:rPr>
            </a:br>
            <a:r>
              <a:rPr lang="ru-RU" sz="2800" b="1" dirty="0" smtClean="0">
                <a:latin typeface="Century Gothic" pitchFamily="34" charset="0"/>
              </a:rPr>
              <a:t>в Вологодской области</a:t>
            </a:r>
            <a:endParaRPr lang="ru-RU" sz="2800" b="1" dirty="0">
              <a:latin typeface="Century Gothic" pitchFamily="34" charset="0"/>
            </a:endParaRPr>
          </a:p>
        </p:txBody>
      </p:sp>
      <p:sp>
        <p:nvSpPr>
          <p:cNvPr id="3" name="Содержимое 2"/>
          <p:cNvSpPr>
            <a:spLocks noGrp="1"/>
          </p:cNvSpPr>
          <p:nvPr>
            <p:ph idx="1"/>
          </p:nvPr>
        </p:nvSpPr>
        <p:spPr>
          <a:xfrm>
            <a:off x="0" y="1196752"/>
            <a:ext cx="9144000" cy="3384376"/>
          </a:xfrm>
        </p:spPr>
        <p:txBody>
          <a:bodyPr>
            <a:normAutofit/>
          </a:bodyPr>
          <a:lstStyle/>
          <a:p>
            <a:pPr algn="ctr">
              <a:buNone/>
            </a:pPr>
            <a:r>
              <a:rPr lang="ru-RU" sz="2000" b="1" u="sng" dirty="0" smtClean="0">
                <a:latin typeface="Century Gothic" pitchFamily="34" charset="0"/>
              </a:rPr>
              <a:t>План – график проекта по цифровизации </a:t>
            </a:r>
          </a:p>
          <a:p>
            <a:pPr algn="ctr">
              <a:buNone/>
            </a:pPr>
            <a:r>
              <a:rPr lang="ru-RU" sz="2000" b="1" u="sng" dirty="0" smtClean="0">
                <a:latin typeface="Century Gothic" pitchFamily="34" charset="0"/>
              </a:rPr>
              <a:t>в Вологодской области</a:t>
            </a:r>
          </a:p>
          <a:p>
            <a:pPr algn="ctr">
              <a:buNone/>
            </a:pPr>
            <a:endParaRPr lang="ru-RU" sz="2000" u="sng" dirty="0" smtClean="0">
              <a:latin typeface="Century Gothic" pitchFamily="34" charset="0"/>
            </a:endParaRPr>
          </a:p>
          <a:p>
            <a:r>
              <a:rPr lang="ru-RU" sz="2000" b="1" dirty="0" smtClean="0">
                <a:latin typeface="Century Gothic" pitchFamily="34" charset="0"/>
              </a:rPr>
              <a:t>Внедрение подсистем «Интеграционная платформа (НСИ)» и «Единая точка входа» - 2021 – 2022 годы</a:t>
            </a:r>
          </a:p>
          <a:p>
            <a:r>
              <a:rPr lang="ru-RU" sz="2000" b="1" dirty="0" smtClean="0">
                <a:latin typeface="Century Gothic" pitchFamily="34" charset="0"/>
              </a:rPr>
              <a:t>ГИС «Региональный электронный бюджет Вологодской области» «</a:t>
            </a:r>
            <a:r>
              <a:rPr lang="en-US" sz="2000" b="1" dirty="0" smtClean="0">
                <a:latin typeface="Century Gothic" pitchFamily="34" charset="0"/>
              </a:rPr>
              <a:t>WEB-</a:t>
            </a:r>
            <a:r>
              <a:rPr lang="ru-RU" sz="2000" b="1" dirty="0" smtClean="0">
                <a:latin typeface="Century Gothic" pitchFamily="34" charset="0"/>
              </a:rPr>
              <a:t>исполнение»:</a:t>
            </a:r>
          </a:p>
          <a:p>
            <a:pPr>
              <a:buNone/>
            </a:pPr>
            <a:r>
              <a:rPr lang="ru-RU" sz="2000" b="1" dirty="0" smtClean="0">
                <a:latin typeface="Century Gothic" pitchFamily="34" charset="0"/>
              </a:rPr>
              <a:t>             - региональный уровень – 2021 – 2022 годы</a:t>
            </a:r>
          </a:p>
          <a:p>
            <a:pPr>
              <a:buNone/>
            </a:pPr>
            <a:r>
              <a:rPr lang="ru-RU" sz="2000" b="1" dirty="0" smtClean="0">
                <a:latin typeface="Century Gothic" pitchFamily="34" charset="0"/>
              </a:rPr>
              <a:t>             - муниципальный уровень – 2022 – 2023 годы</a:t>
            </a:r>
          </a:p>
          <a:p>
            <a:endParaRPr lang="ru-RU" sz="2000" dirty="0">
              <a:latin typeface="Century Gothic" pitchFamily="34" charset="0"/>
            </a:endParaRPr>
          </a:p>
        </p:txBody>
      </p:sp>
      <p:sp>
        <p:nvSpPr>
          <p:cNvPr id="4" name="Номер слайда 3"/>
          <p:cNvSpPr>
            <a:spLocks noGrp="1"/>
          </p:cNvSpPr>
          <p:nvPr>
            <p:ph type="sldNum" sz="quarter" idx="12"/>
          </p:nvPr>
        </p:nvSpPr>
        <p:spPr/>
        <p:txBody>
          <a:bodyPr/>
          <a:lstStyle/>
          <a:p>
            <a:endParaRPr lang="ru-RU" dirty="0"/>
          </a:p>
        </p:txBody>
      </p:sp>
      <p:pic>
        <p:nvPicPr>
          <p:cNvPr id="3074" name="Picture 2"/>
          <p:cNvPicPr>
            <a:picLocks noChangeAspect="1" noChangeArrowheads="1"/>
          </p:cNvPicPr>
          <p:nvPr/>
        </p:nvPicPr>
        <p:blipFill>
          <a:blip r:embed="rId3" cstate="print"/>
          <a:srcRect/>
          <a:stretch>
            <a:fillRect/>
          </a:stretch>
        </p:blipFill>
        <p:spPr bwMode="auto">
          <a:xfrm>
            <a:off x="6444208" y="4653136"/>
            <a:ext cx="2699792" cy="22048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13"/>
          <p:cNvSpPr/>
          <p:nvPr/>
        </p:nvSpPr>
        <p:spPr>
          <a:xfrm>
            <a:off x="1331640" y="2420888"/>
            <a:ext cx="6696744" cy="1008112"/>
          </a:xfrm>
          <a:prstGeom prst="rect">
            <a:avLst/>
          </a:prstGeom>
          <a:solidFill>
            <a:srgbClr val="C00000"/>
          </a:solidFill>
          <a:ln>
            <a:solidFill>
              <a:schemeClr val="accent1">
                <a:shade val="50000"/>
                <a:alpha val="5000"/>
              </a:schemeClr>
            </a:solidFill>
          </a:ln>
          <a:effectLst>
            <a:outerShdw blurRad="50800" dist="381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1331640" y="1916832"/>
            <a:ext cx="6696744" cy="1800200"/>
          </a:xfrm>
          <a:noFill/>
          <a:effectLst>
            <a:innerShdw dist="50800" dir="2700000">
              <a:prstClr val="black">
                <a:alpha val="50000"/>
              </a:prstClr>
            </a:innerShdw>
          </a:effectLst>
        </p:spPr>
        <p:txBody>
          <a:bodyPr>
            <a:noAutofit/>
          </a:bodyPr>
          <a:lstStyle/>
          <a:p>
            <a:r>
              <a:rPr lang="ru-RU" sz="4800" dirty="0" smtClean="0">
                <a:ln>
                  <a:solidFill>
                    <a:srgbClr val="0070C0"/>
                  </a:solidFill>
                </a:ln>
                <a:latin typeface="+mn-lt"/>
              </a:rPr>
              <a:t/>
            </a:r>
            <a:br>
              <a:rPr lang="ru-RU" sz="4800" dirty="0" smtClean="0">
                <a:ln>
                  <a:solidFill>
                    <a:srgbClr val="0070C0"/>
                  </a:solidFill>
                </a:ln>
                <a:latin typeface="+mn-lt"/>
              </a:rPr>
            </a:br>
            <a:r>
              <a:rPr lang="ru-RU" sz="4800" dirty="0" smtClean="0">
                <a:ln>
                  <a:solidFill>
                    <a:srgbClr val="0070C0"/>
                  </a:solidFill>
                </a:ln>
                <a:latin typeface="+mn-lt"/>
              </a:rPr>
              <a:t> </a:t>
            </a:r>
            <a:r>
              <a:rPr lang="ru-RU" sz="4800" b="1" dirty="0" smtClean="0">
                <a:ln>
                  <a:solidFill>
                    <a:srgbClr val="0070C0"/>
                  </a:solidFill>
                </a:ln>
                <a:solidFill>
                  <a:schemeClr val="bg1"/>
                </a:solidFill>
                <a:latin typeface="+mn-lt"/>
              </a:rPr>
              <a:t>Спасибо за внимание!</a:t>
            </a:r>
            <a:r>
              <a:rPr lang="ru-RU" sz="4800" dirty="0" smtClean="0">
                <a:ln>
                  <a:solidFill>
                    <a:srgbClr val="0070C0"/>
                  </a:solidFill>
                </a:ln>
                <a:solidFill>
                  <a:schemeClr val="bg1"/>
                </a:solidFill>
                <a:latin typeface="+mn-lt"/>
              </a:rPr>
              <a:t/>
            </a:r>
            <a:br>
              <a:rPr lang="ru-RU" sz="4800" dirty="0" smtClean="0">
                <a:ln>
                  <a:solidFill>
                    <a:srgbClr val="0070C0"/>
                  </a:solidFill>
                </a:ln>
                <a:solidFill>
                  <a:schemeClr val="bg1"/>
                </a:solidFill>
                <a:latin typeface="+mn-lt"/>
              </a:rPr>
            </a:br>
            <a:endParaRPr lang="ru-RU" sz="4800" dirty="0">
              <a:ln>
                <a:solidFill>
                  <a:srgbClr val="0070C0"/>
                </a:solidFill>
              </a:ln>
              <a:solidFill>
                <a:schemeClr val="bg1"/>
              </a:solidFill>
              <a:latin typeface="+mn-lt"/>
            </a:endParaRPr>
          </a:p>
        </p:txBody>
      </p:sp>
      <p:sp>
        <p:nvSpPr>
          <p:cNvPr id="9" name="TextBox 8"/>
          <p:cNvSpPr txBox="1"/>
          <p:nvPr/>
        </p:nvSpPr>
        <p:spPr>
          <a:xfrm>
            <a:off x="4355976" y="3212976"/>
            <a:ext cx="184731" cy="369332"/>
          </a:xfrm>
          <a:prstGeom prst="rect">
            <a:avLst/>
          </a:prstGeom>
          <a:noFill/>
        </p:spPr>
        <p:txBody>
          <a:bodyPr wrap="none" rtlCol="0">
            <a:spAutoFit/>
          </a:bodyPr>
          <a:lstStyle/>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Заголовок 1"/>
          <p:cNvSpPr>
            <a:spLocks noGrp="1"/>
          </p:cNvSpPr>
          <p:nvPr>
            <p:ph type="title"/>
          </p:nvPr>
        </p:nvSpPr>
        <p:spPr bwMode="auto">
          <a:xfrm>
            <a:off x="0" y="5556"/>
            <a:ext cx="9144000" cy="687139"/>
          </a:xfrm>
          <a:noFill/>
          <a:ln>
            <a:miter lim="800000"/>
            <a:headEnd/>
            <a:tailEnd/>
          </a:ln>
        </p:spPr>
        <p:txBody>
          <a:bodyPr vert="horz" wrap="square" lIns="91440" tIns="45720" rIns="91440" bIns="45720" numCol="1" anchor="t" anchorCtr="0" compatLnSpc="1">
            <a:prstTxWarp prst="textNoShape">
              <a:avLst/>
            </a:prstTxWarp>
            <a:noAutofit/>
          </a:bodyPr>
          <a:lstStyle/>
          <a:p>
            <a:pPr eaLnBrk="1" hangingPunct="1"/>
            <a:r>
              <a:rPr lang="ru-RU" sz="2400" b="1" dirty="0" smtClean="0">
                <a:solidFill>
                  <a:srgbClr val="FF0000"/>
                </a:solidFill>
              </a:rPr>
              <a:t>Результаты санкционирования расходов на 01.07.2021 года (тыс.руб.)</a:t>
            </a:r>
          </a:p>
        </p:txBody>
      </p:sp>
      <p:graphicFrame>
        <p:nvGraphicFramePr>
          <p:cNvPr id="5" name="Таблица 4"/>
          <p:cNvGraphicFramePr>
            <a:graphicFrameLocks noGrp="1"/>
          </p:cNvGraphicFramePr>
          <p:nvPr/>
        </p:nvGraphicFramePr>
        <p:xfrm>
          <a:off x="251520" y="908720"/>
          <a:ext cx="8712968" cy="4449058"/>
        </p:xfrm>
        <a:graphic>
          <a:graphicData uri="http://schemas.openxmlformats.org/drawingml/2006/table">
            <a:tbl>
              <a:tblPr/>
              <a:tblGrid>
                <a:gridCol w="2160240"/>
                <a:gridCol w="864096"/>
                <a:gridCol w="864096"/>
                <a:gridCol w="864096"/>
                <a:gridCol w="936104"/>
                <a:gridCol w="648072"/>
                <a:gridCol w="864096"/>
                <a:gridCol w="648072"/>
                <a:gridCol w="864096"/>
              </a:tblGrid>
              <a:tr h="1080120">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Наименование </a:t>
                      </a:r>
                    </a:p>
                  </a:txBody>
                  <a:tcPr marL="59552" marR="595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Не соответствие проводимой операции коду бюджетной классификации</a:t>
                      </a:r>
                    </a:p>
                  </a:txBody>
                  <a:tcPr marL="59552" marR="595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Превышение суммы  операции над лимитами бюджетных обязательств</a:t>
                      </a:r>
                    </a:p>
                  </a:txBody>
                  <a:tcPr marL="59552" marR="595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Нарушения оформления платежных поручений  </a:t>
                      </a:r>
                    </a:p>
                  </a:txBody>
                  <a:tcPr marL="59552" marR="595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grid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Всего</a:t>
                      </a:r>
                    </a:p>
                  </a:txBody>
                  <a:tcPr marL="59552" marR="595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59552" marR="595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8305">
                <a:tc vMerge="1">
                  <a:txBody>
                    <a:bodyPr/>
                    <a:lstStyle/>
                    <a:p>
                      <a:endParaRPr lang="ru-RU"/>
                    </a:p>
                  </a:txBody>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Кол-во</a:t>
                      </a:r>
                    </a:p>
                  </a:txBody>
                  <a:tcPr marL="59552" marR="595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Сумма</a:t>
                      </a:r>
                    </a:p>
                  </a:txBody>
                  <a:tcPr marL="59552" marR="595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Кол-во</a:t>
                      </a:r>
                    </a:p>
                  </a:txBody>
                  <a:tcPr marL="59552" marR="595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Сумма</a:t>
                      </a:r>
                    </a:p>
                  </a:txBody>
                  <a:tcPr marL="59552" marR="595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Кол-во</a:t>
                      </a:r>
                    </a:p>
                  </a:txBody>
                  <a:tcPr marL="59552" marR="595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Сумма</a:t>
                      </a:r>
                    </a:p>
                  </a:txBody>
                  <a:tcPr marL="59552" marR="595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Кол-во</a:t>
                      </a:r>
                    </a:p>
                  </a:txBody>
                  <a:tcPr marL="59552" marR="595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Сумма</a:t>
                      </a:r>
                    </a:p>
                  </a:txBody>
                  <a:tcPr marL="59552" marR="595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79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Никольский муниципальный  район</a:t>
                      </a:r>
                    </a:p>
                  </a:txBody>
                  <a:tcPr marL="59552" marR="595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1" i="0" u="none" strike="noStrike" dirty="0">
                          <a:solidFill>
                            <a:srgbClr val="000000"/>
                          </a:solidFill>
                          <a:latin typeface="Times New Roman" pitchFamily="18" charset="0"/>
                          <a:cs typeface="Times New Roman" pitchFamily="18"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1" i="0" u="none" strike="noStrike" dirty="0">
                          <a:solidFill>
                            <a:srgbClr val="000000"/>
                          </a:solidFill>
                          <a:latin typeface="Times New Roman" pitchFamily="18" charset="0"/>
                          <a:cs typeface="Times New Roman" pitchFamily="18" charset="0"/>
                        </a:rPr>
                        <a:t>226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1" i="0" u="none" strike="noStrike" dirty="0">
                          <a:solidFill>
                            <a:srgbClr val="000000"/>
                          </a:solidFill>
                          <a:latin typeface="Times New Roman" pitchFamily="18" charset="0"/>
                          <a:cs typeface="Times New Roman" pitchFamily="18" charset="0"/>
                        </a:rPr>
                        <a:t>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1" i="0" u="none" strike="noStrike" dirty="0">
                          <a:solidFill>
                            <a:srgbClr val="000000"/>
                          </a:solidFill>
                          <a:latin typeface="Times New Roman" pitchFamily="18" charset="0"/>
                          <a:cs typeface="Times New Roman" pitchFamily="18" charset="0"/>
                        </a:rPr>
                        <a:t>883,4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1" i="0" u="none" strike="noStrike" dirty="0">
                          <a:solidFill>
                            <a:srgbClr val="000000"/>
                          </a:solidFill>
                          <a:latin typeface="Times New Roman" pitchFamily="18" charset="0"/>
                          <a:cs typeface="Times New Roman" pitchFamily="18" charset="0"/>
                        </a:rPr>
                        <a:t>188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1" i="0" u="none" strike="noStrike" dirty="0" smtClean="0">
                          <a:solidFill>
                            <a:srgbClr val="000000"/>
                          </a:solidFill>
                          <a:latin typeface="Times New Roman" pitchFamily="18" charset="0"/>
                          <a:cs typeface="Times New Roman" pitchFamily="18" charset="0"/>
                        </a:rPr>
                        <a:t>10 613,3</a:t>
                      </a:r>
                      <a:endParaRPr lang="ru-RU" sz="16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1" i="0" u="none" strike="noStrike" dirty="0" smtClean="0">
                          <a:solidFill>
                            <a:srgbClr val="000000"/>
                          </a:solidFill>
                          <a:latin typeface="Times New Roman" pitchFamily="18" charset="0"/>
                          <a:cs typeface="Times New Roman" pitchFamily="18" charset="0"/>
                        </a:rPr>
                        <a:t>271</a:t>
                      </a:r>
                      <a:endParaRPr lang="ru-RU" sz="16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1" i="0" u="none" strike="noStrike" dirty="0" smtClean="0">
                          <a:solidFill>
                            <a:srgbClr val="000000"/>
                          </a:solidFill>
                          <a:latin typeface="Times New Roman" pitchFamily="18" charset="0"/>
                          <a:cs typeface="Times New Roman" pitchFamily="18" charset="0"/>
                        </a:rPr>
                        <a:t>11 722,7</a:t>
                      </a:r>
                      <a:endParaRPr lang="ru-RU" sz="16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830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Участники бюджетного процесса</a:t>
                      </a:r>
                    </a:p>
                  </a:txBody>
                  <a:tcPr marL="59552" marR="595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600" b="0" i="0" u="none" strike="noStrike">
                          <a:solidFill>
                            <a:srgbClr val="000000"/>
                          </a:solidFill>
                          <a:latin typeface="Times New Roman" pitchFamily="18" charset="0"/>
                          <a:cs typeface="Times New Roman"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t"/>
                      <a:r>
                        <a:rPr lang="ru-RU" sz="1600" b="0" i="0" u="none" strike="noStrike">
                          <a:solidFill>
                            <a:srgbClr val="000000"/>
                          </a:solidFill>
                          <a:latin typeface="Times New Roman" pitchFamily="18" charset="0"/>
                          <a:cs typeface="Times New Roman" pitchFamily="18" charset="0"/>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t"/>
                      <a:r>
                        <a:rPr lang="ru-RU" sz="1600" b="0" i="0" u="none" strike="noStrike">
                          <a:solidFill>
                            <a:srgbClr val="000000"/>
                          </a:solidFill>
                          <a:latin typeface="Times New Roman" pitchFamily="18" charset="0"/>
                          <a:cs typeface="Times New Roman" pitchFamily="18"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t"/>
                      <a:r>
                        <a:rPr lang="ru-RU" sz="1600" b="0" i="0" u="none" strike="noStrike">
                          <a:solidFill>
                            <a:srgbClr val="000000"/>
                          </a:solidFill>
                          <a:latin typeface="Times New Roman" pitchFamily="18" charset="0"/>
                          <a:cs typeface="Times New Roman" pitchFamily="18" charset="0"/>
                        </a:rPr>
                        <a:t>293,4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t"/>
                      <a:r>
                        <a:rPr lang="ru-RU" sz="1600" b="0" i="0" u="none" strike="noStrike">
                          <a:solidFill>
                            <a:srgbClr val="000000"/>
                          </a:solidFill>
                          <a:latin typeface="Times New Roman" pitchFamily="18" charset="0"/>
                          <a:cs typeface="Times New Roman" pitchFamily="18" charset="0"/>
                        </a:rPr>
                        <a:t>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t"/>
                      <a:r>
                        <a:rPr lang="ru-RU" sz="1600" b="0" i="0" u="none" strike="noStrike" dirty="0" smtClean="0">
                          <a:solidFill>
                            <a:srgbClr val="000000"/>
                          </a:solidFill>
                          <a:latin typeface="Times New Roman" pitchFamily="18" charset="0"/>
                          <a:cs typeface="Times New Roman" pitchFamily="18" charset="0"/>
                        </a:rPr>
                        <a:t>8 771,3</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t"/>
                      <a:r>
                        <a:rPr lang="ru-RU" sz="1600" b="0" i="0" u="none" strike="noStrike" dirty="0" smtClean="0">
                          <a:solidFill>
                            <a:srgbClr val="000000"/>
                          </a:solidFill>
                          <a:latin typeface="Times New Roman" pitchFamily="18" charset="0"/>
                          <a:cs typeface="Times New Roman" pitchFamily="18" charset="0"/>
                        </a:rPr>
                        <a:t>64</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t"/>
                      <a:r>
                        <a:rPr lang="ru-RU" sz="1600" b="0" i="0" u="none" strike="noStrike" dirty="0" smtClean="0">
                          <a:solidFill>
                            <a:srgbClr val="000000"/>
                          </a:solidFill>
                          <a:latin typeface="Times New Roman" pitchFamily="18" charset="0"/>
                          <a:cs typeface="Times New Roman" pitchFamily="18" charset="0"/>
                        </a:rPr>
                        <a:t>9 064,7</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98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Не участники бюджетного процесса</a:t>
                      </a:r>
                    </a:p>
                  </a:txBody>
                  <a:tcPr marL="59552" marR="595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t"/>
                      <a:r>
                        <a:rPr lang="ru-RU" sz="1600" b="0" i="0" u="none" strike="noStrike">
                          <a:solidFill>
                            <a:srgbClr val="000000"/>
                          </a:solidFill>
                          <a:latin typeface="Times New Roman" pitchFamily="18" charset="0"/>
                          <a:cs typeface="Times New Roman" pitchFamily="18"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t"/>
                      <a:r>
                        <a:rPr lang="ru-RU" sz="1600" b="0" i="0" u="none" strike="noStrike">
                          <a:solidFill>
                            <a:srgbClr val="000000"/>
                          </a:solidFill>
                          <a:latin typeface="Times New Roman" pitchFamily="18" charset="0"/>
                          <a:cs typeface="Times New Roman" pitchFamily="18" charset="0"/>
                        </a:rPr>
                        <a:t>226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t"/>
                      <a:r>
                        <a:rPr lang="ru-RU" sz="1600" b="0" i="0" u="none" strike="noStrike">
                          <a:solidFill>
                            <a:srgbClr val="000000"/>
                          </a:solidFill>
                          <a:latin typeface="Times New Roman" pitchFamily="18" charset="0"/>
                          <a:cs typeface="Times New Roman" pitchFamily="18" charset="0"/>
                        </a:rPr>
                        <a:t>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t"/>
                      <a:r>
                        <a:rPr lang="ru-RU" sz="1600" b="0" i="0" u="none" strike="noStrike" dirty="0" smtClean="0">
                          <a:solidFill>
                            <a:srgbClr val="000000"/>
                          </a:solidFill>
                          <a:latin typeface="Times New Roman" pitchFamily="18" charset="0"/>
                          <a:cs typeface="Times New Roman" pitchFamily="18" charset="0"/>
                        </a:rPr>
                        <a:t>590,0</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t"/>
                      <a:r>
                        <a:rPr lang="ru-RU" sz="1600" b="0" i="0" u="none" strike="noStrike">
                          <a:solidFill>
                            <a:srgbClr val="000000"/>
                          </a:solidFill>
                          <a:latin typeface="Times New Roman" pitchFamily="18" charset="0"/>
                          <a:cs typeface="Times New Roman" pitchFamily="18" charset="0"/>
                        </a:rPr>
                        <a:t>136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t"/>
                      <a:r>
                        <a:rPr lang="ru-RU" sz="1600" b="0" i="0" u="none" strike="noStrike" dirty="0" smtClean="0">
                          <a:solidFill>
                            <a:srgbClr val="000000"/>
                          </a:solidFill>
                          <a:latin typeface="Times New Roman" pitchFamily="18" charset="0"/>
                          <a:cs typeface="Times New Roman" pitchFamily="18" charset="0"/>
                        </a:rPr>
                        <a:t>1 842,0</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t"/>
                      <a:r>
                        <a:rPr lang="ru-RU" sz="1600" b="0" i="0" u="none" strike="noStrike" dirty="0" smtClean="0">
                          <a:solidFill>
                            <a:srgbClr val="000000"/>
                          </a:solidFill>
                          <a:latin typeface="Times New Roman" pitchFamily="18" charset="0"/>
                          <a:cs typeface="Times New Roman" pitchFamily="18" charset="0"/>
                        </a:rPr>
                        <a:t>207</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rtl="0" fontAlgn="t"/>
                      <a:r>
                        <a:rPr lang="ru-RU" sz="1600" b="0" i="0" u="none" strike="noStrike" dirty="0" smtClean="0">
                          <a:solidFill>
                            <a:srgbClr val="000000"/>
                          </a:solidFill>
                          <a:latin typeface="Times New Roman" pitchFamily="18" charset="0"/>
                          <a:cs typeface="Times New Roman" pitchFamily="18" charset="0"/>
                        </a:rPr>
                        <a:t>2 658,0</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690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Поселения</a:t>
                      </a:r>
                    </a:p>
                  </a:txBody>
                  <a:tcPr marL="59552" marR="5955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1" i="0" u="none" strike="noStrike" dirty="0">
                          <a:solidFill>
                            <a:srgbClr val="000000"/>
                          </a:solidFill>
                          <a:latin typeface="Times New Roman" pitchFamily="18" charset="0"/>
                          <a:cs typeface="Times New Roman"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1" i="0" u="none" strike="noStrike" dirty="0">
                          <a:solidFill>
                            <a:srgbClr val="000000"/>
                          </a:solidFill>
                          <a:latin typeface="Times New Roman" pitchFamily="18" charset="0"/>
                          <a:cs typeface="Times New Roman" pitchFamily="18" charset="0"/>
                        </a:rPr>
                        <a:t>97,3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1" i="0" u="none" strike="noStrike" dirty="0">
                          <a:solidFill>
                            <a:srgbClr val="000000"/>
                          </a:solidFill>
                          <a:latin typeface="Times New Roman" pitchFamily="18" charset="0"/>
                          <a:cs typeface="Times New Roman" pitchFamily="18"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1" i="0" u="none" strike="noStrike" dirty="0">
                          <a:solidFill>
                            <a:srgbClr val="000000"/>
                          </a:solidFill>
                          <a:latin typeface="Times New Roman" pitchFamily="18" charset="0"/>
                          <a:cs typeface="Times New Roman" pitchFamily="18" charset="0"/>
                        </a:rPr>
                        <a:t>432,6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1" i="0" u="none" strike="noStrike" dirty="0" smtClean="0">
                          <a:solidFill>
                            <a:srgbClr val="000000"/>
                          </a:solidFill>
                          <a:latin typeface="Times New Roman" pitchFamily="18" charset="0"/>
                          <a:cs typeface="Times New Roman" pitchFamily="18" charset="0"/>
                        </a:rPr>
                        <a:t>51</a:t>
                      </a:r>
                      <a:endParaRPr lang="ru-RU" sz="16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1" i="0" u="none" strike="noStrike" dirty="0" smtClean="0">
                          <a:solidFill>
                            <a:srgbClr val="000000"/>
                          </a:solidFill>
                          <a:latin typeface="Times New Roman" pitchFamily="18" charset="0"/>
                          <a:cs typeface="Times New Roman" pitchFamily="18" charset="0"/>
                        </a:rPr>
                        <a:t>1 214,6</a:t>
                      </a:r>
                      <a:endParaRPr lang="ru-RU" sz="16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1" i="0" u="none" strike="noStrike" dirty="0" smtClean="0">
                          <a:solidFill>
                            <a:srgbClr val="000000"/>
                          </a:solidFill>
                          <a:latin typeface="Times New Roman" pitchFamily="18" charset="0"/>
                          <a:cs typeface="Times New Roman" pitchFamily="18" charset="0"/>
                        </a:rPr>
                        <a:t>59</a:t>
                      </a:r>
                      <a:endParaRPr lang="ru-RU" sz="16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1" i="0" u="none" strike="noStrike" dirty="0" smtClean="0">
                          <a:solidFill>
                            <a:srgbClr val="000000"/>
                          </a:solidFill>
                          <a:latin typeface="Times New Roman" pitchFamily="18" charset="0"/>
                          <a:cs typeface="Times New Roman" pitchFamily="18" charset="0"/>
                        </a:rPr>
                        <a:t>1 744,5</a:t>
                      </a:r>
                      <a:endParaRPr lang="ru-RU" sz="1600" b="1"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9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Участники бюджетного процесса</a:t>
                      </a:r>
                    </a:p>
                  </a:txBody>
                  <a:tcPr marL="59552" marR="595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0" i="0" u="none" strike="noStrike">
                          <a:solidFill>
                            <a:srgbClr val="000000"/>
                          </a:solidFill>
                          <a:latin typeface="Times New Roman" pitchFamily="18" charset="0"/>
                          <a:cs typeface="Times New Roman"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0" i="0" u="none" strike="noStrike">
                          <a:solidFill>
                            <a:srgbClr val="000000"/>
                          </a:solidFill>
                          <a:latin typeface="Times New Roman" pitchFamily="18" charset="0"/>
                          <a:cs typeface="Times New Roman" pitchFamily="18" charset="0"/>
                        </a:rPr>
                        <a:t>97,3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0" i="0" u="none" strike="noStrike">
                          <a:solidFill>
                            <a:srgbClr val="000000"/>
                          </a:solidFill>
                          <a:latin typeface="Times New Roman" pitchFamily="18" charset="0"/>
                          <a:cs typeface="Times New Roman" pitchFamily="18"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0" i="0" u="none" strike="noStrike">
                          <a:solidFill>
                            <a:srgbClr val="000000"/>
                          </a:solidFill>
                          <a:latin typeface="Times New Roman" pitchFamily="18" charset="0"/>
                          <a:cs typeface="Times New Roman" pitchFamily="18" charset="0"/>
                        </a:rPr>
                        <a:t>432,6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0" i="0" u="none" strike="noStrike" dirty="0" smtClean="0">
                          <a:solidFill>
                            <a:srgbClr val="000000"/>
                          </a:solidFill>
                          <a:latin typeface="Times New Roman" pitchFamily="18" charset="0"/>
                          <a:cs typeface="Times New Roman" pitchFamily="18" charset="0"/>
                        </a:rPr>
                        <a:t>19</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0" i="0" u="none" strike="noStrike" dirty="0">
                          <a:solidFill>
                            <a:srgbClr val="000000"/>
                          </a:solidFill>
                          <a:latin typeface="Times New Roman" pitchFamily="18" charset="0"/>
                          <a:cs typeface="Times New Roman" pitchFamily="18" charset="0"/>
                        </a:rPr>
                        <a:t>651,7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0" i="0" u="none" strike="noStrike" dirty="0" smtClean="0">
                          <a:solidFill>
                            <a:srgbClr val="000000"/>
                          </a:solidFill>
                          <a:latin typeface="Times New Roman" pitchFamily="18" charset="0"/>
                          <a:cs typeface="Times New Roman" pitchFamily="18" charset="0"/>
                        </a:rPr>
                        <a:t>26</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0" i="0" u="none" strike="noStrike" dirty="0" smtClean="0">
                          <a:solidFill>
                            <a:srgbClr val="000000"/>
                          </a:solidFill>
                          <a:latin typeface="Times New Roman" pitchFamily="18" charset="0"/>
                          <a:cs typeface="Times New Roman" pitchFamily="18" charset="0"/>
                        </a:rPr>
                        <a:t>1 181,6</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891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Не участники бюджетного процесса</a:t>
                      </a:r>
                    </a:p>
                  </a:txBody>
                  <a:tcPr marL="59552" marR="5955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0" i="0" u="none" strike="noStrike">
                          <a:solidFill>
                            <a:srgbClr val="000000"/>
                          </a:solidFill>
                          <a:latin typeface="Times New Roman" pitchFamily="18" charset="0"/>
                          <a:cs typeface="Times New Roman"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0" i="0" u="none" strike="noStrike">
                          <a:solidFill>
                            <a:srgbClr val="000000"/>
                          </a:solidFill>
                          <a:latin typeface="Times New Roman" pitchFamily="18" charset="0"/>
                          <a:cs typeface="Times New Roman"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0" i="0" u="none" strike="noStrike">
                          <a:solidFill>
                            <a:srgbClr val="000000"/>
                          </a:solidFill>
                          <a:latin typeface="Times New Roman" pitchFamily="18" charset="0"/>
                          <a:cs typeface="Times New Roman"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0" i="0" u="none" strike="noStrike">
                          <a:solidFill>
                            <a:srgbClr val="000000"/>
                          </a:solidFill>
                          <a:latin typeface="Times New Roman" pitchFamily="18" charset="0"/>
                          <a:cs typeface="Times New Roman"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0" i="0" u="none" strike="noStrike" dirty="0" smtClean="0">
                          <a:solidFill>
                            <a:srgbClr val="000000"/>
                          </a:solidFill>
                          <a:latin typeface="Times New Roman" pitchFamily="18" charset="0"/>
                          <a:cs typeface="Times New Roman" pitchFamily="18" charset="0"/>
                        </a:rPr>
                        <a:t>32</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0" i="0" u="none" strike="noStrike">
                          <a:solidFill>
                            <a:srgbClr val="000000"/>
                          </a:solidFill>
                          <a:latin typeface="Times New Roman" pitchFamily="18" charset="0"/>
                          <a:cs typeface="Times New Roman" pitchFamily="18" charset="0"/>
                        </a:rPr>
                        <a:t>562,9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0" i="0" u="none" strike="noStrike" dirty="0" smtClean="0">
                          <a:solidFill>
                            <a:srgbClr val="000000"/>
                          </a:solidFill>
                          <a:latin typeface="Times New Roman" pitchFamily="18" charset="0"/>
                          <a:cs typeface="Times New Roman" pitchFamily="18" charset="0"/>
                        </a:rPr>
                        <a:t>32</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fontAlgn="b"/>
                      <a:r>
                        <a:rPr lang="ru-RU" sz="1600" b="0" i="0" u="none" strike="noStrike" dirty="0" smtClean="0">
                          <a:solidFill>
                            <a:srgbClr val="000000"/>
                          </a:solidFill>
                          <a:latin typeface="Times New Roman" pitchFamily="18" charset="0"/>
                          <a:cs typeface="Times New Roman" pitchFamily="18" charset="0"/>
                        </a:rPr>
                        <a:t>562,9</a:t>
                      </a:r>
                      <a:endParaRPr lang="ru-RU" sz="1600" b="0" i="0" u="none" strike="noStrike" dirty="0">
                        <a:solidFill>
                          <a:srgbClr val="000000"/>
                        </a:solidFill>
                        <a:latin typeface="Times New Roman" pitchFamily="18" charset="0"/>
                        <a:cs typeface="Times New Roman"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57"/>
          <p:cNvSpPr>
            <a:spLocks noGrp="1" noChangeArrowheads="1"/>
          </p:cNvSpPr>
          <p:nvPr>
            <p:ph type="title"/>
          </p:nvPr>
        </p:nvSpPr>
        <p:spPr bwMode="auto">
          <a:xfrm>
            <a:off x="179388" y="319088"/>
            <a:ext cx="8964612" cy="8064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ru-RU" altLang="ru-RU" sz="1800" b="1" dirty="0" smtClean="0">
                <a:solidFill>
                  <a:srgbClr val="FF0000"/>
                </a:solidFill>
                <a:cs typeface="Arial" charset="0"/>
              </a:rPr>
              <a:t>Объем остатков средств бюджетных  учреждений на 01.07.2021г. в разрезе  видов финансового обеспечения (тыс.руб.)</a:t>
            </a:r>
          </a:p>
        </p:txBody>
      </p:sp>
      <p:graphicFrame>
        <p:nvGraphicFramePr>
          <p:cNvPr id="6769" name="Group 625"/>
          <p:cNvGraphicFramePr>
            <a:graphicFrameLocks noGrp="1"/>
          </p:cNvGraphicFramePr>
          <p:nvPr>
            <p:ph type="tbl" idx="1"/>
          </p:nvPr>
        </p:nvGraphicFramePr>
        <p:xfrm>
          <a:off x="611560" y="1412776"/>
          <a:ext cx="8004710" cy="3384376"/>
        </p:xfrm>
        <a:graphic>
          <a:graphicData uri="http://schemas.openxmlformats.org/drawingml/2006/table">
            <a:tbl>
              <a:tblPr/>
              <a:tblGrid>
                <a:gridCol w="454121"/>
                <a:gridCol w="2200837"/>
                <a:gridCol w="945965"/>
                <a:gridCol w="958923"/>
                <a:gridCol w="1232310"/>
                <a:gridCol w="1106277"/>
                <a:gridCol w="1106277"/>
              </a:tblGrid>
              <a:tr h="14327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rgbClr val="333333"/>
                          </a:solidFill>
                          <a:effectLst/>
                          <a:latin typeface="Times New Roman" pitchFamily="18" charset="0"/>
                          <a:cs typeface="Times New Roman" pitchFamily="18" charset="0"/>
                        </a:rPr>
                        <a:t>№ пп</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333333"/>
                          </a:solidFill>
                          <a:effectLst/>
                          <a:latin typeface="Times New Roman" pitchFamily="18" charset="0"/>
                          <a:cs typeface="Times New Roman" pitchFamily="18" charset="0"/>
                        </a:rPr>
                        <a:t>Наименование м.о.</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333333"/>
                          </a:solidFill>
                          <a:effectLst/>
                          <a:latin typeface="Times New Roman" pitchFamily="18" charset="0"/>
                          <a:cs typeface="Times New Roman" pitchFamily="18" charset="0"/>
                        </a:rPr>
                        <a:t>Всего</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333333"/>
                          </a:solidFill>
                          <a:effectLst/>
                          <a:latin typeface="Times New Roman" pitchFamily="18" charset="0"/>
                          <a:cs typeface="Times New Roman" pitchFamily="18" charset="0"/>
                        </a:rPr>
                        <a:t>Доходы от платных услуг</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333333"/>
                          </a:solidFill>
                          <a:effectLst/>
                          <a:latin typeface="Times New Roman" pitchFamily="18" charset="0"/>
                          <a:cs typeface="Times New Roman" pitchFamily="18" charset="0"/>
                        </a:rPr>
                        <a:t>Субсидии на муниципальное задание</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333333"/>
                          </a:solidFill>
                          <a:effectLst/>
                          <a:latin typeface="Times New Roman" pitchFamily="18" charset="0"/>
                          <a:cs typeface="Times New Roman" pitchFamily="18" charset="0"/>
                        </a:rPr>
                        <a:t>Субсидии на иные цели, капитальные вложения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Times New Roman" pitchFamily="18" charset="0"/>
                        </a:rPr>
                        <a:t>Средства во временном распоряжении</a:t>
                      </a:r>
                    </a:p>
                  </a:txBody>
                  <a:tcPr marT="45721" marB="457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511491">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21" marB="4572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ВСЕГО</a:t>
                      </a:r>
                    </a:p>
                  </a:txBody>
                  <a:tcPr marT="45721" marB="4572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11 036,2</a:t>
                      </a:r>
                    </a:p>
                  </a:txBody>
                  <a:tcPr marT="45721" marB="457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2 693,9</a:t>
                      </a:r>
                    </a:p>
                  </a:txBody>
                  <a:tcPr marT="45721" marB="457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7 216,9</a:t>
                      </a:r>
                    </a:p>
                  </a:txBody>
                  <a:tcPr marT="45721" marB="457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1 087,3</a:t>
                      </a:r>
                    </a:p>
                  </a:txBody>
                  <a:tcPr marT="45721" marB="457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38,1</a:t>
                      </a:r>
                    </a:p>
                  </a:txBody>
                  <a:tcPr marT="45721" marB="457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84059">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1</a:t>
                      </a:r>
                    </a:p>
                  </a:txBody>
                  <a:tcPr marT="45721" marB="4572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ru-RU" dirty="0" smtClean="0">
                          <a:latin typeface="Times New Roman" pitchFamily="18" charset="0"/>
                          <a:cs typeface="Times New Roman" pitchFamily="18" charset="0"/>
                        </a:rPr>
                        <a:t>Никольский муниципальный район</a:t>
                      </a:r>
                      <a:endParaRPr lang="ru-RU" dirty="0">
                        <a:latin typeface="Times New Roman" pitchFamily="18" charset="0"/>
                        <a:cs typeface="Times New Roman" pitchFamily="18" charset="0"/>
                      </a:endParaRPr>
                    </a:p>
                  </a:txBody>
                  <a:tcPr marT="45721" marB="4572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ru-RU" sz="1400" dirty="0" smtClean="0">
                          <a:latin typeface="Times New Roman" pitchFamily="18" charset="0"/>
                          <a:cs typeface="Times New Roman" pitchFamily="18" charset="0"/>
                        </a:rPr>
                        <a:t>10 582,9</a:t>
                      </a:r>
                      <a:endParaRPr lang="ru-RU" sz="1400" dirty="0">
                        <a:latin typeface="Times New Roman" pitchFamily="18" charset="0"/>
                        <a:cs typeface="Times New Roman" pitchFamily="18" charset="0"/>
                      </a:endParaRPr>
                    </a:p>
                  </a:txBody>
                  <a:tcPr marT="45721" marB="457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ru-RU" sz="1400" dirty="0" smtClean="0">
                          <a:latin typeface="Times New Roman" pitchFamily="18" charset="0"/>
                          <a:cs typeface="Times New Roman" pitchFamily="18" charset="0"/>
                        </a:rPr>
                        <a:t>2 693,9</a:t>
                      </a:r>
                      <a:endParaRPr lang="ru-RU" sz="1400" dirty="0">
                        <a:latin typeface="Times New Roman" pitchFamily="18" charset="0"/>
                        <a:cs typeface="Times New Roman" pitchFamily="18" charset="0"/>
                      </a:endParaRPr>
                    </a:p>
                  </a:txBody>
                  <a:tcPr marT="45721" marB="457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ru-RU" sz="1400" dirty="0" smtClean="0">
                          <a:latin typeface="Times New Roman" pitchFamily="18" charset="0"/>
                          <a:cs typeface="Times New Roman" pitchFamily="18" charset="0"/>
                        </a:rPr>
                        <a:t>7 136,5</a:t>
                      </a:r>
                      <a:endParaRPr lang="ru-RU" sz="1400" dirty="0">
                        <a:latin typeface="Times New Roman" pitchFamily="18" charset="0"/>
                        <a:cs typeface="Times New Roman" pitchFamily="18" charset="0"/>
                      </a:endParaRPr>
                    </a:p>
                  </a:txBody>
                  <a:tcPr marT="45721" marB="457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ru-RU" sz="1400" dirty="0" smtClean="0">
                          <a:latin typeface="Times New Roman" pitchFamily="18" charset="0"/>
                          <a:cs typeface="Times New Roman" pitchFamily="18" charset="0"/>
                        </a:rPr>
                        <a:t>714,4</a:t>
                      </a:r>
                      <a:endParaRPr lang="ru-RU" sz="1400" dirty="0">
                        <a:latin typeface="Times New Roman" pitchFamily="18" charset="0"/>
                        <a:cs typeface="Times New Roman" pitchFamily="18" charset="0"/>
                      </a:endParaRPr>
                    </a:p>
                  </a:txBody>
                  <a:tcPr marT="45721" marB="457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ru-RU" sz="1400" dirty="0" smtClean="0">
                          <a:latin typeface="Times New Roman" pitchFamily="18" charset="0"/>
                          <a:cs typeface="Times New Roman" pitchFamily="18" charset="0"/>
                        </a:rPr>
                        <a:t>38,1</a:t>
                      </a:r>
                      <a:endParaRPr lang="ru-RU" sz="1400" dirty="0">
                        <a:latin typeface="Times New Roman" pitchFamily="18" charset="0"/>
                        <a:cs typeface="Times New Roman" pitchFamily="18" charset="0"/>
                      </a:endParaRPr>
                    </a:p>
                  </a:txBody>
                  <a:tcPr marT="45721" marB="457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52575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2</a:t>
                      </a:r>
                    </a:p>
                  </a:txBody>
                  <a:tcPr marT="45721" marB="4572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ru-RU" dirty="0" smtClean="0">
                          <a:latin typeface="Times New Roman" pitchFamily="18" charset="0"/>
                          <a:cs typeface="Times New Roman" pitchFamily="18" charset="0"/>
                        </a:rPr>
                        <a:t>Поселения</a:t>
                      </a:r>
                      <a:endParaRPr lang="ru-RU" dirty="0">
                        <a:latin typeface="Times New Roman" pitchFamily="18" charset="0"/>
                        <a:cs typeface="Times New Roman" pitchFamily="18" charset="0"/>
                      </a:endParaRPr>
                    </a:p>
                  </a:txBody>
                  <a:tcPr marT="45721" marB="45721"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ru-RU" sz="1400" dirty="0" smtClean="0">
                          <a:latin typeface="Times New Roman" pitchFamily="18" charset="0"/>
                          <a:cs typeface="Times New Roman" pitchFamily="18" charset="0"/>
                        </a:rPr>
                        <a:t>453,3</a:t>
                      </a:r>
                      <a:endParaRPr lang="ru-RU" sz="1400" dirty="0">
                        <a:latin typeface="Times New Roman" pitchFamily="18" charset="0"/>
                        <a:cs typeface="Times New Roman" pitchFamily="18" charset="0"/>
                      </a:endParaRPr>
                    </a:p>
                  </a:txBody>
                  <a:tcPr marT="45721" marB="457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endParaRPr lang="ru-RU" sz="1400" dirty="0">
                        <a:latin typeface="Times New Roman" pitchFamily="18" charset="0"/>
                        <a:cs typeface="Times New Roman" pitchFamily="18" charset="0"/>
                      </a:endParaRPr>
                    </a:p>
                  </a:txBody>
                  <a:tcPr marT="45721" marB="457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ru-RU" sz="1400" dirty="0" smtClean="0">
                          <a:latin typeface="Times New Roman" pitchFamily="18" charset="0"/>
                          <a:cs typeface="Times New Roman" pitchFamily="18" charset="0"/>
                        </a:rPr>
                        <a:t>80,4</a:t>
                      </a:r>
                      <a:endParaRPr lang="ru-RU" sz="1400" dirty="0">
                        <a:latin typeface="Times New Roman" pitchFamily="18" charset="0"/>
                        <a:cs typeface="Times New Roman" pitchFamily="18" charset="0"/>
                      </a:endParaRPr>
                    </a:p>
                  </a:txBody>
                  <a:tcPr marT="45721" marB="457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ru-RU" sz="1400" dirty="0" smtClean="0">
                          <a:latin typeface="Times New Roman" pitchFamily="18" charset="0"/>
                          <a:cs typeface="Times New Roman" pitchFamily="18" charset="0"/>
                        </a:rPr>
                        <a:t>372,9</a:t>
                      </a:r>
                      <a:endParaRPr lang="ru-RU" sz="1400" dirty="0">
                        <a:latin typeface="Times New Roman" pitchFamily="18" charset="0"/>
                        <a:cs typeface="Times New Roman" pitchFamily="18" charset="0"/>
                      </a:endParaRPr>
                    </a:p>
                  </a:txBody>
                  <a:tcPr marT="45721" marB="457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endParaRPr lang="ru-RU" sz="1400" dirty="0">
                        <a:latin typeface="Times New Roman" pitchFamily="18" charset="0"/>
                        <a:cs typeface="Times New Roman" pitchFamily="18" charset="0"/>
                      </a:endParaRPr>
                    </a:p>
                  </a:txBody>
                  <a:tcPr marT="45721" marB="45721"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8" y="-100013"/>
            <a:ext cx="9151938" cy="504677"/>
          </a:xfrm>
          <a:solidFill>
            <a:srgbClr val="C00000"/>
          </a:solidFill>
        </p:spPr>
        <p:txBody>
          <a:bodyPr>
            <a:noAutofit/>
          </a:bodyPr>
          <a:lstStyle/>
          <a:p>
            <a:pPr>
              <a:defRPr/>
            </a:pPr>
            <a:r>
              <a:rPr lang="ru-RU" sz="1600" b="1" kern="500" spc="-100" dirty="0" smtClean="0">
                <a:solidFill>
                  <a:schemeClr val="bg1"/>
                </a:solidFill>
                <a:effectLst>
                  <a:outerShdw blurRad="38100" dist="38100" dir="2700000" algn="tl">
                    <a:srgbClr val="000000">
                      <a:alpha val="43137"/>
                    </a:srgbClr>
                  </a:outerShdw>
                </a:effectLst>
                <a:latin typeface="Cambria" panose="02040503050406030204" pitchFamily="18" charset="0"/>
                <a:ea typeface="+mn-ea"/>
                <a:cs typeface="+mn-cs"/>
              </a:rPr>
              <a:t>РЕЙТИНГ  АДМИНИСТРАТОРОВ  НАЧИСЛЕНИЙ НИКОЛЬСКОГО</a:t>
            </a:r>
            <a:r>
              <a:rPr lang="ru-RU" sz="1600" b="1" kern="500" spc="-100" dirty="0" smtClean="0">
                <a:solidFill>
                  <a:schemeClr val="bg1"/>
                </a:solidFill>
                <a:effectLst>
                  <a:outerShdw blurRad="38100" dist="38100" dir="2700000" algn="tl">
                    <a:srgbClr val="000000">
                      <a:alpha val="43137"/>
                    </a:srgbClr>
                  </a:outerShdw>
                </a:effectLst>
                <a:latin typeface="Cambria" panose="02040503050406030204" pitchFamily="18" charset="0"/>
              </a:rPr>
              <a:t>  РАЙОНА  </a:t>
            </a:r>
            <a:r>
              <a:rPr lang="ru-RU" sz="1600" b="1" kern="500" spc="-100" dirty="0" smtClean="0">
                <a:solidFill>
                  <a:schemeClr val="bg1"/>
                </a:solidFill>
                <a:effectLst>
                  <a:outerShdw blurRad="38100" dist="38100" dir="2700000" algn="tl">
                    <a:srgbClr val="000000">
                      <a:alpha val="43137"/>
                    </a:srgbClr>
                  </a:outerShdw>
                </a:effectLst>
                <a:latin typeface="Cambria" panose="02040503050406030204" pitchFamily="18" charset="0"/>
                <a:ea typeface="+mn-ea"/>
                <a:cs typeface="+mn-cs"/>
              </a:rPr>
              <a:t>ПО  ВЗАИМОДЕЙСТВИЮ С  ГИС ГМП  на 01.07.2021</a:t>
            </a:r>
            <a:endParaRPr lang="ru-RU" sz="1600" b="1" kern="500" spc="-100" dirty="0">
              <a:solidFill>
                <a:schemeClr val="bg1"/>
              </a:solidFill>
              <a:effectLst>
                <a:outerShdw blurRad="38100" dist="38100" dir="2700000" algn="tl">
                  <a:srgbClr val="000000">
                    <a:alpha val="43137"/>
                  </a:srgbClr>
                </a:outerShdw>
              </a:effectLst>
              <a:latin typeface="Cambria" panose="02040503050406030204" pitchFamily="18" charset="0"/>
              <a:ea typeface="+mn-ea"/>
              <a:cs typeface="+mn-cs"/>
            </a:endParaRPr>
          </a:p>
        </p:txBody>
      </p:sp>
      <p:graphicFrame>
        <p:nvGraphicFramePr>
          <p:cNvPr id="14" name="Таблица 13"/>
          <p:cNvGraphicFramePr>
            <a:graphicFrameLocks noGrp="1"/>
          </p:cNvGraphicFramePr>
          <p:nvPr>
            <p:extLst>
              <p:ext uri="{D42A27DB-BD31-4B8C-83A1-F6EECF244321}">
                <p14:modId xmlns:p14="http://schemas.microsoft.com/office/powerpoint/2010/main" xmlns="" val="1067082429"/>
              </p:ext>
            </p:extLst>
          </p:nvPr>
        </p:nvGraphicFramePr>
        <p:xfrm>
          <a:off x="251520" y="1268760"/>
          <a:ext cx="8568951" cy="4084320"/>
        </p:xfrm>
        <a:graphic>
          <a:graphicData uri="http://schemas.openxmlformats.org/drawingml/2006/table">
            <a:tbl>
              <a:tblPr firstRow="1" bandRow="1">
                <a:tableStyleId>{5C22544A-7EE6-4342-B048-85BDC9FD1C3A}</a:tableStyleId>
              </a:tblPr>
              <a:tblGrid>
                <a:gridCol w="4392488"/>
                <a:gridCol w="1400936"/>
                <a:gridCol w="1530465"/>
                <a:gridCol w="1245062"/>
              </a:tblGrid>
              <a:tr h="792087">
                <a:tc>
                  <a:txBody>
                    <a:bodyPr/>
                    <a:lstStyle/>
                    <a:p>
                      <a:pPr algn="ctr"/>
                      <a:r>
                        <a:rPr lang="ru-RU" sz="1600" dirty="0" smtClean="0">
                          <a:latin typeface="Times New Roman" pitchFamily="18" charset="0"/>
                          <a:cs typeface="Times New Roman" pitchFamily="18" charset="0"/>
                        </a:rPr>
                        <a:t>Администратор</a:t>
                      </a:r>
                      <a:endParaRPr lang="ru-RU" sz="1600" dirty="0">
                        <a:latin typeface="Times New Roman" pitchFamily="18" charset="0"/>
                        <a:cs typeface="Times New Roman" pitchFamily="18" charset="0"/>
                      </a:endParaRPr>
                    </a:p>
                  </a:txBody>
                  <a:tcPr anchor="ctr">
                    <a:lnB w="12700" cap="flat" cmpd="sng" algn="ctr">
                      <a:solidFill>
                        <a:schemeClr val="tx1"/>
                      </a:solidFill>
                      <a:prstDash val="solid"/>
                      <a:round/>
                      <a:headEnd type="none" w="med" len="med"/>
                      <a:tailEnd type="none" w="med" len="med"/>
                    </a:lnB>
                    <a:solidFill>
                      <a:srgbClr val="1366B1"/>
                    </a:solidFill>
                  </a:tcPr>
                </a:tc>
                <a:tc>
                  <a:txBody>
                    <a:bodyPr/>
                    <a:lstStyle/>
                    <a:p>
                      <a:pPr algn="ctr"/>
                      <a:r>
                        <a:rPr lang="ru-RU" sz="1600" b="1" kern="1200" dirty="0" smtClean="0">
                          <a:solidFill>
                            <a:schemeClr val="lt1"/>
                          </a:solidFill>
                          <a:latin typeface="Times New Roman" pitchFamily="18" charset="0"/>
                          <a:ea typeface="+mn-ea"/>
                          <a:cs typeface="Times New Roman" pitchFamily="18" charset="0"/>
                        </a:rPr>
                        <a:t>Объем начислений (тыс.руб.)</a:t>
                      </a:r>
                    </a:p>
                  </a:txBody>
                  <a:tcPr anchor="ctr">
                    <a:lnB w="12700" cap="flat" cmpd="sng" algn="ctr">
                      <a:solidFill>
                        <a:schemeClr val="tx1"/>
                      </a:solidFill>
                      <a:prstDash val="solid"/>
                      <a:round/>
                      <a:headEnd type="none" w="med" len="med"/>
                      <a:tailEnd type="none" w="med" len="med"/>
                    </a:lnB>
                    <a:solidFill>
                      <a:srgbClr val="1366B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chemeClr val="lt1"/>
                          </a:solidFill>
                          <a:latin typeface="Times New Roman" pitchFamily="18" charset="0"/>
                          <a:ea typeface="+mn-ea"/>
                          <a:cs typeface="Times New Roman" pitchFamily="18" charset="0"/>
                        </a:rPr>
                        <a:t>Объем платежей (тыс.руб.)</a:t>
                      </a:r>
                    </a:p>
                  </a:txBody>
                  <a:tcPr anchor="ctr">
                    <a:lnB w="12700" cap="flat" cmpd="sng" algn="ctr">
                      <a:solidFill>
                        <a:schemeClr val="tx1"/>
                      </a:solidFill>
                      <a:prstDash val="solid"/>
                      <a:round/>
                      <a:headEnd type="none" w="med" len="med"/>
                      <a:tailEnd type="none" w="med" len="med"/>
                    </a:lnB>
                    <a:solidFill>
                      <a:srgbClr val="1366B1"/>
                    </a:solidFill>
                  </a:tcPr>
                </a:tc>
                <a:tc>
                  <a:txBody>
                    <a:bodyPr/>
                    <a:lstStyle/>
                    <a:p>
                      <a:pPr algn="ctr"/>
                      <a:r>
                        <a:rPr lang="ru-RU" sz="1600" b="1" kern="1200" dirty="0" smtClean="0">
                          <a:solidFill>
                            <a:schemeClr val="lt1"/>
                          </a:solidFill>
                          <a:latin typeface="Times New Roman" pitchFamily="18" charset="0"/>
                          <a:ea typeface="+mn-ea"/>
                          <a:cs typeface="Times New Roman" pitchFamily="18" charset="0"/>
                        </a:rPr>
                        <a:t>Индекс взаимодействия</a:t>
                      </a:r>
                    </a:p>
                  </a:txBody>
                  <a:tcPr anchor="ctr">
                    <a:lnB w="12700" cap="flat" cmpd="sng" algn="ctr">
                      <a:solidFill>
                        <a:schemeClr val="tx1"/>
                      </a:solidFill>
                      <a:prstDash val="solid"/>
                      <a:round/>
                      <a:headEnd type="none" w="med" len="med"/>
                      <a:tailEnd type="none" w="med" len="med"/>
                    </a:lnB>
                    <a:solidFill>
                      <a:srgbClr val="1366B1"/>
                    </a:solidFill>
                  </a:tcPr>
                </a:tc>
              </a:tr>
              <a:tr h="277894">
                <a:tc>
                  <a:txBody>
                    <a:bodyPr/>
                    <a:lstStyle/>
                    <a:p>
                      <a:r>
                        <a:rPr lang="ru-RU" sz="1600" b="1" kern="1200" dirty="0" smtClean="0">
                          <a:solidFill>
                            <a:srgbClr val="FF0000"/>
                          </a:solidFill>
                          <a:latin typeface="Times New Roman" pitchFamily="18" charset="0"/>
                          <a:ea typeface="+mn-ea"/>
                          <a:cs typeface="Times New Roman" pitchFamily="18" charset="0"/>
                        </a:rPr>
                        <a:t>Администрация </a:t>
                      </a:r>
                      <a:r>
                        <a:rPr lang="ru-RU" sz="1600" b="1" kern="1200" dirty="0" err="1" smtClean="0">
                          <a:solidFill>
                            <a:srgbClr val="FF0000"/>
                          </a:solidFill>
                          <a:latin typeface="Times New Roman" pitchFamily="18" charset="0"/>
                          <a:ea typeface="+mn-ea"/>
                          <a:cs typeface="Times New Roman" pitchFamily="18" charset="0"/>
                        </a:rPr>
                        <a:t>Аргуновского</a:t>
                      </a:r>
                      <a:r>
                        <a:rPr lang="ru-RU" sz="1600" b="1" kern="1200" baseline="0" dirty="0" smtClean="0">
                          <a:solidFill>
                            <a:srgbClr val="FF0000"/>
                          </a:solidFill>
                          <a:latin typeface="Times New Roman" pitchFamily="18" charset="0"/>
                          <a:ea typeface="+mn-ea"/>
                          <a:cs typeface="Times New Roman" pitchFamily="18" charset="0"/>
                        </a:rPr>
                        <a:t> СП</a:t>
                      </a:r>
                      <a:endParaRPr lang="ru-RU" sz="1600" b="1" kern="1200" dirty="0">
                        <a:solidFill>
                          <a:srgbClr val="FF0000"/>
                        </a:solidFill>
                        <a:latin typeface="Times New Roman" pitchFamily="18" charset="0"/>
                        <a:ea typeface="+mn-ea"/>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rgbClr val="FF0000"/>
                          </a:solidFill>
                          <a:latin typeface="Times New Roman" pitchFamily="18" charset="0"/>
                          <a:cs typeface="Times New Roman" pitchFamily="18" charset="0"/>
                        </a:rPr>
                        <a:t>7,9</a:t>
                      </a:r>
                      <a:endParaRPr lang="ru-RU" sz="16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rgbClr val="FF0000"/>
                          </a:solidFill>
                          <a:latin typeface="Times New Roman" pitchFamily="18" charset="0"/>
                          <a:cs typeface="Times New Roman" pitchFamily="18" charset="0"/>
                        </a:rPr>
                        <a:t>9,9</a:t>
                      </a:r>
                      <a:endParaRPr lang="ru-RU" sz="16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rgbClr val="FF0000"/>
                          </a:solidFill>
                          <a:latin typeface="Times New Roman" pitchFamily="18" charset="0"/>
                          <a:cs typeface="Times New Roman" pitchFamily="18" charset="0"/>
                        </a:rPr>
                        <a:t>79,8</a:t>
                      </a:r>
                      <a:endParaRPr lang="ru-RU" sz="16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7894">
                <a:tc>
                  <a:txBody>
                    <a:bodyPr/>
                    <a:lstStyle/>
                    <a:p>
                      <a:r>
                        <a:rPr lang="ru-RU" sz="1600" b="1" kern="1200" dirty="0" smtClean="0">
                          <a:solidFill>
                            <a:schemeClr val="tx2">
                              <a:lumMod val="75000"/>
                            </a:schemeClr>
                          </a:solidFill>
                          <a:latin typeface="Times New Roman" pitchFamily="18" charset="0"/>
                          <a:ea typeface="+mn-ea"/>
                          <a:cs typeface="Times New Roman" pitchFamily="18" charset="0"/>
                        </a:rPr>
                        <a:t>Администрация </a:t>
                      </a:r>
                      <a:r>
                        <a:rPr lang="ru-RU" sz="1600" b="1" kern="1200" dirty="0" err="1" smtClean="0">
                          <a:solidFill>
                            <a:schemeClr val="tx2">
                              <a:lumMod val="75000"/>
                            </a:schemeClr>
                          </a:solidFill>
                          <a:latin typeface="Times New Roman" pitchFamily="18" charset="0"/>
                          <a:ea typeface="+mn-ea"/>
                          <a:cs typeface="Times New Roman" pitchFamily="18" charset="0"/>
                        </a:rPr>
                        <a:t>Завражского</a:t>
                      </a:r>
                      <a:r>
                        <a:rPr lang="ru-RU" sz="1600" b="1" kern="1200" dirty="0" smtClean="0">
                          <a:solidFill>
                            <a:schemeClr val="tx2">
                              <a:lumMod val="75000"/>
                            </a:schemeClr>
                          </a:solidFill>
                          <a:latin typeface="Times New Roman" pitchFamily="18" charset="0"/>
                          <a:ea typeface="+mn-ea"/>
                          <a:cs typeface="Times New Roman" pitchFamily="18" charset="0"/>
                        </a:rPr>
                        <a:t> СП</a:t>
                      </a:r>
                      <a:endParaRPr lang="ru-RU" sz="1600" b="1" kern="1200" dirty="0">
                        <a:solidFill>
                          <a:schemeClr val="tx2">
                            <a:lumMod val="75000"/>
                          </a:schemeClr>
                        </a:solidFill>
                        <a:latin typeface="Times New Roman" pitchFamily="18" charset="0"/>
                        <a:ea typeface="+mn-ea"/>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chemeClr val="tx2">
                              <a:lumMod val="75000"/>
                            </a:schemeClr>
                          </a:solidFill>
                          <a:latin typeface="Times New Roman" pitchFamily="18" charset="0"/>
                          <a:cs typeface="Times New Roman" pitchFamily="18" charset="0"/>
                        </a:rPr>
                        <a:t>0,4</a:t>
                      </a:r>
                      <a:endParaRPr lang="ru-RU" sz="1600" b="1" dirty="0">
                        <a:solidFill>
                          <a:schemeClr val="tx2">
                            <a:lumMod val="75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chemeClr val="tx2">
                              <a:lumMod val="75000"/>
                            </a:schemeClr>
                          </a:solidFill>
                          <a:latin typeface="Times New Roman" pitchFamily="18" charset="0"/>
                          <a:cs typeface="Times New Roman" pitchFamily="18" charset="0"/>
                        </a:rPr>
                        <a:t>0,3</a:t>
                      </a:r>
                      <a:endParaRPr lang="ru-RU" sz="1600" b="1" dirty="0">
                        <a:solidFill>
                          <a:schemeClr val="tx2">
                            <a:lumMod val="75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chemeClr val="tx2">
                              <a:lumMod val="75000"/>
                            </a:schemeClr>
                          </a:solidFill>
                          <a:latin typeface="Times New Roman" pitchFamily="18" charset="0"/>
                          <a:cs typeface="Times New Roman" pitchFamily="18" charset="0"/>
                        </a:rPr>
                        <a:t>100</a:t>
                      </a:r>
                      <a:endParaRPr lang="ru-RU" sz="1600" b="1" dirty="0">
                        <a:solidFill>
                          <a:schemeClr val="tx2">
                            <a:lumMod val="75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7894">
                <a:tc>
                  <a:txBody>
                    <a:bodyPr/>
                    <a:lstStyle/>
                    <a:p>
                      <a:r>
                        <a:rPr lang="ru-RU" sz="1600" b="1" kern="1200" dirty="0" smtClean="0">
                          <a:solidFill>
                            <a:schemeClr val="tx2">
                              <a:lumMod val="75000"/>
                            </a:schemeClr>
                          </a:solidFill>
                          <a:latin typeface="Times New Roman" pitchFamily="18" charset="0"/>
                          <a:ea typeface="+mn-ea"/>
                          <a:cs typeface="Times New Roman" pitchFamily="18" charset="0"/>
                        </a:rPr>
                        <a:t>Администрация </a:t>
                      </a:r>
                      <a:r>
                        <a:rPr lang="ru-RU" sz="1600" b="1" kern="1200" dirty="0" err="1" smtClean="0">
                          <a:solidFill>
                            <a:schemeClr val="tx2">
                              <a:lumMod val="75000"/>
                            </a:schemeClr>
                          </a:solidFill>
                          <a:latin typeface="Times New Roman" pitchFamily="18" charset="0"/>
                          <a:ea typeface="+mn-ea"/>
                          <a:cs typeface="Times New Roman" pitchFamily="18" charset="0"/>
                        </a:rPr>
                        <a:t>Зеленцовского</a:t>
                      </a:r>
                      <a:r>
                        <a:rPr lang="ru-RU" sz="1600" b="1" kern="1200" dirty="0" smtClean="0">
                          <a:solidFill>
                            <a:schemeClr val="tx2">
                              <a:lumMod val="75000"/>
                            </a:schemeClr>
                          </a:solidFill>
                          <a:latin typeface="Times New Roman" pitchFamily="18" charset="0"/>
                          <a:ea typeface="+mn-ea"/>
                          <a:cs typeface="Times New Roman" pitchFamily="18" charset="0"/>
                        </a:rPr>
                        <a:t> СП</a:t>
                      </a:r>
                      <a:endParaRPr lang="ru-RU" sz="1600" b="1" kern="1200" dirty="0">
                        <a:solidFill>
                          <a:schemeClr val="tx2">
                            <a:lumMod val="75000"/>
                          </a:schemeClr>
                        </a:solidFill>
                        <a:latin typeface="Times New Roman" pitchFamily="18" charset="0"/>
                        <a:ea typeface="+mn-ea"/>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chemeClr val="tx2">
                              <a:lumMod val="75000"/>
                            </a:schemeClr>
                          </a:solidFill>
                          <a:latin typeface="Times New Roman" pitchFamily="18" charset="0"/>
                          <a:cs typeface="Times New Roman" pitchFamily="18" charset="0"/>
                        </a:rPr>
                        <a:t>3,6</a:t>
                      </a:r>
                      <a:endParaRPr lang="ru-RU" sz="1600" b="1" dirty="0">
                        <a:solidFill>
                          <a:schemeClr val="tx2">
                            <a:lumMod val="75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chemeClr val="tx2">
                              <a:lumMod val="75000"/>
                            </a:schemeClr>
                          </a:solidFill>
                          <a:latin typeface="Times New Roman" pitchFamily="18" charset="0"/>
                          <a:cs typeface="Times New Roman" pitchFamily="18" charset="0"/>
                        </a:rPr>
                        <a:t>3,6</a:t>
                      </a:r>
                      <a:endParaRPr lang="ru-RU" sz="1600" b="1" dirty="0">
                        <a:solidFill>
                          <a:schemeClr val="tx2">
                            <a:lumMod val="75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chemeClr val="tx2">
                              <a:lumMod val="75000"/>
                            </a:schemeClr>
                          </a:solidFill>
                          <a:latin typeface="Times New Roman" pitchFamily="18" charset="0"/>
                          <a:cs typeface="Times New Roman" pitchFamily="18" charset="0"/>
                        </a:rPr>
                        <a:t>100</a:t>
                      </a:r>
                      <a:endParaRPr lang="ru-RU" sz="1600" b="1" dirty="0">
                        <a:solidFill>
                          <a:schemeClr val="tx2">
                            <a:lumMod val="75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2311">
                <a:tc>
                  <a:txBody>
                    <a:bodyPr/>
                    <a:lstStyle/>
                    <a:p>
                      <a:r>
                        <a:rPr lang="ru-RU" sz="1600" b="1" kern="1200" dirty="0" smtClean="0">
                          <a:solidFill>
                            <a:srgbClr val="FF0000"/>
                          </a:solidFill>
                          <a:latin typeface="Times New Roman" pitchFamily="18" charset="0"/>
                          <a:ea typeface="+mn-ea"/>
                          <a:cs typeface="Times New Roman" pitchFamily="18" charset="0"/>
                        </a:rPr>
                        <a:t>Администрация </a:t>
                      </a:r>
                      <a:r>
                        <a:rPr lang="ru-RU" sz="1600" b="1" kern="1200" dirty="0" err="1" smtClean="0">
                          <a:solidFill>
                            <a:srgbClr val="FF0000"/>
                          </a:solidFill>
                          <a:latin typeface="Times New Roman" pitchFamily="18" charset="0"/>
                          <a:ea typeface="+mn-ea"/>
                          <a:cs typeface="Times New Roman" pitchFamily="18" charset="0"/>
                        </a:rPr>
                        <a:t>Кемского</a:t>
                      </a:r>
                      <a:r>
                        <a:rPr lang="ru-RU" sz="1600" b="1" kern="1200" dirty="0" smtClean="0">
                          <a:solidFill>
                            <a:srgbClr val="FF0000"/>
                          </a:solidFill>
                          <a:latin typeface="Times New Roman" pitchFamily="18" charset="0"/>
                          <a:ea typeface="+mn-ea"/>
                          <a:cs typeface="Times New Roman" pitchFamily="18" charset="0"/>
                        </a:rPr>
                        <a:t> СП</a:t>
                      </a:r>
                      <a:endParaRPr lang="ru-RU" sz="1600" b="1" kern="1200" dirty="0">
                        <a:solidFill>
                          <a:srgbClr val="FF0000"/>
                        </a:solidFill>
                        <a:latin typeface="Times New Roman" pitchFamily="18" charset="0"/>
                        <a:ea typeface="+mn-ea"/>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rgbClr val="FF0000"/>
                          </a:solidFill>
                          <a:latin typeface="Times New Roman" pitchFamily="18" charset="0"/>
                          <a:cs typeface="Times New Roman" pitchFamily="18" charset="0"/>
                        </a:rPr>
                        <a:t>2,1</a:t>
                      </a:r>
                      <a:endParaRPr lang="ru-RU" sz="16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rgbClr val="FF0000"/>
                          </a:solidFill>
                          <a:latin typeface="Times New Roman" pitchFamily="18" charset="0"/>
                          <a:cs typeface="Times New Roman" pitchFamily="18" charset="0"/>
                        </a:rPr>
                        <a:t>65,3</a:t>
                      </a:r>
                      <a:endParaRPr lang="ru-RU" sz="16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rgbClr val="FF0000"/>
                          </a:solidFill>
                          <a:latin typeface="Times New Roman" pitchFamily="18" charset="0"/>
                          <a:cs typeface="Times New Roman" pitchFamily="18" charset="0"/>
                        </a:rPr>
                        <a:t>3,2</a:t>
                      </a:r>
                      <a:endParaRPr lang="ru-RU" sz="16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28258">
                <a:tc>
                  <a:txBody>
                    <a:bodyPr/>
                    <a:lstStyle/>
                    <a:p>
                      <a:r>
                        <a:rPr lang="ru-RU" sz="1600" b="1" kern="1200" dirty="0" smtClean="0">
                          <a:solidFill>
                            <a:schemeClr val="tx2">
                              <a:lumMod val="75000"/>
                            </a:schemeClr>
                          </a:solidFill>
                          <a:latin typeface="Times New Roman" pitchFamily="18" charset="0"/>
                          <a:ea typeface="+mn-ea"/>
                          <a:cs typeface="Times New Roman" pitchFamily="18" charset="0"/>
                        </a:rPr>
                        <a:t>Администрация МО город Никольск</a:t>
                      </a:r>
                      <a:endParaRPr lang="ru-RU" sz="1600" b="1" kern="1200" dirty="0">
                        <a:solidFill>
                          <a:schemeClr val="tx2">
                            <a:lumMod val="75000"/>
                          </a:schemeClr>
                        </a:solidFill>
                        <a:latin typeface="Times New Roman" pitchFamily="18" charset="0"/>
                        <a:ea typeface="+mn-ea"/>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chemeClr val="tx2">
                              <a:lumMod val="75000"/>
                            </a:schemeClr>
                          </a:solidFill>
                          <a:latin typeface="Times New Roman" pitchFamily="18" charset="0"/>
                          <a:cs typeface="Times New Roman" pitchFamily="18" charset="0"/>
                        </a:rPr>
                        <a:t>3 274,7</a:t>
                      </a:r>
                      <a:endParaRPr lang="ru-RU" sz="1600" b="1" dirty="0">
                        <a:solidFill>
                          <a:schemeClr val="tx2">
                            <a:lumMod val="75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chemeClr val="tx2">
                              <a:lumMod val="75000"/>
                            </a:schemeClr>
                          </a:solidFill>
                          <a:latin typeface="Times New Roman" pitchFamily="18" charset="0"/>
                          <a:cs typeface="Times New Roman" pitchFamily="18" charset="0"/>
                        </a:rPr>
                        <a:t>1 268,5</a:t>
                      </a:r>
                      <a:endParaRPr lang="ru-RU" sz="1600" b="1" dirty="0">
                        <a:solidFill>
                          <a:schemeClr val="tx2">
                            <a:lumMod val="75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chemeClr val="tx2">
                              <a:lumMod val="75000"/>
                            </a:schemeClr>
                          </a:solidFill>
                          <a:latin typeface="Times New Roman" pitchFamily="18" charset="0"/>
                          <a:cs typeface="Times New Roman" pitchFamily="18" charset="0"/>
                        </a:rPr>
                        <a:t>100</a:t>
                      </a:r>
                      <a:endParaRPr lang="ru-RU" sz="1600" b="1" dirty="0">
                        <a:solidFill>
                          <a:schemeClr val="tx2">
                            <a:lumMod val="75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7894">
                <a:tc>
                  <a:txBody>
                    <a:bodyPr/>
                    <a:lstStyle/>
                    <a:p>
                      <a:r>
                        <a:rPr lang="ru-RU" sz="1600" b="1" kern="1200" dirty="0" smtClean="0">
                          <a:solidFill>
                            <a:srgbClr val="FF0000"/>
                          </a:solidFill>
                          <a:latin typeface="Times New Roman" pitchFamily="18" charset="0"/>
                          <a:ea typeface="+mn-ea"/>
                          <a:cs typeface="Times New Roman" pitchFamily="18" charset="0"/>
                        </a:rPr>
                        <a:t>Администрация Никольского муниципального района</a:t>
                      </a:r>
                      <a:endParaRPr lang="ru-RU" sz="1600" b="1" kern="1200" dirty="0">
                        <a:solidFill>
                          <a:srgbClr val="FF0000"/>
                        </a:solidFill>
                        <a:latin typeface="Times New Roman" pitchFamily="18" charset="0"/>
                        <a:ea typeface="+mn-ea"/>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rgbClr val="FF0000"/>
                          </a:solidFill>
                          <a:latin typeface="Times New Roman" pitchFamily="18" charset="0"/>
                          <a:cs typeface="Times New Roman" pitchFamily="18" charset="0"/>
                        </a:rPr>
                        <a:t>2 000,5</a:t>
                      </a:r>
                      <a:endParaRPr lang="ru-RU" sz="16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rgbClr val="FF0000"/>
                          </a:solidFill>
                          <a:latin typeface="Times New Roman" pitchFamily="18" charset="0"/>
                          <a:cs typeface="Times New Roman" pitchFamily="18" charset="0"/>
                        </a:rPr>
                        <a:t>2 045,4</a:t>
                      </a:r>
                      <a:endParaRPr lang="ru-RU" sz="16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rgbClr val="FF0000"/>
                          </a:solidFill>
                          <a:latin typeface="Times New Roman" pitchFamily="18" charset="0"/>
                          <a:cs typeface="Times New Roman" pitchFamily="18" charset="0"/>
                        </a:rPr>
                        <a:t>97,8</a:t>
                      </a:r>
                      <a:endParaRPr lang="ru-RU" sz="16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77894">
                <a:tc>
                  <a:txBody>
                    <a:bodyPr/>
                    <a:lstStyle/>
                    <a:p>
                      <a:r>
                        <a:rPr lang="ru-RU" sz="1600" b="1" kern="1200" dirty="0" smtClean="0">
                          <a:solidFill>
                            <a:srgbClr val="FF0000"/>
                          </a:solidFill>
                          <a:latin typeface="Times New Roman" pitchFamily="18" charset="0"/>
                          <a:ea typeface="+mn-ea"/>
                          <a:cs typeface="Times New Roman" pitchFamily="18" charset="0"/>
                        </a:rPr>
                        <a:t>Администрация СП </a:t>
                      </a:r>
                      <a:r>
                        <a:rPr lang="ru-RU" sz="1600" b="1" kern="1200" dirty="0" err="1" smtClean="0">
                          <a:solidFill>
                            <a:srgbClr val="FF0000"/>
                          </a:solidFill>
                          <a:latin typeface="Times New Roman" pitchFamily="18" charset="0"/>
                          <a:ea typeface="+mn-ea"/>
                          <a:cs typeface="Times New Roman" pitchFamily="18" charset="0"/>
                        </a:rPr>
                        <a:t>Краснополянское</a:t>
                      </a:r>
                      <a:endParaRPr lang="ru-RU" sz="1600" b="1" kern="1200" dirty="0">
                        <a:solidFill>
                          <a:srgbClr val="FF0000"/>
                        </a:solidFill>
                        <a:latin typeface="Times New Roman" pitchFamily="18" charset="0"/>
                        <a:ea typeface="+mn-ea"/>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rgbClr val="FF0000"/>
                          </a:solidFill>
                          <a:latin typeface="Times New Roman" pitchFamily="18" charset="0"/>
                          <a:cs typeface="Times New Roman" pitchFamily="18" charset="0"/>
                        </a:rPr>
                        <a:t>37,1</a:t>
                      </a:r>
                      <a:endParaRPr lang="ru-RU" sz="16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rgbClr val="FF0000"/>
                          </a:solidFill>
                          <a:latin typeface="Times New Roman" pitchFamily="18" charset="0"/>
                          <a:cs typeface="Times New Roman" pitchFamily="18" charset="0"/>
                        </a:rPr>
                        <a:t>38,4</a:t>
                      </a:r>
                      <a:endParaRPr lang="ru-RU" sz="16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rgbClr val="FF0000"/>
                          </a:solidFill>
                          <a:latin typeface="Times New Roman" pitchFamily="18" charset="0"/>
                          <a:cs typeface="Times New Roman" pitchFamily="18" charset="0"/>
                        </a:rPr>
                        <a:t>96,6</a:t>
                      </a:r>
                      <a:endParaRPr lang="ru-RU" sz="16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976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1" kern="1200" dirty="0" smtClean="0">
                          <a:solidFill>
                            <a:schemeClr val="tx2">
                              <a:lumMod val="75000"/>
                            </a:schemeClr>
                          </a:solidFill>
                          <a:latin typeface="Times New Roman" pitchFamily="18" charset="0"/>
                          <a:ea typeface="+mn-ea"/>
                          <a:cs typeface="Times New Roman" pitchFamily="18" charset="0"/>
                        </a:rPr>
                        <a:t>Администрация СП Никольское</a:t>
                      </a:r>
                      <a:endParaRPr lang="ru-RU" sz="1600" b="1" kern="1200" dirty="0">
                        <a:solidFill>
                          <a:schemeClr val="tx2">
                            <a:lumMod val="75000"/>
                          </a:schemeClr>
                        </a:solidFill>
                        <a:latin typeface="Times New Roman" pitchFamily="18" charset="0"/>
                        <a:ea typeface="+mn-ea"/>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chemeClr val="tx2">
                              <a:lumMod val="75000"/>
                            </a:schemeClr>
                          </a:solidFill>
                          <a:latin typeface="Times New Roman" pitchFamily="18" charset="0"/>
                          <a:cs typeface="Times New Roman" pitchFamily="18" charset="0"/>
                        </a:rPr>
                        <a:t>6,6</a:t>
                      </a:r>
                      <a:endParaRPr lang="ru-RU" sz="1600" b="1" dirty="0">
                        <a:solidFill>
                          <a:schemeClr val="tx2">
                            <a:lumMod val="75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chemeClr val="tx2">
                              <a:lumMod val="75000"/>
                            </a:schemeClr>
                          </a:solidFill>
                          <a:latin typeface="Times New Roman" pitchFamily="18" charset="0"/>
                          <a:cs typeface="Times New Roman" pitchFamily="18" charset="0"/>
                        </a:rPr>
                        <a:t>6,6</a:t>
                      </a:r>
                      <a:endParaRPr lang="ru-RU" sz="1600" b="1" dirty="0">
                        <a:solidFill>
                          <a:schemeClr val="tx2">
                            <a:lumMod val="75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chemeClr val="tx2">
                              <a:lumMod val="75000"/>
                            </a:schemeClr>
                          </a:solidFill>
                          <a:latin typeface="Times New Roman" pitchFamily="18" charset="0"/>
                          <a:cs typeface="Times New Roman" pitchFamily="18" charset="0"/>
                        </a:rPr>
                        <a:t>100</a:t>
                      </a:r>
                      <a:endParaRPr lang="ru-RU" sz="1600" b="1" dirty="0">
                        <a:solidFill>
                          <a:schemeClr val="tx2">
                            <a:lumMod val="75000"/>
                          </a:schemeClr>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0166">
                <a:tc>
                  <a:txBody>
                    <a:bodyPr/>
                    <a:lstStyle/>
                    <a:p>
                      <a:r>
                        <a:rPr lang="ru-RU" sz="1600" b="1" kern="1200" dirty="0" smtClean="0">
                          <a:solidFill>
                            <a:srgbClr val="FF0000"/>
                          </a:solidFill>
                          <a:latin typeface="Times New Roman" pitchFamily="18" charset="0"/>
                          <a:ea typeface="+mn-ea"/>
                          <a:cs typeface="Times New Roman" pitchFamily="18" charset="0"/>
                        </a:rPr>
                        <a:t>Финансовое управление Никольского района</a:t>
                      </a:r>
                      <a:endParaRPr lang="ru-RU" sz="1600" b="1" kern="1200" dirty="0">
                        <a:solidFill>
                          <a:srgbClr val="FF0000"/>
                        </a:solidFill>
                        <a:latin typeface="Times New Roman" pitchFamily="18" charset="0"/>
                        <a:ea typeface="+mn-ea"/>
                        <a:cs typeface="Times New Roman" pitchFamily="18"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rgbClr val="FF0000"/>
                          </a:solidFill>
                          <a:latin typeface="Times New Roman" pitchFamily="18" charset="0"/>
                          <a:cs typeface="Times New Roman" pitchFamily="18" charset="0"/>
                        </a:rPr>
                        <a:t>1 097,4</a:t>
                      </a:r>
                      <a:endParaRPr lang="ru-RU" sz="16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rgbClr val="FF0000"/>
                          </a:solidFill>
                          <a:latin typeface="Times New Roman" pitchFamily="18" charset="0"/>
                          <a:cs typeface="Times New Roman" pitchFamily="18" charset="0"/>
                        </a:rPr>
                        <a:t>1 194,7</a:t>
                      </a:r>
                      <a:endParaRPr lang="ru-RU" sz="16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600" b="1" dirty="0" smtClean="0">
                          <a:solidFill>
                            <a:srgbClr val="FF0000"/>
                          </a:solidFill>
                          <a:latin typeface="Times New Roman" pitchFamily="18" charset="0"/>
                          <a:cs typeface="Times New Roman" pitchFamily="18" charset="0"/>
                        </a:rPr>
                        <a:t>91,8</a:t>
                      </a:r>
                      <a:endParaRPr lang="ru-RU" sz="1600" b="1" dirty="0">
                        <a:solidFill>
                          <a:srgbClr val="FF0000"/>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Прямоугольник 6"/>
          <p:cNvSpPr/>
          <p:nvPr/>
        </p:nvSpPr>
        <p:spPr>
          <a:xfrm>
            <a:off x="1259632" y="5877272"/>
            <a:ext cx="7668506" cy="9807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ru-RU" sz="1600" b="1" dirty="0" smtClean="0">
                <a:solidFill>
                  <a:srgbClr val="C00000"/>
                </a:solidFill>
                <a:latin typeface="Cambria" panose="02040503050406030204" pitchFamily="18" charset="0"/>
                <a:cs typeface="Arial" pitchFamily="34" charset="0"/>
              </a:rPr>
              <a:t>Организовать с администраторами начислений работу  по своевременному начислению  администрируемых доходных источников с  безусловной передачей сведений  о начислениях в ГИС ГМП </a:t>
            </a:r>
            <a:endParaRPr lang="ru-RU" sz="1600" b="1" dirty="0">
              <a:solidFill>
                <a:srgbClr val="C00000"/>
              </a:solidFill>
              <a:latin typeface="Cambria" panose="02040503050406030204" pitchFamily="18" charset="0"/>
              <a:cs typeface="Arial" pitchFamily="34" charset="0"/>
            </a:endParaRPr>
          </a:p>
        </p:txBody>
      </p:sp>
      <p:sp>
        <p:nvSpPr>
          <p:cNvPr id="8" name="Пятиугольник 7"/>
          <p:cNvSpPr/>
          <p:nvPr/>
        </p:nvSpPr>
        <p:spPr>
          <a:xfrm>
            <a:off x="0" y="6237312"/>
            <a:ext cx="1281982" cy="44153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dirty="0"/>
          </a:p>
        </p:txBody>
      </p:sp>
      <p:sp>
        <p:nvSpPr>
          <p:cNvPr id="9" name="TextBox 8"/>
          <p:cNvSpPr txBox="1"/>
          <p:nvPr/>
        </p:nvSpPr>
        <p:spPr>
          <a:xfrm>
            <a:off x="0" y="6237312"/>
            <a:ext cx="1295983" cy="400110"/>
          </a:xfrm>
          <a:prstGeom prst="rect">
            <a:avLst/>
          </a:prstGeom>
          <a:noFill/>
        </p:spPr>
        <p:txBody>
          <a:bodyPr wrap="square" anchor="ctr">
            <a:spAutoFit/>
          </a:bodyPr>
          <a:lstStyle/>
          <a:p>
            <a:pPr fontAlgn="auto">
              <a:spcBef>
                <a:spcPts val="0"/>
              </a:spcBef>
              <a:spcAft>
                <a:spcPts val="0"/>
              </a:spcAft>
              <a:defRPr/>
            </a:pPr>
            <a:r>
              <a:rPr lang="ru-RU" sz="2000" b="1" dirty="0" smtClean="0">
                <a:solidFill>
                  <a:schemeClr val="bg1"/>
                </a:solidFill>
                <a:effectLst>
                  <a:outerShdw blurRad="38100" dist="38100" dir="2700000" algn="tl">
                    <a:srgbClr val="000000">
                      <a:alpha val="43137"/>
                    </a:srgbClr>
                  </a:outerShdw>
                </a:effectLst>
                <a:latin typeface="Cambria" panose="02040503050406030204" pitchFamily="18" charset="0"/>
                <a:cs typeface="+mn-cs"/>
              </a:rPr>
              <a:t>ЗАДАЧ</a:t>
            </a:r>
            <a:r>
              <a:rPr lang="ru-RU" sz="2000" b="1" dirty="0">
                <a:solidFill>
                  <a:schemeClr val="bg1"/>
                </a:solidFill>
                <a:effectLst>
                  <a:outerShdw blurRad="38100" dist="38100" dir="2700000" algn="tl">
                    <a:srgbClr val="000000">
                      <a:alpha val="43137"/>
                    </a:srgbClr>
                  </a:outerShdw>
                </a:effectLst>
                <a:latin typeface="Cambria" panose="02040503050406030204" pitchFamily="18" charset="0"/>
              </a:rPr>
              <a:t>А</a:t>
            </a:r>
            <a:endParaRPr lang="ru-RU" sz="2000" b="1" dirty="0">
              <a:solidFill>
                <a:schemeClr val="bg1"/>
              </a:solidFill>
              <a:effectLst>
                <a:outerShdw blurRad="38100" dist="38100" dir="2700000" algn="tl">
                  <a:srgbClr val="000000">
                    <a:alpha val="43137"/>
                  </a:srgbClr>
                </a:outerShdw>
              </a:effectLst>
              <a:latin typeface="Cambria" panose="02040503050406030204" pitchFamily="18" charset="0"/>
              <a:cs typeface="+mn-cs"/>
            </a:endParaRPr>
          </a:p>
        </p:txBody>
      </p:sp>
      <p:sp>
        <p:nvSpPr>
          <p:cNvPr id="11" name="Номер слайда 3"/>
          <p:cNvSpPr txBox="1">
            <a:spLocks/>
          </p:cNvSpPr>
          <p:nvPr/>
        </p:nvSpPr>
        <p:spPr bwMode="auto">
          <a:xfrm>
            <a:off x="8028384" y="6597352"/>
            <a:ext cx="1066800"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endParaRPr lang="ru-RU" altLang="ru-RU" sz="1400" i="1" dirty="0">
              <a:solidFill>
                <a:schemeClr val="tx2">
                  <a:lumMod val="75000"/>
                </a:schemeClr>
              </a:solidFill>
              <a:latin typeface="Cambria" pitchFamily="18" charset="0"/>
            </a:endParaRPr>
          </a:p>
        </p:txBody>
      </p:sp>
      <p:sp>
        <p:nvSpPr>
          <p:cNvPr id="10" name="TextBox 9"/>
          <p:cNvSpPr txBox="1"/>
          <p:nvPr/>
        </p:nvSpPr>
        <p:spPr>
          <a:xfrm>
            <a:off x="395536" y="476672"/>
            <a:ext cx="7658443" cy="646331"/>
          </a:xfrm>
          <a:prstGeom prst="rect">
            <a:avLst/>
          </a:prstGeom>
          <a:noFill/>
        </p:spPr>
        <p:txBody>
          <a:bodyPr wrap="none" rtlCol="0">
            <a:spAutoFit/>
          </a:bodyPr>
          <a:lstStyle/>
          <a:p>
            <a:r>
              <a:rPr lang="ru-RU" b="1" dirty="0" smtClean="0"/>
              <a:t>В целом по району в рейтинге участвует 9 администраторов начислений,</a:t>
            </a:r>
          </a:p>
          <a:p>
            <a:r>
              <a:rPr lang="ru-RU" b="1" dirty="0" smtClean="0"/>
              <a:t> индекс  взаимодействия составляет 85,48%</a:t>
            </a:r>
            <a:endParaRPr lang="ru-RU" b="1" dirty="0"/>
          </a:p>
        </p:txBody>
      </p:sp>
    </p:spTree>
    <p:extLst>
      <p:ext uri="{BB962C8B-B14F-4D97-AF65-F5344CB8AC3E}">
        <p14:creationId xmlns:p14="http://schemas.microsoft.com/office/powerpoint/2010/main" xmlns="" val="66066426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476672"/>
          </a:xfrm>
        </p:spPr>
        <p:txBody>
          <a:bodyPr>
            <a:noAutofit/>
          </a:bodyPr>
          <a:lstStyle/>
          <a:p>
            <a:r>
              <a:rPr lang="ru-RU" sz="2000" b="1" dirty="0" smtClean="0">
                <a:solidFill>
                  <a:srgbClr val="FF0000"/>
                </a:solidFill>
                <a:latin typeface="Times New Roman" pitchFamily="18" charset="0"/>
                <a:cs typeface="Times New Roman" pitchFamily="18" charset="0"/>
              </a:rPr>
              <a:t>ИЗМЕНЕНИЯ В БЮДЖЕТНЫЙ КОДЕКС РФ</a:t>
            </a:r>
            <a:endParaRPr lang="ru-RU" sz="2000" b="1"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179512" y="620688"/>
            <a:ext cx="8640960" cy="1944216"/>
          </a:xfrm>
          <a:solidFill>
            <a:schemeClr val="bg1">
              <a:lumMod val="75000"/>
            </a:schemeClr>
          </a:solidFill>
        </p:spPr>
        <p:txBody>
          <a:bodyPr>
            <a:noAutofit/>
          </a:bodyPr>
          <a:lstStyle/>
          <a:p>
            <a:pPr marL="457200" indent="-457200" algn="just">
              <a:buNone/>
            </a:pPr>
            <a:r>
              <a:rPr lang="ru-RU" sz="1800" b="1" u="sng" dirty="0" smtClean="0"/>
              <a:t>В части казначейского сопровождения</a:t>
            </a:r>
          </a:p>
          <a:p>
            <a:pPr marL="0" indent="0" algn="just">
              <a:buNone/>
            </a:pPr>
            <a:endParaRPr lang="ru-RU" sz="1800" b="1" dirty="0" smtClean="0"/>
          </a:p>
          <a:p>
            <a:pPr marL="0" indent="0" algn="just">
              <a:buNone/>
            </a:pPr>
            <a:r>
              <a:rPr lang="ru-RU" sz="1800" b="1" dirty="0" smtClean="0"/>
              <a:t>Федеральный закон от 01.07.2021 № 244-ФЗ «О внесении изменений в Бюджетный кодекс Российской Федерации и о приостановлении действия пункта 4 статьи 242.17 Бюджетного кодекса Российской Федерации» (вступает в силу с 1 января 2022 года, за исключением отдельных норм)</a:t>
            </a:r>
            <a:endParaRPr lang="ru-RU" sz="1800" b="1" dirty="0" smtClean="0">
              <a:latin typeface="Times New Roman" pitchFamily="18" charset="0"/>
              <a:cs typeface="Times New Roman" pitchFamily="18" charset="0"/>
            </a:endParaRPr>
          </a:p>
        </p:txBody>
      </p:sp>
      <p:sp>
        <p:nvSpPr>
          <p:cNvPr id="4" name="Содержимое 2"/>
          <p:cNvSpPr txBox="1">
            <a:spLocks/>
          </p:cNvSpPr>
          <p:nvPr/>
        </p:nvSpPr>
        <p:spPr>
          <a:xfrm>
            <a:off x="251520" y="2780928"/>
            <a:ext cx="8568952" cy="2808312"/>
          </a:xfrm>
          <a:prstGeom prst="rect">
            <a:avLst/>
          </a:prstGeom>
          <a:solidFill>
            <a:schemeClr val="bg1">
              <a:lumMod val="75000"/>
            </a:schemeClr>
          </a:solidFill>
        </p:spPr>
        <p:txBody>
          <a:bodyPr vert="horz" lIns="91440" tIns="45720" rIns="91440" bIns="45720" rtlCol="0">
            <a:noAutofit/>
          </a:bodyPr>
          <a:lstStyle/>
          <a:p>
            <a:pPr algn="just"/>
            <a:r>
              <a:rPr lang="ru-RU" dirty="0" smtClean="0"/>
              <a:t>- в части средств, предоставляемых из федерального бюджета, установлено, что  казначейскому сопровождению подлежат определенные федеральным законом о федеральном бюджете средства.</a:t>
            </a:r>
          </a:p>
          <a:p>
            <a:pPr algn="just"/>
            <a:r>
              <a:rPr lang="ru-RU" dirty="0" smtClean="0"/>
              <a:t> </a:t>
            </a:r>
          </a:p>
          <a:p>
            <a:pPr algn="just"/>
            <a:r>
              <a:rPr lang="ru-RU" dirty="0" smtClean="0"/>
              <a:t> - в части средств, источником финансового обеспечения которых являются средства, предоставляемые из бюджета субъекта Российской Федерации (местного бюджета), установлено, что казначейскому сопровождению подлежат средства, определенные законом субъекта Российской Федерации о бюджете субъекта Российской Федерации (муниципальным правовым актом представительного органа муниципального образования о местном бюджете)</a:t>
            </a:r>
            <a:endParaRPr kumimoji="0" lang="ru-RU" sz="18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3"/>
          <p:cNvSpPr txBox="1">
            <a:spLocks/>
          </p:cNvSpPr>
          <p:nvPr/>
        </p:nvSpPr>
        <p:spPr>
          <a:xfrm>
            <a:off x="511974" y="290657"/>
            <a:ext cx="8445624" cy="647974"/>
          </a:xfrm>
          <a:prstGeom prst="rect">
            <a:avLst/>
          </a:prstGeom>
        </p:spPr>
        <p:txBody>
          <a:bodyPr vert="horz" lIns="91440" tIns="45720" rIns="91440" bIns="45720" rtlCol="0" anchor="ctr">
            <a:normAutofit/>
          </a:bodyPr>
          <a:lstStyle/>
          <a:p>
            <a:pPr algn="ctr"/>
            <a:endParaRPr lang="ru-RU" sz="2400" b="1" dirty="0" smtClean="0">
              <a:solidFill>
                <a:prstClr val="black"/>
              </a:solidFill>
              <a:latin typeface="Times New Roman" panose="02020603050405020304" pitchFamily="18" charset="0"/>
              <a:cs typeface="Times New Roman" panose="02020603050405020304" pitchFamily="18" charset="0"/>
            </a:endParaRPr>
          </a:p>
          <a:p>
            <a:pPr algn="ctr"/>
            <a:endParaRPr lang="ru-RU" sz="2800" b="1" i="1" dirty="0">
              <a:solidFill>
                <a:prstClr val="black"/>
              </a:solidFill>
              <a:latin typeface="Times New Roman" panose="02020603050405020304" pitchFamily="18" charset="0"/>
              <a:cs typeface="Times New Roman" panose="02020603050405020304" pitchFamily="18" charset="0"/>
            </a:endParaRPr>
          </a:p>
        </p:txBody>
      </p:sp>
      <p:cxnSp>
        <p:nvCxnSpPr>
          <p:cNvPr id="25" name="Прямая соединительная линия 24"/>
          <p:cNvCxnSpPr/>
          <p:nvPr/>
        </p:nvCxnSpPr>
        <p:spPr>
          <a:xfrm>
            <a:off x="20253" y="824186"/>
            <a:ext cx="9137670" cy="1"/>
          </a:xfrm>
          <a:prstGeom prst="line">
            <a:avLst/>
          </a:prstGeom>
          <a:ln>
            <a:noFill/>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0" y="476672"/>
            <a:ext cx="9144000" cy="1812035"/>
          </a:xfrm>
          <a:prstGeom prst="rect">
            <a:avLst/>
          </a:prstGeom>
          <a:noFill/>
          <a:ln w="381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1500" b="1" u="sng" dirty="0" smtClean="0">
                <a:solidFill>
                  <a:schemeClr val="tx1"/>
                </a:solidFill>
                <a:latin typeface="Times New Roman" panose="02020603050405020304" pitchFamily="18" charset="0"/>
                <a:cs typeface="Times New Roman" panose="02020603050405020304" pitchFamily="18" charset="0"/>
              </a:rPr>
              <a:t>Смешанный вариант </a:t>
            </a:r>
          </a:p>
          <a:p>
            <a:pPr marL="266700" indent="-266700" algn="just">
              <a:buFont typeface="Wingdings" panose="05000000000000000000" pitchFamily="2" charset="2"/>
              <a:buChar char="Ø"/>
              <a:tabLst>
                <a:tab pos="8521700" algn="l"/>
                <a:tab pos="8788400" algn="l"/>
              </a:tabLst>
            </a:pPr>
            <a:r>
              <a:rPr lang="ru-RU" sz="1500" dirty="0" smtClean="0">
                <a:latin typeface="Times New Roman" pitchFamily="18" charset="0"/>
                <a:ea typeface="Times New Roman"/>
                <a:cs typeface="Times New Roman" pitchFamily="18" charset="0"/>
              </a:rPr>
              <a:t>Органы исполнительной государственной власти и казенные учреждения – </a:t>
            </a:r>
            <a:r>
              <a:rPr lang="ru-RU" sz="1500" dirty="0" smtClean="0">
                <a:solidFill>
                  <a:schemeClr val="tx1"/>
                </a:solidFill>
                <a:latin typeface="Times New Roman" pitchFamily="18" charset="0"/>
                <a:cs typeface="Times New Roman" pitchFamily="18" charset="0"/>
              </a:rPr>
              <a:t>ГКУ ВО «Областное казначейство», подведомственное Департаменту финансов области </a:t>
            </a:r>
            <a:r>
              <a:rPr lang="ru-RU" sz="1500" dirty="0" smtClean="0">
                <a:solidFill>
                  <a:schemeClr val="bg1"/>
                </a:solidFill>
                <a:latin typeface="Times New Roman" pitchFamily="18" charset="0"/>
                <a:cs typeface="Times New Roman" pitchFamily="18" charset="0"/>
              </a:rPr>
              <a:t> </a:t>
            </a:r>
            <a:r>
              <a:rPr lang="ru-RU" sz="1500" dirty="0" smtClean="0">
                <a:solidFill>
                  <a:srgbClr val="FF0000"/>
                </a:solidFill>
                <a:latin typeface="Times New Roman" pitchFamily="18" charset="0"/>
                <a:cs typeface="Times New Roman" pitchFamily="18" charset="0"/>
              </a:rPr>
              <a:t>(ст. 264.1 Бюджетного Кодекса РФ,  постановления Правительства области от 22.12.2014 года № 1173 и от 15.06.2020 года № 693)</a:t>
            </a:r>
            <a:endParaRPr lang="ru-RU" sz="1500" dirty="0">
              <a:solidFill>
                <a:srgbClr val="FF0000"/>
              </a:solidFill>
              <a:latin typeface="Times New Roman" pitchFamily="18" charset="0"/>
              <a:ea typeface="Times New Roman"/>
              <a:cs typeface="Times New Roman" pitchFamily="18" charset="0"/>
            </a:endParaRPr>
          </a:p>
          <a:p>
            <a:pPr marL="266700" indent="-266700" algn="just">
              <a:lnSpc>
                <a:spcPct val="115000"/>
              </a:lnSpc>
              <a:buFont typeface="Wingdings" panose="05000000000000000000" pitchFamily="2" charset="2"/>
              <a:buChar char="Ø"/>
              <a:tabLst>
                <a:tab pos="8521700" algn="l"/>
                <a:tab pos="8788400" algn="l"/>
              </a:tabLst>
            </a:pPr>
            <a:r>
              <a:rPr lang="ru-RU" sz="1500" dirty="0" smtClean="0">
                <a:latin typeface="Times New Roman" pitchFamily="18" charset="0"/>
                <a:ea typeface="Times New Roman"/>
                <a:cs typeface="Times New Roman" pitchFamily="18" charset="0"/>
              </a:rPr>
              <a:t>Бюджетные и автономные учреждения – ГКУ ВО «Областное казначейство» и отраслевые центры учета на основании Соглашений о передаче функций по ведению бухгалтерского (бюджетного) учета и составлению отчетности  </a:t>
            </a:r>
            <a:r>
              <a:rPr lang="ru-RU" sz="1500" dirty="0" smtClean="0">
                <a:solidFill>
                  <a:srgbClr val="FF0000"/>
                </a:solidFill>
                <a:latin typeface="Times New Roman" pitchFamily="18" charset="0"/>
                <a:ea typeface="Times New Roman"/>
                <a:cs typeface="Times New Roman" pitchFamily="18" charset="0"/>
              </a:rPr>
              <a:t>(ст. 161 Бюджетного Кодекса РФ)</a:t>
            </a:r>
            <a:endParaRPr lang="ru-RU" sz="1500" dirty="0">
              <a:solidFill>
                <a:srgbClr val="FF0000"/>
              </a:solidFill>
              <a:latin typeface="Times New Roman" pitchFamily="18" charset="0"/>
              <a:ea typeface="Times New Roman"/>
              <a:cs typeface="Times New Roman" pitchFamily="18" charset="0"/>
            </a:endParaRPr>
          </a:p>
        </p:txBody>
      </p:sp>
      <p:sp>
        <p:nvSpPr>
          <p:cNvPr id="15" name="Заголовок 1"/>
          <p:cNvSpPr txBox="1">
            <a:spLocks/>
          </p:cNvSpPr>
          <p:nvPr/>
        </p:nvSpPr>
        <p:spPr>
          <a:xfrm>
            <a:off x="4106416" y="-24955"/>
            <a:ext cx="4851182" cy="8241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endParaRPr lang="ru-RU" sz="2000" b="1" dirty="0">
              <a:solidFill>
                <a:srgbClr val="C00000"/>
              </a:solidFill>
              <a:effectLst>
                <a:outerShdw blurRad="38100" dist="38100" dir="2700000" algn="tl">
                  <a:srgbClr val="000000">
                    <a:alpha val="43137"/>
                  </a:srgbClr>
                </a:outerShdw>
              </a:effectLst>
              <a:latin typeface="+mn-lt"/>
              <a:cs typeface="Arial" charset="0"/>
            </a:endParaRPr>
          </a:p>
        </p:txBody>
      </p:sp>
      <p:sp>
        <p:nvSpPr>
          <p:cNvPr id="6" name="TextBox 2"/>
          <p:cNvSpPr txBox="1">
            <a:spLocks noChangeArrowheads="1"/>
          </p:cNvSpPr>
          <p:nvPr/>
        </p:nvSpPr>
        <p:spPr bwMode="auto">
          <a:xfrm>
            <a:off x="0" y="0"/>
            <a:ext cx="9144000" cy="461665"/>
          </a:xfrm>
          <a:prstGeom prst="rect">
            <a:avLst/>
          </a:prstGeom>
          <a:noFill/>
          <a:ln>
            <a:headEnd/>
            <a:tailEnd/>
          </a:ln>
          <a:effectLst/>
        </p:spPr>
        <p:style>
          <a:lnRef idx="0">
            <a:schemeClr val="accent3"/>
          </a:lnRef>
          <a:fillRef idx="3">
            <a:schemeClr val="accent3"/>
          </a:fillRef>
          <a:effectRef idx="3">
            <a:schemeClr val="accent3"/>
          </a:effectRef>
          <a:fontRef idx="minor">
            <a:schemeClr val="lt1"/>
          </a:fontRef>
        </p:style>
        <p:txBody>
          <a:bodyPr wrap="square">
            <a:spAutoFit/>
          </a:bodyPr>
          <a:lstStyle/>
          <a:p>
            <a:pPr algn="ctr">
              <a:defRPr/>
            </a:pPr>
            <a:r>
              <a:rPr lang="ru-RU" sz="2400" b="1" dirty="0" smtClean="0">
                <a:solidFill>
                  <a:srgbClr val="FF0000"/>
                </a:solidFill>
                <a:cs typeface="Arial" charset="0"/>
              </a:rPr>
              <a:t>Структура  функционально-технологической  централизации учета</a:t>
            </a:r>
            <a:endParaRPr lang="ru-RU" sz="2400" b="1" dirty="0">
              <a:solidFill>
                <a:srgbClr val="FF0000"/>
              </a:solidFill>
              <a:cs typeface="Arial" charset="0"/>
            </a:endParaRPr>
          </a:p>
        </p:txBody>
      </p:sp>
      <p:graphicFrame>
        <p:nvGraphicFramePr>
          <p:cNvPr id="7" name="Схема 6"/>
          <p:cNvGraphicFramePr/>
          <p:nvPr/>
        </p:nvGraphicFramePr>
        <p:xfrm>
          <a:off x="0" y="2794000"/>
          <a:ext cx="410445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0" name="Прямая соединительная линия 9"/>
          <p:cNvCxnSpPr/>
          <p:nvPr/>
        </p:nvCxnSpPr>
        <p:spPr>
          <a:xfrm>
            <a:off x="2843808" y="3140968"/>
            <a:ext cx="1728192" cy="324036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2843808" y="3140968"/>
            <a:ext cx="2448272"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3707904" y="4797152"/>
            <a:ext cx="1584176"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4644008" y="6381328"/>
            <a:ext cx="864096" cy="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436096" y="2852936"/>
            <a:ext cx="3456384" cy="4231928"/>
          </a:xfrm>
          <a:prstGeom prst="rect">
            <a:avLst/>
          </a:prstGeom>
          <a:noFill/>
        </p:spPr>
        <p:txBody>
          <a:bodyPr wrap="square" rtlCol="0">
            <a:spAutoFit/>
          </a:bodyPr>
          <a:lstStyle/>
          <a:p>
            <a:r>
              <a:rPr lang="ru-RU" sz="1500" b="1" dirty="0" smtClean="0">
                <a:solidFill>
                  <a:schemeClr val="bg1"/>
                </a:solidFill>
              </a:rPr>
              <a:t>Обеспечение учетных функций всех ОГИВ и казенных учреждений (50 юр.лиц), а так же 40 бюджетных и автономных учреждений, в прочих отраслях</a:t>
            </a:r>
          </a:p>
          <a:p>
            <a:endParaRPr lang="ru-RU" sz="1500" b="1" dirty="0" smtClean="0">
              <a:solidFill>
                <a:schemeClr val="bg1"/>
              </a:solidFill>
            </a:endParaRPr>
          </a:p>
          <a:p>
            <a:r>
              <a:rPr lang="ru-RU" sz="1500" b="1" dirty="0" smtClean="0">
                <a:solidFill>
                  <a:schemeClr val="bg1"/>
                </a:solidFill>
              </a:rPr>
              <a:t>6 отраслевых центров, обеспечивающих учетные функции 197 бюджетных и автономных учреждений в отраслях  образования, здравоохранения,  культуры, социальной защиты, лесной отрасли и в отрасли занятости населения</a:t>
            </a:r>
          </a:p>
          <a:p>
            <a:endParaRPr lang="ru-RU" sz="1500" b="1" dirty="0" smtClean="0">
              <a:solidFill>
                <a:schemeClr val="bg1"/>
              </a:solidFill>
            </a:endParaRPr>
          </a:p>
          <a:p>
            <a:r>
              <a:rPr lang="ru-RU" sz="1500" b="1" dirty="0" smtClean="0">
                <a:solidFill>
                  <a:schemeClr val="bg1"/>
                </a:solidFill>
              </a:rPr>
              <a:t>28 единых межведомственных центров в каждом  муниципальном районе и городских округах  области</a:t>
            </a:r>
          </a:p>
          <a:p>
            <a:endParaRPr lang="ru-RU" sz="1400" dirty="0"/>
          </a:p>
        </p:txBody>
      </p:sp>
      <p:sp>
        <p:nvSpPr>
          <p:cNvPr id="24" name="TextBox 23"/>
          <p:cNvSpPr txBox="1"/>
          <p:nvPr/>
        </p:nvSpPr>
        <p:spPr>
          <a:xfrm rot="16200000">
            <a:off x="4667562" y="-1635115"/>
            <a:ext cx="492443" cy="8460433"/>
          </a:xfrm>
          <a:prstGeom prst="rect">
            <a:avLst/>
          </a:prstGeom>
          <a:solidFill>
            <a:schemeClr val="tx2">
              <a:lumMod val="60000"/>
              <a:lumOff val="40000"/>
            </a:schemeClr>
          </a:solidFill>
        </p:spPr>
        <p:txBody>
          <a:bodyPr vert="vert" wrap="square" rtlCol="0">
            <a:spAutoFit/>
          </a:bodyPr>
          <a:lstStyle/>
          <a:p>
            <a:r>
              <a:rPr lang="ru-RU" sz="2000" b="1" dirty="0" smtClean="0">
                <a:solidFill>
                  <a:srgbClr val="FF0000"/>
                </a:solidFill>
              </a:rPr>
              <a:t>Единая централизованная информационная система учета и отчетности</a:t>
            </a:r>
            <a:endParaRPr lang="ru-RU" sz="2000" b="1" dirty="0">
              <a:solidFill>
                <a:srgbClr val="FF0000"/>
              </a:solidFill>
            </a:endParaRPr>
          </a:p>
        </p:txBody>
      </p:sp>
      <p:cxnSp>
        <p:nvCxnSpPr>
          <p:cNvPr id="30" name="Прямая соединительная линия 29"/>
          <p:cNvCxnSpPr/>
          <p:nvPr/>
        </p:nvCxnSpPr>
        <p:spPr>
          <a:xfrm flipH="1" flipV="1">
            <a:off x="755576" y="2852936"/>
            <a:ext cx="720080" cy="1008112"/>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H="1" flipV="1">
            <a:off x="755576" y="2852936"/>
            <a:ext cx="360040" cy="180020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p:cNvCxnSpPr/>
          <p:nvPr/>
        </p:nvCxnSpPr>
        <p:spPr>
          <a:xfrm flipV="1">
            <a:off x="539552" y="2852936"/>
            <a:ext cx="216024" cy="2880320"/>
          </a:xfrm>
          <a:prstGeom prst="line">
            <a:avLst/>
          </a:prstGeom>
          <a:ln w="635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64679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3375"/>
            <a:ext cx="9144000" cy="522288"/>
          </a:xfrm>
        </p:spPr>
        <p:txBody>
          <a:bodyPr/>
          <a:lstStyle/>
          <a:p>
            <a:pPr>
              <a:defRPr/>
            </a:pPr>
            <a:r>
              <a:rPr lang="ru-RU" dirty="0" smtClean="0">
                <a:solidFill>
                  <a:schemeClr val="tx1"/>
                </a:solidFill>
                <a:latin typeface="Cambria" pitchFamily="18" charset="0"/>
                <a:cs typeface="Times New Roman" pitchFamily="18" charset="0"/>
              </a:rPr>
              <a:t>Нормативное регулирование вопросов передачи </a:t>
            </a:r>
            <a:br>
              <a:rPr lang="ru-RU" dirty="0" smtClean="0">
                <a:solidFill>
                  <a:schemeClr val="tx1"/>
                </a:solidFill>
                <a:latin typeface="Cambria" pitchFamily="18" charset="0"/>
                <a:cs typeface="Times New Roman" pitchFamily="18" charset="0"/>
              </a:rPr>
            </a:br>
            <a:r>
              <a:rPr lang="ru-RU" dirty="0" smtClean="0">
                <a:solidFill>
                  <a:schemeClr val="tx1"/>
                </a:solidFill>
                <a:latin typeface="Cambria" pitchFamily="18" charset="0"/>
                <a:cs typeface="Times New Roman" pitchFamily="18" charset="0"/>
              </a:rPr>
              <a:t>учетных функций (федеральный уровень)</a:t>
            </a:r>
            <a:endParaRPr lang="ru-RU" dirty="0">
              <a:solidFill>
                <a:schemeClr val="tx1"/>
              </a:solidFill>
            </a:endParaRPr>
          </a:p>
        </p:txBody>
      </p:sp>
      <p:sp>
        <p:nvSpPr>
          <p:cNvPr id="16387" name="Прямоугольник 2"/>
          <p:cNvSpPr>
            <a:spLocks noChangeArrowheads="1"/>
          </p:cNvSpPr>
          <p:nvPr/>
        </p:nvSpPr>
        <p:spPr bwMode="auto">
          <a:xfrm>
            <a:off x="434975" y="2060575"/>
            <a:ext cx="8229600" cy="338138"/>
          </a:xfrm>
          <a:prstGeom prst="rect">
            <a:avLst/>
          </a:prstGeom>
          <a:noFill/>
          <a:ln w="9525">
            <a:noFill/>
            <a:miter lim="800000"/>
            <a:headEnd/>
            <a:tailEnd/>
          </a:ln>
        </p:spPr>
        <p:txBody>
          <a:bodyPr>
            <a:spAutoFit/>
          </a:bodyPr>
          <a:lstStyle/>
          <a:p>
            <a:pPr algn="just"/>
            <a:r>
              <a:rPr lang="ru-RU" sz="1600" dirty="0">
                <a:latin typeface="Cambria" pitchFamily="18" charset="0"/>
              </a:rPr>
              <a:t> </a:t>
            </a:r>
          </a:p>
        </p:txBody>
      </p:sp>
      <p:sp>
        <p:nvSpPr>
          <p:cNvPr id="4" name="Прямоугольник 3"/>
          <p:cNvSpPr/>
          <p:nvPr/>
        </p:nvSpPr>
        <p:spPr>
          <a:xfrm>
            <a:off x="434975" y="1058863"/>
            <a:ext cx="7969250" cy="5264150"/>
          </a:xfrm>
          <a:prstGeom prst="rect">
            <a:avLst/>
          </a:prstGeom>
        </p:spPr>
        <p:txBody>
          <a:bodyPr>
            <a:spAutoFit/>
          </a:bodyPr>
          <a:lstStyle/>
          <a:p>
            <a:pPr marL="342900" indent="-342900">
              <a:defRPr/>
            </a:pPr>
            <a:r>
              <a:rPr lang="ru-RU" sz="1600" b="1" cap="all" dirty="0">
                <a:latin typeface="Cambria" pitchFamily="18" charset="0"/>
                <a:cs typeface="Times New Roman" pitchFamily="18" charset="0"/>
              </a:rPr>
              <a:t>                      статья 264.1  Бюджетного кодекса Российской Федерации</a:t>
            </a:r>
          </a:p>
          <a:p>
            <a:pPr marL="342900" indent="-342900">
              <a:defRPr/>
            </a:pPr>
            <a:r>
              <a:rPr lang="ru-RU" sz="1600" b="1" dirty="0">
                <a:latin typeface="Cambria" pitchFamily="18" charset="0"/>
                <a:cs typeface="Times New Roman" pitchFamily="18" charset="0"/>
              </a:rPr>
              <a:t>                    (в редакции Федерального Закона от 26.07.2019 года № 199-ФЗ)</a:t>
            </a:r>
          </a:p>
          <a:p>
            <a:pPr marL="342900" indent="-342900">
              <a:defRPr/>
            </a:pPr>
            <a:endParaRPr lang="ru-RU" sz="1600" cap="all" dirty="0">
              <a:latin typeface="Cambria" pitchFamily="18" charset="0"/>
              <a:cs typeface="Times New Roman" pitchFamily="18" charset="0"/>
            </a:endParaRPr>
          </a:p>
          <a:p>
            <a:pPr marL="87313" indent="276225" algn="just">
              <a:defRPr/>
            </a:pPr>
            <a:r>
              <a:rPr lang="ru-RU" sz="1600" dirty="0"/>
              <a:t>6. По </a:t>
            </a:r>
            <a:r>
              <a:rPr lang="ru-RU" sz="1600" dirty="0">
                <a:solidFill>
                  <a:srgbClr val="FF0000"/>
                </a:solidFill>
              </a:rPr>
              <a:t>решению</a:t>
            </a:r>
            <a:r>
              <a:rPr lang="ru-RU" sz="1600" dirty="0"/>
              <a:t> Правительства Российской Федерации, </a:t>
            </a:r>
            <a:r>
              <a:rPr lang="ru-RU" sz="1600" dirty="0">
                <a:solidFill>
                  <a:srgbClr val="FF0000"/>
                </a:solidFill>
              </a:rPr>
              <a:t>высшего исполнительного органа государственной власти субъекта Российской Федерации</a:t>
            </a:r>
            <a:r>
              <a:rPr lang="ru-RU" sz="1600" dirty="0"/>
              <a:t>, местной администрации </a:t>
            </a:r>
            <a:r>
              <a:rPr lang="ru-RU" sz="1600" dirty="0">
                <a:solidFill>
                  <a:srgbClr val="FF0000"/>
                </a:solidFill>
              </a:rPr>
              <a:t>полномочия</a:t>
            </a:r>
            <a:r>
              <a:rPr lang="ru-RU" sz="1600" dirty="0"/>
              <a:t> соответственно федеральных органов исполнительной власти, </a:t>
            </a:r>
            <a:r>
              <a:rPr lang="ru-RU" sz="1600" dirty="0">
                <a:solidFill>
                  <a:srgbClr val="FF0000"/>
                </a:solidFill>
              </a:rPr>
              <a:t>органов исполнительной власти субъектов Российской Федерации</a:t>
            </a:r>
            <a:r>
              <a:rPr lang="ru-RU" sz="1600" dirty="0"/>
              <a:t>, органов местной администрации (их территориальных органов, </a:t>
            </a:r>
            <a:r>
              <a:rPr lang="ru-RU" sz="1600" dirty="0">
                <a:solidFill>
                  <a:srgbClr val="FF0000"/>
                </a:solidFill>
              </a:rPr>
              <a:t>подведомственных казенных учреждений</a:t>
            </a:r>
            <a:r>
              <a:rPr lang="ru-RU" sz="1600" dirty="0"/>
              <a:t>) по начислению физическим лицам выплат по оплате труда и иных выплат, а также связанных с ними обязательных платежей в бюджеты бюджетной системы Российской Федерации и их перечислению, </a:t>
            </a:r>
            <a:r>
              <a:rPr lang="ru-RU" sz="1600" dirty="0">
                <a:solidFill>
                  <a:srgbClr val="FF0000"/>
                </a:solidFill>
              </a:rPr>
              <a:t>по ведению бюджетного учета, включая составление и представление бюджетной отчетности</a:t>
            </a:r>
            <a:r>
              <a:rPr lang="ru-RU" sz="1600" dirty="0"/>
              <a:t>, консолидированной отчетности бюджетных и автономных учреждений, иной обязательной отчетности, формируемой на основании данных бюджетного учета, по обеспечению представления такой отчетности в соответствующие государственные (муниципальные) органы </a:t>
            </a:r>
            <a:r>
              <a:rPr lang="ru-RU" sz="1600" dirty="0">
                <a:solidFill>
                  <a:srgbClr val="FF0000"/>
                </a:solidFill>
              </a:rPr>
              <a:t>могут быть переданы в соответствии с Общими требованиями, установленными Правительством Российской Федерации</a:t>
            </a:r>
            <a:r>
              <a:rPr lang="ru-RU" sz="1600" dirty="0"/>
              <a:t>, соответственно Федеральному казначейству, </a:t>
            </a:r>
            <a:r>
              <a:rPr lang="ru-RU" sz="1600" dirty="0">
                <a:solidFill>
                  <a:srgbClr val="FF0000"/>
                </a:solidFill>
              </a:rPr>
              <a:t>финансовому органу субъекта Российской Федерации</a:t>
            </a:r>
            <a:r>
              <a:rPr lang="ru-RU" sz="1600" dirty="0"/>
              <a:t>, финансовому органу муниципального образования.</a:t>
            </a:r>
          </a:p>
          <a:p>
            <a:pPr marL="342900" indent="-342900">
              <a:defRPr/>
            </a:pPr>
            <a:r>
              <a:rPr lang="ru-RU" sz="1600" cap="all" dirty="0">
                <a:latin typeface="Cambria" pitchFamily="18" charset="0"/>
                <a:cs typeface="Times New Roman" pitchFamily="18" charset="0"/>
              </a:rPr>
              <a:t> </a:t>
            </a:r>
            <a:endParaRPr lang="ru-RU" sz="1600" cap="all" dirty="0">
              <a:latin typeface="Cambria"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5606</TotalTime>
  <Words>3850</Words>
  <Application>Microsoft Office PowerPoint</Application>
  <PresentationFormat>Экран (4:3)</PresentationFormat>
  <Paragraphs>612</Paragraphs>
  <Slides>32</Slides>
  <Notes>32</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 Об отдельных вопросах исполнения местных бюджетов (Никольский муниципальный район)</vt:lpstr>
      <vt:lpstr>Слайд 2</vt:lpstr>
      <vt:lpstr>Слайд 3</vt:lpstr>
      <vt:lpstr>Результаты санкционирования расходов на 01.07.2021 года (тыс.руб.)</vt:lpstr>
      <vt:lpstr>Объем остатков средств бюджетных  учреждений на 01.07.2021г. в разрезе  видов финансового обеспечения (тыс.руб.)</vt:lpstr>
      <vt:lpstr>РЕЙТИНГ  АДМИНИСТРАТОРОВ  НАЧИСЛЕНИЙ НИКОЛЬСКОГО  РАЙОНА  ПО  ВЗАИМОДЕЙСТВИЮ С  ГИС ГМП  на 01.07.2021</vt:lpstr>
      <vt:lpstr>ИЗМЕНЕНИЯ В БЮДЖЕТНЫЙ КОДЕКС РФ</vt:lpstr>
      <vt:lpstr>Слайд 8</vt:lpstr>
      <vt:lpstr>Нормативное регулирование вопросов передачи  учетных функций (федеральный уровень)</vt:lpstr>
      <vt:lpstr>Нормативное регулирование вопросов передачи  учетных функций (федеральный уровень)</vt:lpstr>
      <vt:lpstr> реализация  норм бюджетного законодательства  и федеральных нормативных правовых актов </vt:lpstr>
      <vt:lpstr>Создание Единой централизованной информационной системы учета и отчетности    </vt:lpstr>
      <vt:lpstr>  </vt:lpstr>
      <vt:lpstr>Схема электронного документооборота </vt:lpstr>
      <vt:lpstr>Слайд 15</vt:lpstr>
      <vt:lpstr>Слайд 16</vt:lpstr>
      <vt:lpstr>Слайд 17</vt:lpstr>
      <vt:lpstr>Слайд 18</vt:lpstr>
      <vt:lpstr>Совершение факта хозяйственной жизни</vt:lpstr>
      <vt:lpstr>Отражение доходов в ЕЦИС</vt:lpstr>
      <vt:lpstr>Передача начислений в ГИС ГМП</vt:lpstr>
      <vt:lpstr>Контроль за задолженностью по доходам и её урегулирование</vt:lpstr>
      <vt:lpstr>Слайд 23</vt:lpstr>
      <vt:lpstr>Слайд 24</vt:lpstr>
      <vt:lpstr>Слайд 25</vt:lpstr>
      <vt:lpstr>Слайд 26</vt:lpstr>
      <vt:lpstr>ВОПРОСЫ КОНТРОЛЯ И АУДИТА</vt:lpstr>
      <vt:lpstr>Приказ Минфина России от 15.04.2021г. № 61н                              "Об утверждении унифицированных форм электронных документов бухгалтерского учета, применяемых при ведении бюджетного учета, бухгалтерского учета государственных (муниципальных) учреждений, и Методических указаний по их формированию и применению" </vt:lpstr>
      <vt:lpstr>Слайд 29</vt:lpstr>
      <vt:lpstr>Направления совершенствования работы ЕЦИС  </vt:lpstr>
      <vt:lpstr>Цифровизация бухгалтерского учета в Вологодской области</vt:lpstr>
      <vt:lpstr>  Спасибо за внимание!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АС Планирование  Государственные программы</dc:title>
  <dc:creator>nadin</dc:creator>
  <cp:lastModifiedBy>Ивановская</cp:lastModifiedBy>
  <cp:revision>767</cp:revision>
  <dcterms:created xsi:type="dcterms:W3CDTF">2017-05-18T08:54:37Z</dcterms:created>
  <dcterms:modified xsi:type="dcterms:W3CDTF">2021-08-13T11:30:30Z</dcterms:modified>
</cp:coreProperties>
</file>