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5" r:id="rId3"/>
    <p:sldId id="266" r:id="rId4"/>
    <p:sldId id="267" r:id="rId5"/>
    <p:sldId id="282" r:id="rId6"/>
    <p:sldId id="283" r:id="rId7"/>
    <p:sldId id="284" r:id="rId8"/>
    <p:sldId id="285" r:id="rId9"/>
    <p:sldId id="286" r:id="rId10"/>
    <p:sldId id="287" r:id="rId11"/>
    <p:sldId id="278" r:id="rId12"/>
    <p:sldId id="269" r:id="rId13"/>
    <p:sldId id="270" r:id="rId14"/>
    <p:sldId id="271" r:id="rId15"/>
    <p:sldId id="272" r:id="rId16"/>
    <p:sldId id="273" r:id="rId17"/>
    <p:sldId id="274" r:id="rId18"/>
    <p:sldId id="275" r:id="rId19"/>
    <p:sldId id="276" r:id="rId20"/>
    <p:sldId id="280" r:id="rId21"/>
    <p:sldId id="281" r:id="rId22"/>
    <p:sldId id="279" r:id="rId23"/>
  </p:sldIdLst>
  <p:sldSz cx="9144000" cy="6858000" type="screen4x3"/>
  <p:notesSz cx="6797675" cy="99282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70460" autoAdjust="0"/>
  </p:normalViewPr>
  <p:slideViewPr>
    <p:cSldViewPr>
      <p:cViewPr varScale="1">
        <p:scale>
          <a:sx n="77" d="100"/>
          <a:sy n="77" d="100"/>
        </p:scale>
        <p:origin x="-25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3936" y="22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rv4\kru\&#1069;&#1083;&#1100;&#1074;&#1080;&#1088;&#1072;\3.%20&#1050;&#1086;&#1086;&#1088;&#1076;&#1080;&#1085;&#1072;&#1094;&#1080;&#1086;&#1085;&#1085;&#1099;&#1081;%20&#1089;&#1086;&#1074;&#1077;&#1090;\11.%201%20&#1087;&#1086;&#1083;&#1091;&#1075;&#1086;&#1076;&#1080;&#1077;%202021%20&#1075;&#1086;&#1076;&#1072;\&#1040;&#1059;&#1044;&#1048;&#105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rv4\kru\&#1069;&#1083;&#1100;&#1074;&#1080;&#1088;&#1072;\3.%20&#1050;&#1086;&#1086;&#1088;&#1076;&#1080;&#1085;&#1072;&#1094;&#1080;&#1086;&#1085;&#1085;&#1099;&#1081;%20&#1089;&#1086;&#1074;&#1077;&#1090;\11.%201%20&#1087;&#1086;&#1083;&#1091;&#1075;&#1086;&#1076;&#1080;&#1077;%202021%20&#1075;&#1086;&#1076;&#1072;\&#1040;&#1059;&#1044;&#1048;&#105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rv4\kru\&#1069;&#1083;&#1100;&#1074;&#1080;&#1088;&#1072;\3.%20&#1050;&#1086;&#1086;&#1088;&#1076;&#1080;&#1085;&#1072;&#1094;&#1080;&#1086;&#1085;&#1085;&#1099;&#1081;%20&#1089;&#1086;&#1074;&#1077;&#1090;\11.%201%20&#1087;&#1086;&#1083;&#1091;&#1075;&#1086;&#1076;&#1080;&#1077;%202021%20&#1075;&#1086;&#1076;&#1072;\&#1040;&#1059;&#1044;&#1048;&#1058;.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B050"/>
            </a:solidFill>
          </c:spPr>
          <c:invertIfNegative val="0"/>
          <c:dPt>
            <c:idx val="1"/>
            <c:invertIfNegative val="0"/>
            <c:bubble3D val="0"/>
            <c:spPr>
              <a:solidFill>
                <a:srgbClr val="FFFF00"/>
              </a:solidFill>
            </c:spPr>
            <c:extLst xmlns:c16r2="http://schemas.microsoft.com/office/drawing/2015/06/chart">
              <c:ext xmlns:c16="http://schemas.microsoft.com/office/drawing/2014/chart" uri="{C3380CC4-5D6E-409C-BE32-E72D297353CC}">
                <c16:uniqueId val="{00000001-674E-4834-AEA3-D27AD33DFBE8}"/>
              </c:ext>
            </c:extLst>
          </c:dPt>
          <c:dPt>
            <c:idx val="2"/>
            <c:invertIfNegative val="0"/>
            <c:bubble3D val="0"/>
            <c:spPr>
              <a:solidFill>
                <a:srgbClr val="FF0000"/>
              </a:solidFill>
            </c:spPr>
            <c:extLst xmlns:c16r2="http://schemas.microsoft.com/office/drawing/2015/06/chart">
              <c:ext xmlns:c16="http://schemas.microsoft.com/office/drawing/2014/chart" uri="{C3380CC4-5D6E-409C-BE32-E72D297353CC}">
                <c16:uniqueId val="{00000003-674E-4834-AEA3-D27AD33DFBE8}"/>
              </c:ext>
            </c:extLst>
          </c:dPt>
          <c:dLbls>
            <c:spPr>
              <a:noFill/>
              <a:ln>
                <a:noFill/>
              </a:ln>
              <a:effectLst/>
            </c:spPr>
            <c:txPr>
              <a:bodyPr/>
              <a:lstStyle/>
              <a:p>
                <a:pPr>
                  <a:defRPr sz="1800" b="1">
                    <a:solidFill>
                      <a:schemeClr val="accent1">
                        <a:lumMod val="50000"/>
                      </a:schemeClr>
                    </a:solidFill>
                    <a:latin typeface="Cambria"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Лист1!$A$12:$A$14</c:f>
              <c:strCache>
                <c:ptCount val="3"/>
                <c:pt idx="0">
                  <c:v>ОБРАЗОВАН СУБЪЕКТ ВНУТРЕННЕГО ФИНАНСОВОГО АУДИТА</c:v>
                </c:pt>
                <c:pt idx="1">
                  <c:v>УПРОЩЕННОЕ ОСУЩЕСТВЛЕНИЕ ВНУТРЕННЕГО ФИНАНСОВОГО АУДИТА</c:v>
                </c:pt>
                <c:pt idx="2">
                  <c:v>ВНУТРЕННИЙ ФИНАНСОВЫЙ АУДИТ
 НЕ ОСУЩЕСТВЛЯЛСЯ</c:v>
                </c:pt>
              </c:strCache>
            </c:strRef>
          </c:cat>
          <c:val>
            <c:numRef>
              <c:f>Лист1!$B$12:$B$14</c:f>
              <c:numCache>
                <c:formatCode>0%</c:formatCode>
                <c:ptCount val="3"/>
                <c:pt idx="0">
                  <c:v>0.73000000000000065</c:v>
                </c:pt>
                <c:pt idx="1">
                  <c:v>0.17</c:v>
                </c:pt>
                <c:pt idx="2">
                  <c:v>0.1</c:v>
                </c:pt>
              </c:numCache>
            </c:numRef>
          </c:val>
          <c:extLst xmlns:c16r2="http://schemas.microsoft.com/office/drawing/2015/06/chart">
            <c:ext xmlns:c16="http://schemas.microsoft.com/office/drawing/2014/chart" uri="{C3380CC4-5D6E-409C-BE32-E72D297353CC}">
              <c16:uniqueId val="{00000004-674E-4834-AEA3-D27AD33DFBE8}"/>
            </c:ext>
          </c:extLst>
        </c:ser>
        <c:dLbls>
          <c:showLegendKey val="0"/>
          <c:showVal val="0"/>
          <c:showCatName val="0"/>
          <c:showSerName val="0"/>
          <c:showPercent val="0"/>
          <c:showBubbleSize val="0"/>
        </c:dLbls>
        <c:gapWidth val="150"/>
        <c:axId val="106729472"/>
        <c:axId val="106731008"/>
      </c:barChart>
      <c:catAx>
        <c:axId val="106729472"/>
        <c:scaling>
          <c:orientation val="minMax"/>
        </c:scaling>
        <c:delete val="0"/>
        <c:axPos val="b"/>
        <c:numFmt formatCode="General" sourceLinked="0"/>
        <c:majorTickMark val="out"/>
        <c:minorTickMark val="none"/>
        <c:tickLblPos val="nextTo"/>
        <c:txPr>
          <a:bodyPr/>
          <a:lstStyle/>
          <a:p>
            <a:pPr>
              <a:defRPr sz="1000" b="1">
                <a:solidFill>
                  <a:schemeClr val="accent1">
                    <a:lumMod val="50000"/>
                  </a:schemeClr>
                </a:solidFill>
                <a:latin typeface="Cambria" pitchFamily="18" charset="0"/>
              </a:defRPr>
            </a:pPr>
            <a:endParaRPr lang="ru-RU"/>
          </a:p>
        </c:txPr>
        <c:crossAx val="106731008"/>
        <c:crosses val="autoZero"/>
        <c:auto val="1"/>
        <c:lblAlgn val="ctr"/>
        <c:lblOffset val="100"/>
        <c:noMultiLvlLbl val="0"/>
      </c:catAx>
      <c:valAx>
        <c:axId val="106731008"/>
        <c:scaling>
          <c:orientation val="minMax"/>
        </c:scaling>
        <c:delete val="1"/>
        <c:axPos val="l"/>
        <c:numFmt formatCode="0%" sourceLinked="1"/>
        <c:majorTickMark val="out"/>
        <c:minorTickMark val="none"/>
        <c:tickLblPos val="none"/>
        <c:crossAx val="106729472"/>
        <c:crosses val="autoZero"/>
        <c:crossBetween val="between"/>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15371329255029E-2"/>
          <c:y val="5.8789764100285163E-2"/>
          <c:w val="0.93690130768313795"/>
          <c:h val="0.67897253840482663"/>
        </c:manualLayout>
      </c:layout>
      <c:barChart>
        <c:barDir val="col"/>
        <c:grouping val="clustered"/>
        <c:varyColors val="0"/>
        <c:ser>
          <c:idx val="0"/>
          <c:order val="0"/>
          <c:spPr>
            <a:solidFill>
              <a:srgbClr val="00B050"/>
            </a:solidFill>
          </c:spPr>
          <c:invertIfNegative val="0"/>
          <c:dPt>
            <c:idx val="1"/>
            <c:invertIfNegative val="0"/>
            <c:bubble3D val="0"/>
            <c:spPr>
              <a:solidFill>
                <a:srgbClr val="FFFF00"/>
              </a:solidFill>
            </c:spPr>
            <c:extLst xmlns:c16r2="http://schemas.microsoft.com/office/drawing/2015/06/chart">
              <c:ext xmlns:c16="http://schemas.microsoft.com/office/drawing/2014/chart" uri="{C3380CC4-5D6E-409C-BE32-E72D297353CC}">
                <c16:uniqueId val="{00000001-4365-4FAC-A8FD-E3AF4AD53AAE}"/>
              </c:ext>
            </c:extLst>
          </c:dPt>
          <c:dPt>
            <c:idx val="2"/>
            <c:invertIfNegative val="0"/>
            <c:bubble3D val="0"/>
            <c:spPr>
              <a:solidFill>
                <a:srgbClr val="FF0000"/>
              </a:solidFill>
            </c:spPr>
            <c:extLst xmlns:c16r2="http://schemas.microsoft.com/office/drawing/2015/06/chart">
              <c:ext xmlns:c16="http://schemas.microsoft.com/office/drawing/2014/chart" uri="{C3380CC4-5D6E-409C-BE32-E72D297353CC}">
                <c16:uniqueId val="{00000003-4365-4FAC-A8FD-E3AF4AD53AAE}"/>
              </c:ext>
            </c:extLst>
          </c:dPt>
          <c:dLbls>
            <c:spPr>
              <a:noFill/>
              <a:ln>
                <a:noFill/>
              </a:ln>
              <a:effectLst/>
            </c:spPr>
            <c:txPr>
              <a:bodyPr/>
              <a:lstStyle/>
              <a:p>
                <a:pPr>
                  <a:defRPr sz="1800" b="1">
                    <a:solidFill>
                      <a:schemeClr val="accent1">
                        <a:lumMod val="50000"/>
                      </a:schemeClr>
                    </a:solidFill>
                    <a:latin typeface="Cambria"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Лист1!$A$17:$A$19</c:f>
              <c:strCache>
                <c:ptCount val="3"/>
                <c:pt idx="0">
                  <c:v>ОБРАЗОВАН СУБЪЕКТ ВНУТРЕННЕГО ФИНАНСОВОГО АУДИТА</c:v>
                </c:pt>
                <c:pt idx="1">
                  <c:v>УПРОЩЕННОЕ ОСУЩЕСТВЛЕНИЕ ВНУТРЕННЕГО ФИНАНСОВОГО АУДИТА</c:v>
                </c:pt>
                <c:pt idx="2">
                  <c:v>ВНУТРЕННИЙ ФИНАНСОВЫЙ АУДИТ
 НЕ ОСУЩЕСТВЛЯЛСЯ</c:v>
                </c:pt>
              </c:strCache>
            </c:strRef>
          </c:cat>
          <c:val>
            <c:numRef>
              <c:f>Лист1!$B$17:$B$19</c:f>
              <c:numCache>
                <c:formatCode>0%</c:formatCode>
                <c:ptCount val="3"/>
                <c:pt idx="0">
                  <c:v>0.36000000000000032</c:v>
                </c:pt>
                <c:pt idx="1">
                  <c:v>0.51</c:v>
                </c:pt>
                <c:pt idx="2">
                  <c:v>0.13</c:v>
                </c:pt>
              </c:numCache>
            </c:numRef>
          </c:val>
          <c:extLst xmlns:c16r2="http://schemas.microsoft.com/office/drawing/2015/06/chart">
            <c:ext xmlns:c16="http://schemas.microsoft.com/office/drawing/2014/chart" uri="{C3380CC4-5D6E-409C-BE32-E72D297353CC}">
              <c16:uniqueId val="{00000004-4365-4FAC-A8FD-E3AF4AD53AAE}"/>
            </c:ext>
          </c:extLst>
        </c:ser>
        <c:dLbls>
          <c:showLegendKey val="0"/>
          <c:showVal val="0"/>
          <c:showCatName val="0"/>
          <c:showSerName val="0"/>
          <c:showPercent val="0"/>
          <c:showBubbleSize val="0"/>
        </c:dLbls>
        <c:gapWidth val="150"/>
        <c:axId val="92674304"/>
        <c:axId val="92680192"/>
      </c:barChart>
      <c:catAx>
        <c:axId val="92674304"/>
        <c:scaling>
          <c:orientation val="minMax"/>
        </c:scaling>
        <c:delete val="0"/>
        <c:axPos val="b"/>
        <c:numFmt formatCode="General" sourceLinked="0"/>
        <c:majorTickMark val="out"/>
        <c:minorTickMark val="none"/>
        <c:tickLblPos val="nextTo"/>
        <c:txPr>
          <a:bodyPr/>
          <a:lstStyle/>
          <a:p>
            <a:pPr>
              <a:defRPr sz="1000" b="1">
                <a:solidFill>
                  <a:schemeClr val="accent1">
                    <a:lumMod val="50000"/>
                  </a:schemeClr>
                </a:solidFill>
                <a:latin typeface="Cambria" pitchFamily="18" charset="0"/>
              </a:defRPr>
            </a:pPr>
            <a:endParaRPr lang="ru-RU"/>
          </a:p>
        </c:txPr>
        <c:crossAx val="92680192"/>
        <c:crosses val="autoZero"/>
        <c:auto val="1"/>
        <c:lblAlgn val="ctr"/>
        <c:lblOffset val="100"/>
        <c:noMultiLvlLbl val="0"/>
      </c:catAx>
      <c:valAx>
        <c:axId val="92680192"/>
        <c:scaling>
          <c:orientation val="minMax"/>
        </c:scaling>
        <c:delete val="1"/>
        <c:axPos val="l"/>
        <c:numFmt formatCode="0%" sourceLinked="1"/>
        <c:majorTickMark val="out"/>
        <c:minorTickMark val="none"/>
        <c:tickLblPos val="none"/>
        <c:crossAx val="92674304"/>
        <c:crosses val="autoZero"/>
        <c:crossBetween val="between"/>
      </c:valAx>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50"/>
              </a:solidFill>
            </c:spPr>
            <c:extLst xmlns:c16r2="http://schemas.microsoft.com/office/drawing/2015/06/chart">
              <c:ext xmlns:c16="http://schemas.microsoft.com/office/drawing/2014/chart" uri="{C3380CC4-5D6E-409C-BE32-E72D297353CC}">
                <c16:uniqueId val="{00000001-00BC-4354-AE06-6C1B8E4934E2}"/>
              </c:ext>
            </c:extLst>
          </c:dPt>
          <c:dPt>
            <c:idx val="1"/>
            <c:invertIfNegative val="0"/>
            <c:bubble3D val="0"/>
            <c:spPr>
              <a:solidFill>
                <a:srgbClr val="FFFF00"/>
              </a:solidFill>
            </c:spPr>
            <c:extLst xmlns:c16r2="http://schemas.microsoft.com/office/drawing/2015/06/chart">
              <c:ext xmlns:c16="http://schemas.microsoft.com/office/drawing/2014/chart" uri="{C3380CC4-5D6E-409C-BE32-E72D297353CC}">
                <c16:uniqueId val="{00000003-00BC-4354-AE06-6C1B8E4934E2}"/>
              </c:ext>
            </c:extLst>
          </c:dPt>
          <c:dPt>
            <c:idx val="2"/>
            <c:invertIfNegative val="0"/>
            <c:bubble3D val="0"/>
            <c:spPr>
              <a:solidFill>
                <a:srgbClr val="FF0000"/>
              </a:solidFill>
            </c:spPr>
            <c:extLst xmlns:c16r2="http://schemas.microsoft.com/office/drawing/2015/06/chart">
              <c:ext xmlns:c16="http://schemas.microsoft.com/office/drawing/2014/chart" uri="{C3380CC4-5D6E-409C-BE32-E72D297353CC}">
                <c16:uniqueId val="{00000005-00BC-4354-AE06-6C1B8E4934E2}"/>
              </c:ext>
            </c:extLst>
          </c:dPt>
          <c:dLbls>
            <c:dLbl>
              <c:idx val="1"/>
              <c:layout>
                <c:manualLayout>
                  <c:x val="2.7777777777778056E-3"/>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00BC-4354-AE06-6C1B8E4934E2}"/>
                </c:ext>
              </c:extLst>
            </c:dLbl>
            <c:spPr>
              <a:noFill/>
              <a:ln>
                <a:noFill/>
              </a:ln>
              <a:effectLst/>
            </c:spPr>
            <c:txPr>
              <a:bodyPr/>
              <a:lstStyle/>
              <a:p>
                <a:pPr>
                  <a:defRPr sz="1800" b="1">
                    <a:solidFill>
                      <a:schemeClr val="accent1">
                        <a:lumMod val="50000"/>
                      </a:schemeClr>
                    </a:solidFill>
                    <a:latin typeface="Cambria"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Лист1!$A$22:$A$24</c:f>
              <c:strCache>
                <c:ptCount val="3"/>
                <c:pt idx="0">
                  <c:v>ОБРАЗОВАН СУБЪЕКТ ВНУТРЕННЕГО ФИНАНСОВОГО АУДИТА</c:v>
                </c:pt>
                <c:pt idx="1">
                  <c:v>УПРОЩЕННОЕ ОСУЩЕСТВЛЕНИЕ ВНУТРЕННЕГО ФИНАНСОВОГО АУДИТА</c:v>
                </c:pt>
                <c:pt idx="2">
                  <c:v>ВНУТРЕННИЙ ФИНАНСОВЫЙ АУДИТ
 НЕ ОСУЩЕСТВЛЯЛСЯ</c:v>
                </c:pt>
              </c:strCache>
            </c:strRef>
          </c:cat>
          <c:val>
            <c:numRef>
              <c:f>Лист1!$B$22:$B$24</c:f>
              <c:numCache>
                <c:formatCode>0%</c:formatCode>
                <c:ptCount val="3"/>
                <c:pt idx="0">
                  <c:v>3.0000000000000002E-2</c:v>
                </c:pt>
                <c:pt idx="1">
                  <c:v>0.94000000000000061</c:v>
                </c:pt>
                <c:pt idx="2">
                  <c:v>3.0000000000000002E-2</c:v>
                </c:pt>
              </c:numCache>
            </c:numRef>
          </c:val>
          <c:extLst xmlns:c16r2="http://schemas.microsoft.com/office/drawing/2015/06/chart">
            <c:ext xmlns:c16="http://schemas.microsoft.com/office/drawing/2014/chart" uri="{C3380CC4-5D6E-409C-BE32-E72D297353CC}">
              <c16:uniqueId val="{00000006-00BC-4354-AE06-6C1B8E4934E2}"/>
            </c:ext>
          </c:extLst>
        </c:ser>
        <c:dLbls>
          <c:showLegendKey val="0"/>
          <c:showVal val="0"/>
          <c:showCatName val="0"/>
          <c:showSerName val="0"/>
          <c:showPercent val="0"/>
          <c:showBubbleSize val="0"/>
        </c:dLbls>
        <c:gapWidth val="150"/>
        <c:axId val="92735360"/>
        <c:axId val="92736896"/>
      </c:barChart>
      <c:catAx>
        <c:axId val="92735360"/>
        <c:scaling>
          <c:orientation val="minMax"/>
        </c:scaling>
        <c:delete val="0"/>
        <c:axPos val="b"/>
        <c:numFmt formatCode="General" sourceLinked="0"/>
        <c:majorTickMark val="out"/>
        <c:minorTickMark val="none"/>
        <c:tickLblPos val="nextTo"/>
        <c:txPr>
          <a:bodyPr/>
          <a:lstStyle/>
          <a:p>
            <a:pPr>
              <a:defRPr sz="1000" b="1">
                <a:solidFill>
                  <a:schemeClr val="accent1">
                    <a:lumMod val="50000"/>
                  </a:schemeClr>
                </a:solidFill>
                <a:latin typeface="Cambria" pitchFamily="18" charset="0"/>
              </a:defRPr>
            </a:pPr>
            <a:endParaRPr lang="ru-RU"/>
          </a:p>
        </c:txPr>
        <c:crossAx val="92736896"/>
        <c:crosses val="autoZero"/>
        <c:auto val="1"/>
        <c:lblAlgn val="ctr"/>
        <c:lblOffset val="100"/>
        <c:noMultiLvlLbl val="0"/>
      </c:catAx>
      <c:valAx>
        <c:axId val="92736896"/>
        <c:scaling>
          <c:orientation val="minMax"/>
        </c:scaling>
        <c:delete val="1"/>
        <c:axPos val="l"/>
        <c:numFmt formatCode="0%" sourceLinked="1"/>
        <c:majorTickMark val="out"/>
        <c:minorTickMark val="none"/>
        <c:tickLblPos val="none"/>
        <c:crossAx val="92735360"/>
        <c:crosses val="autoZero"/>
        <c:crossBetween val="between"/>
      </c:val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260"/>
      <c:rAngAx val="0"/>
      <c:perspective val="30"/>
    </c:view3D>
    <c:floor>
      <c:thickness val="0"/>
    </c:floor>
    <c:sideWall>
      <c:thickness val="0"/>
    </c:sideWall>
    <c:backWall>
      <c:thickness val="0"/>
    </c:backWall>
    <c:plotArea>
      <c:layout>
        <c:manualLayout>
          <c:layoutTarget val="inner"/>
          <c:xMode val="edge"/>
          <c:yMode val="edge"/>
          <c:x val="0.53911909448819051"/>
          <c:y val="6.2285596384982156E-2"/>
          <c:w val="0.29965879265091888"/>
          <c:h val="0.41485809966693082"/>
        </c:manualLayout>
      </c:layout>
      <c:pie3DChart>
        <c:varyColors val="1"/>
        <c:ser>
          <c:idx val="0"/>
          <c:order val="0"/>
          <c:tx>
            <c:strRef>
              <c:f>Лист1!$B$1</c:f>
              <c:strCache>
                <c:ptCount val="1"/>
                <c:pt idx="0">
                  <c:v>Столбец1</c:v>
                </c:pt>
              </c:strCache>
            </c:strRef>
          </c:tx>
          <c:spPr>
            <a:ln w="12700">
              <a:solidFill>
                <a:schemeClr val="tx1"/>
              </a:solidFill>
            </a:ln>
          </c:spPr>
          <c:dPt>
            <c:idx val="0"/>
            <c:bubble3D val="0"/>
            <c:spPr>
              <a:solidFill>
                <a:srgbClr val="002060"/>
              </a:solidFill>
              <a:ln w="12700">
                <a:solidFill>
                  <a:schemeClr val="tx1"/>
                </a:solidFill>
              </a:ln>
            </c:spPr>
            <c:extLst xmlns:c16r2="http://schemas.microsoft.com/office/drawing/2015/06/chart">
              <c:ext xmlns:c16="http://schemas.microsoft.com/office/drawing/2014/chart" uri="{C3380CC4-5D6E-409C-BE32-E72D297353CC}">
                <c16:uniqueId val="{00000001-3FBA-4874-BFF3-EBD606EB3935}"/>
              </c:ext>
            </c:extLst>
          </c:dPt>
          <c:dPt>
            <c:idx val="1"/>
            <c:bubble3D val="0"/>
            <c:spPr>
              <a:solidFill>
                <a:srgbClr val="00B0F0"/>
              </a:solidFill>
              <a:ln w="12700">
                <a:solidFill>
                  <a:schemeClr val="tx1"/>
                </a:solidFill>
              </a:ln>
            </c:spPr>
            <c:extLst xmlns:c16r2="http://schemas.microsoft.com/office/drawing/2015/06/chart">
              <c:ext xmlns:c16="http://schemas.microsoft.com/office/drawing/2014/chart" uri="{C3380CC4-5D6E-409C-BE32-E72D297353CC}">
                <c16:uniqueId val="{00000003-3FBA-4874-BFF3-EBD606EB3935}"/>
              </c:ext>
            </c:extLst>
          </c:dPt>
          <c:dPt>
            <c:idx val="2"/>
            <c:bubble3D val="0"/>
            <c:spPr>
              <a:solidFill>
                <a:srgbClr val="0070C0"/>
              </a:solidFill>
              <a:ln w="12700">
                <a:solidFill>
                  <a:schemeClr val="tx1"/>
                </a:solidFill>
              </a:ln>
            </c:spPr>
            <c:extLst xmlns:c16r2="http://schemas.microsoft.com/office/drawing/2015/06/chart">
              <c:ext xmlns:c16="http://schemas.microsoft.com/office/drawing/2014/chart" uri="{C3380CC4-5D6E-409C-BE32-E72D297353CC}">
                <c16:uniqueId val="{00000005-3FBA-4874-BFF3-EBD606EB3935}"/>
              </c:ext>
            </c:extLst>
          </c:dPt>
          <c:dPt>
            <c:idx val="3"/>
            <c:bubble3D val="0"/>
            <c:spPr>
              <a:solidFill>
                <a:srgbClr val="00B0F0"/>
              </a:solidFill>
              <a:ln w="12700">
                <a:solidFill>
                  <a:schemeClr val="tx1"/>
                </a:solidFill>
              </a:ln>
            </c:spPr>
            <c:extLst xmlns:c16r2="http://schemas.microsoft.com/office/drawing/2015/06/chart">
              <c:ext xmlns:c16="http://schemas.microsoft.com/office/drawing/2014/chart" uri="{C3380CC4-5D6E-409C-BE32-E72D297353CC}">
                <c16:uniqueId val="{00000007-3FBA-4874-BFF3-EBD606EB3935}"/>
              </c:ext>
            </c:extLst>
          </c:dPt>
          <c:dPt>
            <c:idx val="4"/>
            <c:bubble3D val="0"/>
            <c:spPr>
              <a:solidFill>
                <a:srgbClr val="7030A0"/>
              </a:solidFill>
              <a:ln w="12700">
                <a:solidFill>
                  <a:schemeClr val="tx1"/>
                </a:solidFill>
              </a:ln>
            </c:spPr>
            <c:extLst xmlns:c16r2="http://schemas.microsoft.com/office/drawing/2015/06/chart">
              <c:ext xmlns:c16="http://schemas.microsoft.com/office/drawing/2014/chart" uri="{C3380CC4-5D6E-409C-BE32-E72D297353CC}">
                <c16:uniqueId val="{00000009-3FBA-4874-BFF3-EBD606EB3935}"/>
              </c:ext>
            </c:extLst>
          </c:dPt>
          <c:dPt>
            <c:idx val="5"/>
            <c:bubble3D val="0"/>
            <c:spPr>
              <a:solidFill>
                <a:schemeClr val="tx2">
                  <a:lumMod val="40000"/>
                  <a:lumOff val="60000"/>
                </a:schemeClr>
              </a:solidFill>
              <a:ln w="12700">
                <a:solidFill>
                  <a:schemeClr val="tx1"/>
                </a:solidFill>
              </a:ln>
            </c:spPr>
            <c:extLst xmlns:c16r2="http://schemas.microsoft.com/office/drawing/2015/06/chart">
              <c:ext xmlns:c16="http://schemas.microsoft.com/office/drawing/2014/chart" uri="{C3380CC4-5D6E-409C-BE32-E72D297353CC}">
                <c16:uniqueId val="{0000000B-3FBA-4874-BFF3-EBD606EB3935}"/>
              </c:ext>
            </c:extLst>
          </c:dPt>
          <c:dPt>
            <c:idx val="6"/>
            <c:bubble3D val="0"/>
            <c:spPr>
              <a:solidFill>
                <a:schemeClr val="tx2">
                  <a:lumMod val="40000"/>
                  <a:lumOff val="60000"/>
                </a:schemeClr>
              </a:solidFill>
              <a:ln w="12700">
                <a:solidFill>
                  <a:schemeClr val="tx1"/>
                </a:solidFill>
              </a:ln>
            </c:spPr>
            <c:extLst xmlns:c16r2="http://schemas.microsoft.com/office/drawing/2015/06/chart">
              <c:ext xmlns:c16="http://schemas.microsoft.com/office/drawing/2014/chart" uri="{C3380CC4-5D6E-409C-BE32-E72D297353CC}">
                <c16:uniqueId val="{0000000D-3FBA-4874-BFF3-EBD606EB3935}"/>
              </c:ext>
            </c:extLst>
          </c:dPt>
          <c:dPt>
            <c:idx val="8"/>
            <c:bubble3D val="0"/>
            <c:spPr>
              <a:solidFill>
                <a:schemeClr val="accent5">
                  <a:lumMod val="60000"/>
                  <a:lumOff val="40000"/>
                </a:schemeClr>
              </a:solidFill>
              <a:ln w="12700">
                <a:solidFill>
                  <a:schemeClr val="tx1"/>
                </a:solidFill>
              </a:ln>
            </c:spPr>
            <c:extLst xmlns:c16r2="http://schemas.microsoft.com/office/drawing/2015/06/chart">
              <c:ext xmlns:c16="http://schemas.microsoft.com/office/drawing/2014/chart" uri="{C3380CC4-5D6E-409C-BE32-E72D297353CC}">
                <c16:uniqueId val="{0000000F-3FBA-4874-BFF3-EBD606EB3935}"/>
              </c:ext>
            </c:extLst>
          </c:dPt>
          <c:dLbls>
            <c:dLbl>
              <c:idx val="0"/>
              <c:layout>
                <c:manualLayout>
                  <c:x val="0"/>
                  <c:y val="-2.3833688148764246E-2"/>
                </c:manualLayout>
              </c:layout>
              <c:dLblPos val="bestFit"/>
              <c:showLegendKey val="0"/>
              <c:showVal val="0"/>
              <c:showCatName val="0"/>
              <c:showSerName val="0"/>
              <c:showPercent val="1"/>
              <c:showBubbleSize val="0"/>
            </c:dLbl>
            <c:dLbl>
              <c:idx val="4"/>
              <c:delete val="1"/>
            </c:dLbl>
            <c:dLbl>
              <c:idx val="5"/>
              <c:delete val="1"/>
            </c:dLbl>
            <c:dLbl>
              <c:idx val="6"/>
              <c:layout>
                <c:manualLayout>
                  <c:x val="-1.3654396823292036E-2"/>
                  <c:y val="3.8801244306188198E-2"/>
                </c:manualLayout>
              </c:layout>
              <c:dLblPos val="bestFit"/>
              <c:showLegendKey val="0"/>
              <c:showVal val="0"/>
              <c:showCatName val="0"/>
              <c:showSerName val="0"/>
              <c:showPercent val="1"/>
              <c:showBubbleSize val="0"/>
            </c:dLbl>
            <c:dLbl>
              <c:idx val="7"/>
              <c:delete val="1"/>
            </c:dLbl>
            <c:numFmt formatCode="0.0%" sourceLinked="0"/>
            <c:spPr>
              <a:noFill/>
            </c:spPr>
            <c:txPr>
              <a:bodyPr/>
              <a:lstStyle/>
              <a:p>
                <a:pPr>
                  <a:defRPr sz="1400" b="1">
                    <a:solidFill>
                      <a:srgbClr val="C00000"/>
                    </a:solidFill>
                    <a:effectLst>
                      <a:outerShdw blurRad="38100" dist="38100" dir="2700000" algn="tl">
                        <a:srgbClr val="000000">
                          <a:alpha val="43137"/>
                        </a:srgbClr>
                      </a:outerShdw>
                    </a:effectLst>
                    <a:latin typeface="Times New Roman" pitchFamily="18" charset="0"/>
                    <a:cs typeface="Times New Roman" pitchFamily="18" charset="0"/>
                  </a:defRPr>
                </a:pPr>
                <a:endParaRPr lang="ru-RU"/>
              </a:p>
            </c:txPr>
            <c:dLblPos val="outEnd"/>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Лист1!$A$2:$A$7</c:f>
              <c:strCache>
                <c:ptCount val="6"/>
                <c:pt idx="0">
                  <c:v>нарушение условий предоставления межбюджетных трансфертов</c:v>
                </c:pt>
                <c:pt idx="1">
                  <c:v>нарушение порядка формирования государственного (муниципального) задания</c:v>
                </c:pt>
                <c:pt idx="2">
                  <c:v>неэффективное использование денежных средств и материальных ресурсов</c:v>
                </c:pt>
                <c:pt idx="3">
                  <c:v>нарушение порядка составления и представления бюджетной отчетности</c:v>
                </c:pt>
                <c:pt idx="4">
                  <c:v>неправомерное расходование денежных средств и материальных ресурсов</c:v>
                </c:pt>
                <c:pt idx="5">
                  <c:v>иные финансовые нарушения</c:v>
                </c:pt>
              </c:strCache>
            </c:strRef>
          </c:cat>
          <c:val>
            <c:numRef>
              <c:f>Лист1!$B$2:$B$7</c:f>
              <c:numCache>
                <c:formatCode>0.0</c:formatCode>
                <c:ptCount val="6"/>
                <c:pt idx="0">
                  <c:v>1845.7798</c:v>
                </c:pt>
                <c:pt idx="1">
                  <c:v>151.26750000000001</c:v>
                </c:pt>
                <c:pt idx="2">
                  <c:v>199.55160000000001</c:v>
                </c:pt>
                <c:pt idx="3">
                  <c:v>28.43649999999996</c:v>
                </c:pt>
                <c:pt idx="4">
                  <c:v>23.556799999999964</c:v>
                </c:pt>
                <c:pt idx="5">
                  <c:v>1057.3512999999998</c:v>
                </c:pt>
              </c:numCache>
            </c:numRef>
          </c:val>
          <c:extLst xmlns:c16r2="http://schemas.microsoft.com/office/drawing/2015/06/chart">
            <c:ext xmlns:c16="http://schemas.microsoft.com/office/drawing/2014/chart" uri="{C3380CC4-5D6E-409C-BE32-E72D297353CC}">
              <c16:uniqueId val="{00000011-3FBA-4874-BFF3-EBD606EB3935}"/>
            </c:ext>
          </c:extLst>
        </c:ser>
        <c:dLbls>
          <c:showLegendKey val="0"/>
          <c:showVal val="0"/>
          <c:showCatName val="0"/>
          <c:showSerName val="0"/>
          <c:showPercent val="0"/>
          <c:showBubbleSize val="0"/>
          <c:showLeaderLines val="1"/>
        </c:dLbls>
      </c:pie3DChart>
      <c:spPr>
        <a:ln>
          <a:noFill/>
        </a:ln>
      </c:spPr>
    </c:plotArea>
    <c:legend>
      <c:legendPos val="l"/>
      <c:layout>
        <c:manualLayout>
          <c:xMode val="edge"/>
          <c:yMode val="edge"/>
          <c:x val="0.41292486876640516"/>
          <c:y val="0.42691146178953093"/>
          <c:w val="0.56638615485564148"/>
          <c:h val="0.57308853821046912"/>
        </c:manualLayout>
      </c:layout>
      <c:overlay val="0"/>
      <c:txPr>
        <a:bodyPr/>
        <a:lstStyle/>
        <a:p>
          <a:pPr algn="just">
            <a:lnSpc>
              <a:spcPts val="1200"/>
            </a:lnSpc>
            <a:defRPr sz="1200" b="1">
              <a:latin typeface="Arial" pitchFamily="34" charset="0"/>
              <a:cs typeface="Arial" pitchFamily="34" charset="0"/>
            </a:defRPr>
          </a:pPr>
          <a:endParaRPr lang="ru-RU"/>
        </a:p>
      </c:txPr>
    </c:legend>
    <c:plotVisOnly val="1"/>
    <c:dispBlanksAs val="zero"/>
    <c:showDLblsOverMax val="0"/>
  </c:chart>
  <c:txPr>
    <a:bodyPr/>
    <a:lstStyle/>
    <a:p>
      <a:pPr>
        <a:defRPr sz="1200">
          <a:latin typeface="Century Gothic" pitchFamily="34" charset="0"/>
        </a:defRPr>
      </a:pPr>
      <a:endParaRPr lang="ru-RU"/>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8F020B-36CB-46F7-A896-5F670503622E}"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2D0AB706-521E-452F-A8AC-A068B239C256}">
      <dgm:prSet/>
      <dgm:spPr/>
      <dgm:t>
        <a:bodyPr/>
        <a:lstStyle/>
        <a:p>
          <a:pPr rtl="0"/>
          <a:r>
            <a:rPr lang="ru-RU" dirty="0" smtClean="0"/>
            <a:t>в контрактах (договорах), заключенных у единственного поставщика (подрядчика, исполнителя) отсутствует условие о том, что цена контракта является твердой и определяется на весь срок исполнения контракта;</a:t>
          </a:r>
          <a:endParaRPr lang="ru-RU" dirty="0"/>
        </a:p>
      </dgm:t>
    </dgm:pt>
    <dgm:pt modelId="{02429A05-C37A-4195-8DD6-BC9BEB4C616E}" type="parTrans" cxnId="{63FF46C1-74FB-4DF8-A4ED-E063267B4C39}">
      <dgm:prSet/>
      <dgm:spPr/>
      <dgm:t>
        <a:bodyPr/>
        <a:lstStyle/>
        <a:p>
          <a:endParaRPr lang="ru-RU"/>
        </a:p>
      </dgm:t>
    </dgm:pt>
    <dgm:pt modelId="{43FA17B9-DB62-4DA4-921F-C5B78B1F92A3}" type="sibTrans" cxnId="{63FF46C1-74FB-4DF8-A4ED-E063267B4C39}">
      <dgm:prSet/>
      <dgm:spPr/>
      <dgm:t>
        <a:bodyPr/>
        <a:lstStyle/>
        <a:p>
          <a:endParaRPr lang="ru-RU"/>
        </a:p>
      </dgm:t>
    </dgm:pt>
    <dgm:pt modelId="{5FE7C48C-DD4B-4CD2-8ADE-A014254A641F}">
      <dgm:prSet/>
      <dgm:spPr/>
      <dgm:t>
        <a:bodyPr/>
        <a:lstStyle/>
        <a:p>
          <a:pPr rtl="0"/>
          <a:r>
            <a:rPr lang="ru-RU" dirty="0" smtClean="0"/>
            <a:t>в контрактах (договорах), заключенных у единственного поставщика (подрядчика, исполнителя) по пунктам 6, 9 части 1 статьи 93 Закона о контрактной системе отсутствует обоснование цены контракта;</a:t>
          </a:r>
          <a:endParaRPr lang="ru-RU" dirty="0"/>
        </a:p>
      </dgm:t>
    </dgm:pt>
    <dgm:pt modelId="{7A558949-B4C8-403A-B0B4-FC951ADEF4E9}" type="parTrans" cxnId="{59AFED4D-BE97-4427-A75B-8496F58FDD82}">
      <dgm:prSet/>
      <dgm:spPr/>
      <dgm:t>
        <a:bodyPr/>
        <a:lstStyle/>
        <a:p>
          <a:endParaRPr lang="ru-RU"/>
        </a:p>
      </dgm:t>
    </dgm:pt>
    <dgm:pt modelId="{2AD46B40-F2A8-4C02-8163-EA90234770F7}" type="sibTrans" cxnId="{59AFED4D-BE97-4427-A75B-8496F58FDD82}">
      <dgm:prSet/>
      <dgm:spPr/>
      <dgm:t>
        <a:bodyPr/>
        <a:lstStyle/>
        <a:p>
          <a:endParaRPr lang="ru-RU"/>
        </a:p>
      </dgm:t>
    </dgm:pt>
    <dgm:pt modelId="{87745C07-AE89-413B-A30D-AA02316351F2}">
      <dgm:prSet/>
      <dgm:spPr/>
      <dgm:t>
        <a:bodyPr/>
        <a:lstStyle/>
        <a:p>
          <a:pPr rtl="0"/>
          <a:r>
            <a:rPr lang="ru-RU" dirty="0" smtClean="0"/>
            <a:t>не применение мер ответственности по контракту, в случае ненадлежащего его исполнения или исполнения с нарушением срока;</a:t>
          </a:r>
          <a:endParaRPr lang="ru-RU" dirty="0"/>
        </a:p>
      </dgm:t>
    </dgm:pt>
    <dgm:pt modelId="{20B6A761-5120-4892-A807-679919B5FCC9}" type="parTrans" cxnId="{5414CDF3-3BAA-4B01-BFA9-9AB9BEFB5972}">
      <dgm:prSet/>
      <dgm:spPr/>
      <dgm:t>
        <a:bodyPr/>
        <a:lstStyle/>
        <a:p>
          <a:endParaRPr lang="ru-RU"/>
        </a:p>
      </dgm:t>
    </dgm:pt>
    <dgm:pt modelId="{560B3575-C61A-4A10-BED4-728CD62E2B96}" type="sibTrans" cxnId="{5414CDF3-3BAA-4B01-BFA9-9AB9BEFB5972}">
      <dgm:prSet/>
      <dgm:spPr/>
      <dgm:t>
        <a:bodyPr/>
        <a:lstStyle/>
        <a:p>
          <a:endParaRPr lang="ru-RU"/>
        </a:p>
      </dgm:t>
    </dgm:pt>
    <dgm:pt modelId="{F57A8A17-98A0-4A6F-AD5B-C42F4F575311}">
      <dgm:prSet/>
      <dgm:spPr/>
      <dgm:t>
        <a:bodyPr/>
        <a:lstStyle/>
        <a:p>
          <a:pPr rtl="0"/>
          <a:r>
            <a:rPr lang="ru-RU" dirty="0" smtClean="0"/>
            <a:t>приемка товара (работы, услуги) несоответствующих условиям контракта, если это не привело к дополнительному расходованию бюджетных средств или уменьшению поставляемых товаров, выполняемых работ, оказываемых услуг</a:t>
          </a:r>
          <a:endParaRPr lang="ru-RU" dirty="0"/>
        </a:p>
      </dgm:t>
    </dgm:pt>
    <dgm:pt modelId="{0F3FF8A3-EAF1-4953-AA7D-B1C40AC42C59}" type="parTrans" cxnId="{79AB6BA9-C8BF-48CF-B8C2-917C9BB6D7B2}">
      <dgm:prSet/>
      <dgm:spPr/>
      <dgm:t>
        <a:bodyPr/>
        <a:lstStyle/>
        <a:p>
          <a:endParaRPr lang="ru-RU"/>
        </a:p>
      </dgm:t>
    </dgm:pt>
    <dgm:pt modelId="{D8DFB1C7-DEA4-43E0-8EE7-5DD4961DA25F}" type="sibTrans" cxnId="{79AB6BA9-C8BF-48CF-B8C2-917C9BB6D7B2}">
      <dgm:prSet/>
      <dgm:spPr/>
      <dgm:t>
        <a:bodyPr/>
        <a:lstStyle/>
        <a:p>
          <a:endParaRPr lang="ru-RU"/>
        </a:p>
      </dgm:t>
    </dgm:pt>
    <dgm:pt modelId="{67E23E88-A5F2-4772-84CC-0C5D1EA2DE49}" type="pres">
      <dgm:prSet presAssocID="{428F020B-36CB-46F7-A896-5F670503622E}" presName="linear" presStyleCnt="0">
        <dgm:presLayoutVars>
          <dgm:animLvl val="lvl"/>
          <dgm:resizeHandles val="exact"/>
        </dgm:presLayoutVars>
      </dgm:prSet>
      <dgm:spPr/>
      <dgm:t>
        <a:bodyPr/>
        <a:lstStyle/>
        <a:p>
          <a:endParaRPr lang="ru-RU"/>
        </a:p>
      </dgm:t>
    </dgm:pt>
    <dgm:pt modelId="{B8E16727-1E62-4C9F-BF5C-689A5556159D}" type="pres">
      <dgm:prSet presAssocID="{2D0AB706-521E-452F-A8AC-A068B239C256}" presName="parentText" presStyleLbl="node1" presStyleIdx="0" presStyleCnt="4">
        <dgm:presLayoutVars>
          <dgm:chMax val="0"/>
          <dgm:bulletEnabled val="1"/>
        </dgm:presLayoutVars>
      </dgm:prSet>
      <dgm:spPr/>
      <dgm:t>
        <a:bodyPr/>
        <a:lstStyle/>
        <a:p>
          <a:endParaRPr lang="ru-RU"/>
        </a:p>
      </dgm:t>
    </dgm:pt>
    <dgm:pt modelId="{A42D8F2B-EF95-41A4-AF97-EEEC4D7EE778}" type="pres">
      <dgm:prSet presAssocID="{43FA17B9-DB62-4DA4-921F-C5B78B1F92A3}" presName="spacer" presStyleCnt="0"/>
      <dgm:spPr/>
    </dgm:pt>
    <dgm:pt modelId="{CEEA4B0A-A653-48FF-922D-F91E9E2750E5}" type="pres">
      <dgm:prSet presAssocID="{5FE7C48C-DD4B-4CD2-8ADE-A014254A641F}" presName="parentText" presStyleLbl="node1" presStyleIdx="1" presStyleCnt="4">
        <dgm:presLayoutVars>
          <dgm:chMax val="0"/>
          <dgm:bulletEnabled val="1"/>
        </dgm:presLayoutVars>
      </dgm:prSet>
      <dgm:spPr/>
      <dgm:t>
        <a:bodyPr/>
        <a:lstStyle/>
        <a:p>
          <a:endParaRPr lang="ru-RU"/>
        </a:p>
      </dgm:t>
    </dgm:pt>
    <dgm:pt modelId="{3321434E-E689-4BAE-983E-827E7D37C845}" type="pres">
      <dgm:prSet presAssocID="{2AD46B40-F2A8-4C02-8163-EA90234770F7}" presName="spacer" presStyleCnt="0"/>
      <dgm:spPr/>
    </dgm:pt>
    <dgm:pt modelId="{AA2F33A5-F045-4D32-9ACB-2FE4B7A2CA58}" type="pres">
      <dgm:prSet presAssocID="{87745C07-AE89-413B-A30D-AA02316351F2}" presName="parentText" presStyleLbl="node1" presStyleIdx="2" presStyleCnt="4">
        <dgm:presLayoutVars>
          <dgm:chMax val="0"/>
          <dgm:bulletEnabled val="1"/>
        </dgm:presLayoutVars>
      </dgm:prSet>
      <dgm:spPr/>
      <dgm:t>
        <a:bodyPr/>
        <a:lstStyle/>
        <a:p>
          <a:endParaRPr lang="ru-RU"/>
        </a:p>
      </dgm:t>
    </dgm:pt>
    <dgm:pt modelId="{59AAED49-6CB7-4AEF-803F-A01C8E62F030}" type="pres">
      <dgm:prSet presAssocID="{560B3575-C61A-4A10-BED4-728CD62E2B96}" presName="spacer" presStyleCnt="0"/>
      <dgm:spPr/>
    </dgm:pt>
    <dgm:pt modelId="{0E473001-E112-4A76-8DF0-6AEDE6632E8B}" type="pres">
      <dgm:prSet presAssocID="{F57A8A17-98A0-4A6F-AD5B-C42F4F575311}" presName="parentText" presStyleLbl="node1" presStyleIdx="3" presStyleCnt="4">
        <dgm:presLayoutVars>
          <dgm:chMax val="0"/>
          <dgm:bulletEnabled val="1"/>
        </dgm:presLayoutVars>
      </dgm:prSet>
      <dgm:spPr/>
      <dgm:t>
        <a:bodyPr/>
        <a:lstStyle/>
        <a:p>
          <a:endParaRPr lang="ru-RU"/>
        </a:p>
      </dgm:t>
    </dgm:pt>
  </dgm:ptLst>
  <dgm:cxnLst>
    <dgm:cxn modelId="{8218EBB2-07F6-4D58-9675-F2A3356DCC77}" type="presOf" srcId="{87745C07-AE89-413B-A30D-AA02316351F2}" destId="{AA2F33A5-F045-4D32-9ACB-2FE4B7A2CA58}" srcOrd="0" destOrd="0" presId="urn:microsoft.com/office/officeart/2005/8/layout/vList2"/>
    <dgm:cxn modelId="{5414CDF3-3BAA-4B01-BFA9-9AB9BEFB5972}" srcId="{428F020B-36CB-46F7-A896-5F670503622E}" destId="{87745C07-AE89-413B-A30D-AA02316351F2}" srcOrd="2" destOrd="0" parTransId="{20B6A761-5120-4892-A807-679919B5FCC9}" sibTransId="{560B3575-C61A-4A10-BED4-728CD62E2B96}"/>
    <dgm:cxn modelId="{79AB6BA9-C8BF-48CF-B8C2-917C9BB6D7B2}" srcId="{428F020B-36CB-46F7-A896-5F670503622E}" destId="{F57A8A17-98A0-4A6F-AD5B-C42F4F575311}" srcOrd="3" destOrd="0" parTransId="{0F3FF8A3-EAF1-4953-AA7D-B1C40AC42C59}" sibTransId="{D8DFB1C7-DEA4-43E0-8EE7-5DD4961DA25F}"/>
    <dgm:cxn modelId="{C697BE00-B974-40BE-96F7-1283F8581E5C}" type="presOf" srcId="{428F020B-36CB-46F7-A896-5F670503622E}" destId="{67E23E88-A5F2-4772-84CC-0C5D1EA2DE49}" srcOrd="0" destOrd="0" presId="urn:microsoft.com/office/officeart/2005/8/layout/vList2"/>
    <dgm:cxn modelId="{59AFED4D-BE97-4427-A75B-8496F58FDD82}" srcId="{428F020B-36CB-46F7-A896-5F670503622E}" destId="{5FE7C48C-DD4B-4CD2-8ADE-A014254A641F}" srcOrd="1" destOrd="0" parTransId="{7A558949-B4C8-403A-B0B4-FC951ADEF4E9}" sibTransId="{2AD46B40-F2A8-4C02-8163-EA90234770F7}"/>
    <dgm:cxn modelId="{63FF46C1-74FB-4DF8-A4ED-E063267B4C39}" srcId="{428F020B-36CB-46F7-A896-5F670503622E}" destId="{2D0AB706-521E-452F-A8AC-A068B239C256}" srcOrd="0" destOrd="0" parTransId="{02429A05-C37A-4195-8DD6-BC9BEB4C616E}" sibTransId="{43FA17B9-DB62-4DA4-921F-C5B78B1F92A3}"/>
    <dgm:cxn modelId="{C630BEA3-F1F5-4A79-874D-475C0AC16519}" type="presOf" srcId="{5FE7C48C-DD4B-4CD2-8ADE-A014254A641F}" destId="{CEEA4B0A-A653-48FF-922D-F91E9E2750E5}" srcOrd="0" destOrd="0" presId="urn:microsoft.com/office/officeart/2005/8/layout/vList2"/>
    <dgm:cxn modelId="{63915CFB-FA0D-42FF-9F23-26D3529CED1E}" type="presOf" srcId="{F57A8A17-98A0-4A6F-AD5B-C42F4F575311}" destId="{0E473001-E112-4A76-8DF0-6AEDE6632E8B}" srcOrd="0" destOrd="0" presId="urn:microsoft.com/office/officeart/2005/8/layout/vList2"/>
    <dgm:cxn modelId="{E8C68B2D-778A-4B1A-A12F-F042A70E546B}" type="presOf" srcId="{2D0AB706-521E-452F-A8AC-A068B239C256}" destId="{B8E16727-1E62-4C9F-BF5C-689A5556159D}" srcOrd="0" destOrd="0" presId="urn:microsoft.com/office/officeart/2005/8/layout/vList2"/>
    <dgm:cxn modelId="{C8DC7DA5-9459-40C5-8DF2-BA7C91BE9C91}" type="presParOf" srcId="{67E23E88-A5F2-4772-84CC-0C5D1EA2DE49}" destId="{B8E16727-1E62-4C9F-BF5C-689A5556159D}" srcOrd="0" destOrd="0" presId="urn:microsoft.com/office/officeart/2005/8/layout/vList2"/>
    <dgm:cxn modelId="{7A31A11E-A811-4B6F-81FB-6872B82E9450}" type="presParOf" srcId="{67E23E88-A5F2-4772-84CC-0C5D1EA2DE49}" destId="{A42D8F2B-EF95-41A4-AF97-EEEC4D7EE778}" srcOrd="1" destOrd="0" presId="urn:microsoft.com/office/officeart/2005/8/layout/vList2"/>
    <dgm:cxn modelId="{5A5C043A-F394-407C-9718-378385327FA4}" type="presParOf" srcId="{67E23E88-A5F2-4772-84CC-0C5D1EA2DE49}" destId="{CEEA4B0A-A653-48FF-922D-F91E9E2750E5}" srcOrd="2" destOrd="0" presId="urn:microsoft.com/office/officeart/2005/8/layout/vList2"/>
    <dgm:cxn modelId="{92B489BA-D659-4256-A925-D1FB9D5DE68E}" type="presParOf" srcId="{67E23E88-A5F2-4772-84CC-0C5D1EA2DE49}" destId="{3321434E-E689-4BAE-983E-827E7D37C845}" srcOrd="3" destOrd="0" presId="urn:microsoft.com/office/officeart/2005/8/layout/vList2"/>
    <dgm:cxn modelId="{C25714A0-57F6-4371-B3FD-1C0CA4440CE9}" type="presParOf" srcId="{67E23E88-A5F2-4772-84CC-0C5D1EA2DE49}" destId="{AA2F33A5-F045-4D32-9ACB-2FE4B7A2CA58}" srcOrd="4" destOrd="0" presId="urn:microsoft.com/office/officeart/2005/8/layout/vList2"/>
    <dgm:cxn modelId="{987413FB-3381-4545-82DA-A7A3A36E0F40}" type="presParOf" srcId="{67E23E88-A5F2-4772-84CC-0C5D1EA2DE49}" destId="{59AAED49-6CB7-4AEF-803F-A01C8E62F030}" srcOrd="5" destOrd="0" presId="urn:microsoft.com/office/officeart/2005/8/layout/vList2"/>
    <dgm:cxn modelId="{313B5FEE-C2F9-40E2-AFBF-9895B390E541}" type="presParOf" srcId="{67E23E88-A5F2-4772-84CC-0C5D1EA2DE49}" destId="{0E473001-E112-4A76-8DF0-6AEDE6632E8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16727-1E62-4C9F-BF5C-689A5556159D}">
      <dsp:nvSpPr>
        <dsp:cNvPr id="0" name=""/>
        <dsp:cNvSpPr/>
      </dsp:nvSpPr>
      <dsp:spPr>
        <a:xfrm>
          <a:off x="0" y="498884"/>
          <a:ext cx="8352928" cy="98981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dirty="0" smtClean="0"/>
            <a:t>в контрактах (договорах), заключенных у единственного поставщика (подрядчика, исполнителя) отсутствует условие о том, что цена контракта является твердой и определяется на весь срок исполнения контракта;</a:t>
          </a:r>
          <a:endParaRPr lang="ru-RU" sz="1800" kern="1200" dirty="0"/>
        </a:p>
      </dsp:txBody>
      <dsp:txXfrm>
        <a:off x="48319" y="547203"/>
        <a:ext cx="8256290" cy="893181"/>
      </dsp:txXfrm>
    </dsp:sp>
    <dsp:sp modelId="{CEEA4B0A-A653-48FF-922D-F91E9E2750E5}">
      <dsp:nvSpPr>
        <dsp:cNvPr id="0" name=""/>
        <dsp:cNvSpPr/>
      </dsp:nvSpPr>
      <dsp:spPr>
        <a:xfrm>
          <a:off x="0" y="1540544"/>
          <a:ext cx="8352928" cy="98981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dirty="0" smtClean="0"/>
            <a:t>в контрактах (договорах), заключенных у единственного поставщика (подрядчика, исполнителя) по пунктам 6, 9 части 1 статьи 93 Закона о контрактной системе отсутствует обоснование цены контракта;</a:t>
          </a:r>
          <a:endParaRPr lang="ru-RU" sz="1800" kern="1200" dirty="0"/>
        </a:p>
      </dsp:txBody>
      <dsp:txXfrm>
        <a:off x="48319" y="1588863"/>
        <a:ext cx="8256290" cy="893181"/>
      </dsp:txXfrm>
    </dsp:sp>
    <dsp:sp modelId="{AA2F33A5-F045-4D32-9ACB-2FE4B7A2CA58}">
      <dsp:nvSpPr>
        <dsp:cNvPr id="0" name=""/>
        <dsp:cNvSpPr/>
      </dsp:nvSpPr>
      <dsp:spPr>
        <a:xfrm>
          <a:off x="0" y="2582203"/>
          <a:ext cx="8352928" cy="98981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dirty="0" smtClean="0"/>
            <a:t>не применение мер ответственности по контракту, в случае ненадлежащего его исполнения или исполнения с нарушением срока;</a:t>
          </a:r>
          <a:endParaRPr lang="ru-RU" sz="1800" kern="1200" dirty="0"/>
        </a:p>
      </dsp:txBody>
      <dsp:txXfrm>
        <a:off x="48319" y="2630522"/>
        <a:ext cx="8256290" cy="893181"/>
      </dsp:txXfrm>
    </dsp:sp>
    <dsp:sp modelId="{0E473001-E112-4A76-8DF0-6AEDE6632E8B}">
      <dsp:nvSpPr>
        <dsp:cNvPr id="0" name=""/>
        <dsp:cNvSpPr/>
      </dsp:nvSpPr>
      <dsp:spPr>
        <a:xfrm>
          <a:off x="0" y="3623863"/>
          <a:ext cx="8352928" cy="98981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kern="1200" dirty="0" smtClean="0"/>
            <a:t>приемка товара (работы, услуги) несоответствующих условиям контракта, если это не привело к дополнительному расходованию бюджетных средств или уменьшению поставляемых товаров, выполняемых работ, оказываемых услуг</a:t>
          </a:r>
          <a:endParaRPr lang="ru-RU" sz="1800" kern="1200" dirty="0"/>
        </a:p>
      </dsp:txBody>
      <dsp:txXfrm>
        <a:off x="48319" y="3672182"/>
        <a:ext cx="8256290" cy="89318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cdr:x>
      <cdr:y>0.01283</cdr:y>
    </cdr:from>
    <cdr:to>
      <cdr:x>0.4167</cdr:x>
      <cdr:y>0.98875</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48983"/>
          <a:ext cx="3810305" cy="3724506"/>
        </a:xfrm>
        <a:prstGeom xmlns:a="http://schemas.openxmlformats.org/drawingml/2006/main" prst="rect">
          <a:avLst/>
        </a:prstGeom>
        <a:solidFill xmlns:a="http://schemas.openxmlformats.org/drawingml/2006/main">
          <a:schemeClr val="bg2"/>
        </a:solidFill>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BE66039F-C1DE-4760-9D96-F9D9D97C8B38}" type="datetimeFigureOut">
              <a:rPr lang="ru-RU" smtClean="0"/>
              <a:pPr/>
              <a:t>16.08.2021</a:t>
            </a:fld>
            <a:endParaRPr lang="ru-RU"/>
          </a:p>
        </p:txBody>
      </p:sp>
      <p:sp>
        <p:nvSpPr>
          <p:cNvPr id="4" name="Нижний колонтитул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B71325E-821D-4B1F-9F8D-6BB23CC7EB8F}" type="slidenum">
              <a:rPr lang="ru-RU" smtClean="0"/>
              <a:pPr/>
              <a:t>‹#›</a:t>
            </a:fld>
            <a:endParaRPr lang="ru-RU"/>
          </a:p>
        </p:txBody>
      </p:sp>
    </p:spTree>
    <p:extLst>
      <p:ext uri="{BB962C8B-B14F-4D97-AF65-F5344CB8AC3E}">
        <p14:creationId xmlns:p14="http://schemas.microsoft.com/office/powerpoint/2010/main" val="3125726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947A202-8BEF-4329-9C80-8F8DD99CEBC5}" type="datetimeFigureOut">
              <a:rPr lang="ru-RU" smtClean="0"/>
              <a:pPr/>
              <a:t>16.08.2021</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7CA2DCDA-2E1B-4F39-82A2-8E72323D0933}" type="slidenum">
              <a:rPr lang="ru-RU" smtClean="0"/>
              <a:pPr/>
              <a:t>‹#›</a:t>
            </a:fld>
            <a:endParaRPr lang="ru-RU"/>
          </a:p>
        </p:txBody>
      </p:sp>
    </p:spTree>
    <p:extLst>
      <p:ext uri="{BB962C8B-B14F-4D97-AF65-F5344CB8AC3E}">
        <p14:creationId xmlns:p14="http://schemas.microsoft.com/office/powerpoint/2010/main" val="6885903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pPr indent="457153" algn="just">
              <a:lnSpc>
                <a:spcPct val="150000"/>
              </a:lnSpc>
            </a:pPr>
            <a:r>
              <a:rPr lang="ru-RU" sz="1600" dirty="0" smtClean="0">
                <a:latin typeface="Times New Roman" pitchFamily="18" charset="0"/>
                <a:cs typeface="Times New Roman" pitchFamily="18" charset="0"/>
              </a:rPr>
              <a:t>Добрый день уважаемые коллеги!</a:t>
            </a:r>
          </a:p>
          <a:p>
            <a:pPr>
              <a:lnSpc>
                <a:spcPct val="150000"/>
              </a:lnSpc>
            </a:pPr>
            <a:r>
              <a:rPr lang="ru-RU" sz="1600" dirty="0" smtClean="0">
                <a:latin typeface="Times New Roman" pitchFamily="18" charset="0"/>
                <a:cs typeface="Times New Roman" pitchFamily="18" charset="0"/>
              </a:rPr>
              <a:t> </a:t>
            </a:r>
          </a:p>
          <a:p>
            <a:pPr marL="0" marR="0" indent="457153" algn="just" defTabSz="914400" rtl="0" eaLnBrk="1" fontAlgn="auto" latinLnBrk="0" hangingPunct="1">
              <a:lnSpc>
                <a:spcPct val="150000"/>
              </a:lnSpc>
              <a:spcBef>
                <a:spcPts val="0"/>
              </a:spcBef>
              <a:spcAft>
                <a:spcPts val="0"/>
              </a:spcAft>
              <a:buClrTx/>
              <a:buSzTx/>
              <a:buFontTx/>
              <a:buNone/>
              <a:tabLst/>
              <a:defRPr/>
            </a:pPr>
            <a:r>
              <a:rPr lang="ru-RU" sz="1600" dirty="0" smtClean="0">
                <a:latin typeface="Times New Roman" pitchFamily="18" charset="0"/>
                <a:cs typeface="Times New Roman" pitchFamily="18" charset="0"/>
              </a:rPr>
              <a:t>Сегодня мне бы хотелось с вами обсудить вопросы осуществления внутреннего финансового контроля и аудита,</a:t>
            </a:r>
            <a:r>
              <a:rPr lang="ru-RU" sz="1600" baseline="0" dirty="0" smtClean="0">
                <a:latin typeface="Times New Roman" pitchFamily="18" charset="0"/>
                <a:cs typeface="Times New Roman" pitchFamily="18" charset="0"/>
              </a:rPr>
              <a:t> </a:t>
            </a:r>
            <a:r>
              <a:rPr lang="ru-RU" altLang="ru-RU" sz="1600" dirty="0" smtClean="0">
                <a:latin typeface="Times New Roman" pitchFamily="18" charset="0"/>
                <a:cs typeface="Times New Roman" pitchFamily="18" charset="0"/>
              </a:rPr>
              <a:t>рассказать о проблемах, которые выявляются Департаментом финансов при контроля, и (самое главное) проинформировать вас о возможности предотвращения данных нарушений.</a:t>
            </a:r>
          </a:p>
          <a:p>
            <a:pPr indent="457153" algn="just">
              <a:lnSpc>
                <a:spcPct val="150000"/>
              </a:lnSpc>
            </a:pPr>
            <a:endParaRPr lang="ru-RU" sz="1600" dirty="0" smtClean="0">
              <a:latin typeface="Times New Roman" pitchFamily="18" charset="0"/>
              <a:cs typeface="Times New Roman" pitchFamily="18" charset="0"/>
            </a:endParaRPr>
          </a:p>
          <a:p>
            <a:pPr indent="457153" algn="just">
              <a:lnSpc>
                <a:spcPct val="150000"/>
              </a:lnSpc>
            </a:pPr>
            <a:r>
              <a:rPr lang="ru-RU" sz="1600" dirty="0" smtClean="0">
                <a:latin typeface="Times New Roman" pitchFamily="18" charset="0"/>
                <a:cs typeface="Times New Roman" pitchFamily="18" charset="0"/>
              </a:rPr>
              <a:t>Более двух лет мы с вами формируем систему внутреннего финансового контроля и аудита, фактически выстраиваем комплексную систему предотвращения нарушений в финансово-бюджетной сфере.</a:t>
            </a:r>
          </a:p>
          <a:p>
            <a:pPr algn="just">
              <a:lnSpc>
                <a:spcPct val="150000"/>
              </a:lnSpc>
            </a:pPr>
            <a:endParaRPr lang="ru-RU" sz="1600" dirty="0" smtClean="0">
              <a:latin typeface="Times New Roman" pitchFamily="18" charset="0"/>
              <a:cs typeface="Times New Roman" pitchFamily="18" charset="0"/>
            </a:endParaRPr>
          </a:p>
          <a:p>
            <a:pPr>
              <a:lnSpc>
                <a:spcPct val="150000"/>
              </a:lnSpc>
            </a:pPr>
            <a:endParaRPr lang="ru-RU" sz="16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kern="1200" dirty="0" smtClean="0">
                <a:solidFill>
                  <a:schemeClr val="tx1"/>
                </a:solidFill>
                <a:latin typeface="Times New Roman" pitchFamily="18" charset="0"/>
                <a:cs typeface="Times New Roman" pitchFamily="18" charset="0"/>
              </a:rPr>
              <a:t>Теперь несколько слов об упрощённом осуществлении внутреннего финансового аудита.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В этом случае,</a:t>
            </a:r>
          </a:p>
          <a:p>
            <a:pPr indent="457200" algn="just">
              <a:lnSpc>
                <a:spcPct val="150000"/>
              </a:lnSpc>
            </a:pPr>
            <a:r>
              <a:rPr lang="ru-RU" sz="1600" kern="1200" dirty="0" smtClean="0">
                <a:solidFill>
                  <a:schemeClr val="tx1"/>
                </a:solidFill>
                <a:latin typeface="Times New Roman" pitchFamily="18" charset="0"/>
                <a:cs typeface="Times New Roman" pitchFamily="18" charset="0"/>
              </a:rPr>
              <a:t>-ведомственные (внутренние) акты, определяющие, в том числе, особенности планирования и проведения аудиторских мероприятий главным администратором бюджетных средств не издаются;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-субъект внутреннего финансового аудита не создаётся;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-аудиторские мероприятия не проводятся;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-составление и утверждение плана проведения аудиторских мероприятий не осуществляется; </a:t>
            </a:r>
          </a:p>
          <a:p>
            <a:pPr indent="457200" algn="just">
              <a:lnSpc>
                <a:spcPct val="150000"/>
              </a:lnSpc>
            </a:pPr>
            <a:r>
              <a:rPr lang="ru-RU" sz="1600" kern="1200" dirty="0" smtClean="0">
                <a:solidFill>
                  <a:schemeClr val="tx1"/>
                </a:solidFill>
                <a:latin typeface="Times New Roman" pitchFamily="18" charset="0"/>
                <a:cs typeface="Times New Roman" pitchFamily="18" charset="0"/>
              </a:rPr>
              <a:t>-эксперты и должностные лица главного администратора бюджетных средств к выполнению аудиторских мероприятий не привлекаются;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-подготовка годовой отчётности о результатах деятельности субъекта внутреннего финансового аудита не осуществляется.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Но, при этом, руководитель главного администратора бюджетных средств принимает на себя и единолично несёт ответственность за результаты выполнения бюджетных процедур, самостоятельно выполняет действия, направленные на достижение целей осуществления внутреннего финансового аудита, в том числе:</a:t>
            </a:r>
          </a:p>
          <a:p>
            <a:pPr indent="457200" algn="just">
              <a:lnSpc>
                <a:spcPct val="150000"/>
              </a:lnSpc>
            </a:pPr>
            <a:r>
              <a:rPr lang="ru-RU" sz="1600" kern="1200" dirty="0" smtClean="0">
                <a:solidFill>
                  <a:schemeClr val="tx1"/>
                </a:solidFill>
                <a:latin typeface="Times New Roman" pitchFamily="18" charset="0"/>
                <a:cs typeface="Times New Roman" pitchFamily="18" charset="0"/>
              </a:rPr>
              <a:t>-организует и осуществляет внутренний финансовый контроль;</a:t>
            </a:r>
          </a:p>
          <a:p>
            <a:pPr indent="457200" algn="just">
              <a:lnSpc>
                <a:spcPct val="150000"/>
              </a:lnSpc>
            </a:pPr>
            <a:r>
              <a:rPr lang="ru-RU" sz="1600" kern="1200" dirty="0" smtClean="0">
                <a:solidFill>
                  <a:schemeClr val="tx1"/>
                </a:solidFill>
                <a:latin typeface="Times New Roman" pitchFamily="18" charset="0"/>
                <a:cs typeface="Times New Roman" pitchFamily="18" charset="0"/>
              </a:rPr>
              <a:t>-решает задачи внутреннего финансового аудита, направленные на совершенствование внутреннего финансового контроля;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-решает задачи внутреннего финансового аудита, направленные на повышение качества финансового менеджмента.</a:t>
            </a:r>
          </a:p>
          <a:p>
            <a:pPr indent="457200" algn="just">
              <a:lnSpc>
                <a:spcPct val="150000"/>
              </a:lnSpc>
            </a:pPr>
            <a:r>
              <a:rPr lang="ru-RU" sz="1600" dirty="0" smtClean="0">
                <a:latin typeface="Times New Roman" pitchFamily="18" charset="0"/>
                <a:cs typeface="Times New Roman" pitchFamily="18" charset="0"/>
              </a:rPr>
              <a:t>Как уже было сказано, это серьёзный функционал, требующий соответствующих компетенций.</a:t>
            </a:r>
          </a:p>
          <a:p>
            <a:pPr indent="457200" algn="just">
              <a:lnSpc>
                <a:spcPct val="150000"/>
              </a:lnSpc>
            </a:pPr>
            <a:r>
              <a:rPr lang="ru-RU" sz="1600" dirty="0" smtClean="0">
                <a:latin typeface="Times New Roman" pitchFamily="18" charset="0"/>
                <a:cs typeface="Times New Roman" pitchFamily="18" charset="0"/>
              </a:rPr>
              <a:t>Уважаемые коллеги, уже прошло достаточно много времени с принятия федеральных стандартов внутреннего финансового аудита.</a:t>
            </a:r>
          </a:p>
          <a:p>
            <a:pPr indent="457200" algn="just">
              <a:lnSpc>
                <a:spcPct val="150000"/>
              </a:lnSpc>
            </a:pPr>
            <a:r>
              <a:rPr lang="ru-RU" sz="1600" dirty="0" smtClean="0">
                <a:latin typeface="Times New Roman" pitchFamily="18" charset="0"/>
                <a:cs typeface="Times New Roman" pitchFamily="18" charset="0"/>
              </a:rPr>
              <a:t>Поэтому работа по его организации, в том числе и на муниципальном уровне, должна быть закончена в кратчайшие сроки.</a:t>
            </a:r>
          </a:p>
          <a:p>
            <a:pPr indent="457200" algn="just">
              <a:lnSpc>
                <a:spcPct val="150000"/>
              </a:lnSpc>
            </a:pPr>
            <a:r>
              <a:rPr lang="ru-RU" sz="1600" dirty="0" smtClean="0">
                <a:latin typeface="Times New Roman" pitchFamily="18" charset="0"/>
                <a:cs typeface="Times New Roman" pitchFamily="18" charset="0"/>
              </a:rPr>
              <a:t>В ближайшее время нами будет направлена в адрес главных администраторов бюджетных средств для заполнения и предоставления форма отчёта об организации и осуществлении внутреннего финансового аудита.</a:t>
            </a:r>
          </a:p>
          <a:p>
            <a:pPr indent="457200" algn="just">
              <a:lnSpc>
                <a:spcPct val="150000"/>
              </a:lnSpc>
            </a:pPr>
            <a:r>
              <a:rPr lang="ru-RU" sz="1600" dirty="0" smtClean="0">
                <a:latin typeface="Times New Roman" pitchFamily="18" charset="0"/>
                <a:cs typeface="Times New Roman" pitchFamily="18" charset="0"/>
              </a:rPr>
              <a:t>Кроме того, предлагаем руководителям органов местного самоуправления организовать обучение должностных лиц, осуществляющих внутренний финансовый аудит. </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17575" y="744538"/>
            <a:ext cx="4962525" cy="3722687"/>
          </a:xfrm>
        </p:spPr>
      </p:sp>
      <p:sp>
        <p:nvSpPr>
          <p:cNvPr id="3" name="Заметки 2"/>
          <p:cNvSpPr>
            <a:spLocks noGrp="1"/>
          </p:cNvSpPr>
          <p:nvPr>
            <p:ph type="body" idx="1"/>
          </p:nvPr>
        </p:nvSpPr>
        <p:spPr>
          <a:xfrm>
            <a:off x="679767" y="4715907"/>
            <a:ext cx="5815413" cy="4856717"/>
          </a:xfrm>
        </p:spPr>
        <p:txBody>
          <a:bodyPr>
            <a:noAutofit/>
          </a:bodyPr>
          <a:lstStyle/>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В</a:t>
            </a:r>
            <a:r>
              <a:rPr lang="ru-RU" sz="1600" baseline="0" dirty="0" smtClean="0">
                <a:latin typeface="Times New Roman" panose="02020603050405020304" pitchFamily="18" charset="0"/>
                <a:cs typeface="Times New Roman" panose="02020603050405020304" pitchFamily="18" charset="0"/>
              </a:rPr>
              <a:t> рамках полномочий по осуществлению внутреннего государственного финансового контроля б</a:t>
            </a:r>
            <a:r>
              <a:rPr lang="ru-RU" sz="1600" dirty="0" smtClean="0">
                <a:latin typeface="Times New Roman" panose="02020603050405020304" pitchFamily="18" charset="0"/>
                <a:cs typeface="Times New Roman" panose="02020603050405020304" pitchFamily="18" charset="0"/>
              </a:rPr>
              <a:t>ольшое внимание уделялось контролю за реализацией национальных проектов.</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Департаментом финансов области</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проведено 25 контрольных мероприятий в отношении правомерности расходования бюджетных средств, выделенных на реализацию 6 национальных проектов.</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Общий объём проверенных бюджетных средств составил более 1,5 млрд. рублей. </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В общей структуре нарушений основную долю (1,8 млрд. руб. или около 56%) составляют нарушения условий предоставления межбюджетных трансфертов.</a:t>
            </a:r>
            <a:r>
              <a:rPr lang="ru-RU" sz="1600" baseline="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Эта группа нарушений доминирует из года в год, при этом нарушения допускают как органы исполнительной государственной власти области, так и органы местного самоуправления.</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К типичным нарушениям условий предоставления межбюджетных трансфертов со стороны органов власти относятся факты, когда: </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-в соглашении предусмотрены не все условия, установленные правилами предоставления межбюджетного трансферта; </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-нарушены установленные сроки заключения соглашений.</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Со стороны органов местного самоуправления типичными нарушениями являются:</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-невыполнение показателей результативности использования субсидий;</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-несоблюдение уровня </a:t>
            </a:r>
            <a:r>
              <a:rPr lang="ru-RU" sz="1600" dirty="0" err="1" smtClean="0">
                <a:latin typeface="Times New Roman" panose="02020603050405020304" pitchFamily="18" charset="0"/>
                <a:cs typeface="Times New Roman" panose="02020603050405020304" pitchFamily="18" charset="0"/>
              </a:rPr>
              <a:t>софинансирования</a:t>
            </a:r>
            <a:r>
              <a:rPr lang="ru-RU" sz="1600" dirty="0" smtClean="0">
                <a:latin typeface="Times New Roman" panose="02020603050405020304" pitchFamily="18" charset="0"/>
                <a:cs typeface="Times New Roman" panose="02020603050405020304" pitchFamily="18" charset="0"/>
              </a:rPr>
              <a:t> расходов;</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представление главному распорядителю неполного пакета документов.</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Нарушения условий предоставления межбюджетных трансфертов выявлены у 22 муниципальных образований области.</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Значительный объём нарушений был установлен при проверке государственных заданий– 151,3 млн. рублей.</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Так, в Департаменте образования области неправомерно определено финансовое обеспечение выполнения государственного задания на 2019 год по 13 подведомственным учреждениям;14 подведомственным учреждениям произведено перечисление субсидии, ранее установленного срока.</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В ходе проверок 22 объектов контроля установлены неправомерные расходы бюджетных средств. Например, в бюджетном учреждении области «Бюро кадастровой оценки и технической инвентаризации» были установлены факты выплаты доплат к заработной плате работникам за интенсивность и высокие результаты работы при отсутствии локальных нормативных актов по установлению показателей и критериев оценки эффективности деятельности работников, общая сумма таких выплат составила более 17 млн. рублей.</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Администрацией </a:t>
            </a:r>
            <a:r>
              <a:rPr lang="ru-RU" sz="1600" dirty="0" err="1" smtClean="0">
                <a:latin typeface="Times New Roman" panose="02020603050405020304" pitchFamily="18" charset="0"/>
                <a:cs typeface="Times New Roman" panose="02020603050405020304" pitchFamily="18" charset="0"/>
              </a:rPr>
              <a:t>Устюженского</a:t>
            </a:r>
            <a:r>
              <a:rPr lang="ru-RU" sz="1600" dirty="0" smtClean="0">
                <a:latin typeface="Times New Roman" panose="02020603050405020304" pitchFamily="18" charset="0"/>
                <a:cs typeface="Times New Roman" panose="02020603050405020304" pitchFamily="18" charset="0"/>
              </a:rPr>
              <a:t> муниципального района неправомерно направлены средства областного бюджета в оплату работ на строительство детского сада (80 мест), непредусмотренных проектно-сметной документацией в сумме 545,2 тыс. рублей. Ущерб, нанесённый областному бюджету возмещён в полном объёме.</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Администрацией </a:t>
            </a:r>
            <a:r>
              <a:rPr lang="ru-RU" sz="1600" dirty="0" err="1" smtClean="0">
                <a:latin typeface="Times New Roman" panose="02020603050405020304" pitchFamily="18" charset="0"/>
                <a:cs typeface="Times New Roman" panose="02020603050405020304" pitchFamily="18" charset="0"/>
              </a:rPr>
              <a:t>Вожегодского</a:t>
            </a:r>
            <a:r>
              <a:rPr lang="ru-RU" sz="1600" dirty="0" smtClean="0">
                <a:latin typeface="Times New Roman" panose="02020603050405020304" pitchFamily="18" charset="0"/>
                <a:cs typeface="Times New Roman" panose="02020603050405020304" pitchFamily="18" charset="0"/>
              </a:rPr>
              <a:t> муниципального района в нарушение муниципального контракта без применения понижающего коэффициента, сложившегося по результатам проведённого аукциона излишне перечислено подрядчику 197,5 тыс. рублей, в связи с чем нанесён ущерб областному бюджету.</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При проверках годовых отчётов об исполнении местных бюджетов у 7 муниципальных образований области установлены факты искажения бюджетной отчётности.</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В 2020 году выявлены факты нарушений при ведении бухгалтерского учёта. Например, автономным учреждением области «Череповецкий психоневрологический интернат» в нарушение законодательства о бухгалтерском учёте приняты на бухгалтерский учёт и списаны на </a:t>
            </a:r>
            <a:r>
              <a:rPr lang="ru-RU" sz="1600" dirty="0" err="1" smtClean="0">
                <a:latin typeface="Times New Roman" panose="02020603050405020304" pitchFamily="18" charset="0"/>
                <a:cs typeface="Times New Roman" panose="02020603050405020304" pitchFamily="18" charset="0"/>
              </a:rPr>
              <a:t>забалансовый</a:t>
            </a:r>
            <a:r>
              <a:rPr lang="ru-RU" sz="1600" dirty="0" smtClean="0">
                <a:latin typeface="Times New Roman" panose="02020603050405020304" pitchFamily="18" charset="0"/>
                <a:cs typeface="Times New Roman" panose="02020603050405020304" pitchFamily="18" charset="0"/>
              </a:rPr>
              <a:t> счёт фактически не поступившие объекты основных средств на общую сумму 290,3 тыс. рублей.</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	Выявлено несколько фактов нецелевого расходования бюджетных средств. Так, при проверке бюджетного учреждения социального обслуживания области «Комплексный центр социального обслуживания населения Белозерского района» установлено нецелевое использование средств субсидии на иные цели в сумме 49,8 тыс. рублей, в связи с тем, что в средства субсидии на иные цели использованы учреждением на выплату должностного оклада и компенсационных выплат, а не на стимулирующие выплаты как было предусмотрено соглашением.</a:t>
            </a:r>
          </a:p>
          <a:p>
            <a:pPr algn="just" eaLnBrk="1" fontAlgn="auto" hangingPunct="1">
              <a:spcBef>
                <a:spcPts val="0"/>
              </a:spcBef>
              <a:spcAft>
                <a:spcPts val="0"/>
              </a:spcAft>
              <a:defRPr/>
            </a:pPr>
            <a:r>
              <a:rPr lang="ru-RU" sz="1600" dirty="0" smtClean="0">
                <a:latin typeface="Times New Roman" panose="02020603050405020304" pitchFamily="18" charset="0"/>
                <a:cs typeface="Times New Roman" panose="02020603050405020304" pitchFamily="18" charset="0"/>
              </a:rPr>
              <a:t>Во избежание подобных нарушений необходимо продолжать совершенствовать внутренний финансовый аудит у главных распорядителей бюджетных средств, о котором чуть позже.</a:t>
            </a:r>
          </a:p>
        </p:txBody>
      </p:sp>
      <p:sp>
        <p:nvSpPr>
          <p:cNvPr id="4" name="Номер слайда 3"/>
          <p:cNvSpPr>
            <a:spLocks noGrp="1"/>
          </p:cNvSpPr>
          <p:nvPr>
            <p:ph type="sldNum" sz="quarter" idx="10"/>
          </p:nvPr>
        </p:nvSpPr>
        <p:spPr/>
        <p:txBody>
          <a:bodyPr/>
          <a:lstStyle/>
          <a:p>
            <a:fld id="{C01908C4-79FE-411E-B5FA-FAF0336CBD5D}"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Заметки 2"/>
          <p:cNvSpPr>
            <a:spLocks noGrp="1"/>
          </p:cNvSpPr>
          <p:nvPr>
            <p:ph type="body" idx="1"/>
          </p:nvPr>
        </p:nvSpPr>
        <p:spPr bwMode="auto">
          <a:xfrm>
            <a:off x="679450" y="4716463"/>
            <a:ext cx="5438775" cy="4784725"/>
          </a:xfrm>
          <a:extLst/>
        </p:spPr>
        <p:txBody>
          <a:bodyPr wrap="square" numCol="1" anchor="t" anchorCtr="0" compatLnSpc="1">
            <a:prstTxWarp prst="textNoShape">
              <a:avLst/>
            </a:prstTxWarp>
            <a:noAutofit/>
          </a:bodyPr>
          <a:lstStyle/>
          <a:p>
            <a:pPr indent="450000" algn="just">
              <a:lnSpc>
                <a:spcPct val="150000"/>
              </a:lnSpc>
              <a:spcBef>
                <a:spcPts val="0"/>
              </a:spcBef>
              <a:defRPr/>
            </a:pPr>
            <a:r>
              <a:rPr lang="ru-RU" altLang="ru-RU" sz="1600" dirty="0" smtClean="0">
                <a:latin typeface="Times New Roman" pitchFamily="18" charset="0"/>
                <a:cs typeface="Times New Roman" pitchFamily="18" charset="0"/>
              </a:rPr>
              <a:t>В рамках контроля в сфере закупок Департаментом финансов в 2020 году проведено 41 контрольное мероприятие </a:t>
            </a:r>
            <a:r>
              <a:rPr lang="ru-RU" altLang="ru-RU" sz="1600" i="1" dirty="0" smtClean="0">
                <a:latin typeface="Times New Roman" pitchFamily="18" charset="0"/>
                <a:cs typeface="Times New Roman" pitchFamily="18" charset="0"/>
              </a:rPr>
              <a:t>(в том числе 39 внеплановых проверок, которые проводились по обращениям КСП, органов прокуратуры, обращений граждан). </a:t>
            </a:r>
            <a:r>
              <a:rPr lang="ru-RU" altLang="ru-RU" sz="1600" dirty="0" smtClean="0">
                <a:latin typeface="Times New Roman" pitchFamily="18" charset="0"/>
                <a:cs typeface="Times New Roman" pitchFamily="18" charset="0"/>
              </a:rPr>
              <a:t>За текущий год - 64 проверки, в том числе 8 – плановые проверки, 40 – по обращениям граждан и организаций, 13 - по обращениям </a:t>
            </a:r>
            <a:r>
              <a:rPr lang="ru-RU" sz="1600" dirty="0" smtClean="0">
                <a:latin typeface="Times New Roman" panose="02020603050405020304" pitchFamily="18" charset="0"/>
                <a:cs typeface="Times New Roman" panose="02020603050405020304" pitchFamily="18" charset="0"/>
              </a:rPr>
              <a:t>о согласовании заключения контракта с единственным поставщиком (подрядчиком, исполнителем), </a:t>
            </a:r>
            <a:r>
              <a:rPr lang="ru-RU" altLang="ru-RU" sz="1600" dirty="0" smtClean="0">
                <a:latin typeface="Times New Roman" pitchFamily="18" charset="0"/>
                <a:cs typeface="Times New Roman" pitchFamily="18" charset="0"/>
              </a:rPr>
              <a:t>2 -  по информации, предоставленной ЦБ, 1 – по обращению прокуратуры.</a:t>
            </a:r>
          </a:p>
          <a:p>
            <a:pPr indent="450000" algn="just">
              <a:lnSpc>
                <a:spcPct val="150000"/>
              </a:lnSpc>
              <a:spcBef>
                <a:spcPts val="0"/>
              </a:spcBef>
              <a:defRPr/>
            </a:pPr>
            <a:r>
              <a:rPr lang="ru-RU" altLang="ru-RU" sz="1600" dirty="0" smtClean="0">
                <a:latin typeface="Times New Roman" pitchFamily="18" charset="0"/>
                <a:cs typeface="Times New Roman" pitchFamily="18" charset="0"/>
              </a:rPr>
              <a:t>В тоже время, по материалам, направляемым в адрес Департамента финансов области органами прокуратуры, контрольно-счетной палатой области в 2020 году проведено 1014 административных расследований, в 2021 году 1090. По результатам расследований составлены протоколы об административных правонарушениях.</a:t>
            </a:r>
          </a:p>
          <a:p>
            <a:pPr indent="450000" algn="just">
              <a:lnSpc>
                <a:spcPct val="150000"/>
              </a:lnSpc>
              <a:spcBef>
                <a:spcPts val="0"/>
              </a:spcBef>
              <a:defRPr/>
            </a:pPr>
            <a:r>
              <a:rPr lang="ru-RU" altLang="ru-RU" sz="1600" dirty="0" smtClean="0">
                <a:latin typeface="Times New Roman" pitchFamily="18" charset="0"/>
                <a:cs typeface="Times New Roman" pitchFamily="18" charset="0"/>
              </a:rPr>
              <a:t>На слайде вы видите количество проверенных закупок и контрактов. </a:t>
            </a:r>
          </a:p>
          <a:p>
            <a:pPr>
              <a:defRPr/>
            </a:pPr>
            <a:endParaRPr lang="ru-RU" alt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5"/>
          </p:nvPr>
        </p:nvSpPr>
        <p:spPr/>
        <p:txBody>
          <a:bodyPr/>
          <a:lstStyle/>
          <a:p>
            <a:pPr>
              <a:defRPr/>
            </a:pPr>
            <a:fld id="{CAC27BA6-0F9D-40B6-BBF0-53BECB225BB3}" type="slidenum">
              <a:rPr lang="ru-RU" smtClean="0"/>
              <a:pPr>
                <a:defRPr/>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Заметки 2"/>
          <p:cNvSpPr>
            <a:spLocks noGrp="1"/>
          </p:cNvSpPr>
          <p:nvPr>
            <p:ph type="body" idx="1"/>
          </p:nvPr>
        </p:nvSpPr>
        <p:spPr bwMode="auto">
          <a:xfrm>
            <a:off x="679450" y="4716463"/>
            <a:ext cx="5438775" cy="471214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Нарушения и недостатки, выявленные при проведении проверок:</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в контрактах (договорах), заключенных у единственного поставщика (подрядчика, исполнителя) отсутствует условие о том, что цена контракта является твердой и определяется на весь срок исполнения контракта;</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заключение контрактов на работы или услуги, выполнение которых может осуществляться только органом исполнительной власти и при необходимости оказания медицинской помощи в неотложной или экстренной форме (по пунктам 6, 9 части 1 статьи 93 Закона о контрактной системе) при отсутствии обоснования цены контракта;</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не применение мер ответственности по контракту, в случае ненадлежащего его исполнения или исполнения с нарушением срока;</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приемка товара (работы, услуги) несоответствующих условиям контракта, если это не привело к дополнительному расходованию бюджетных средств или уменьшению поставляемых товаров, выполняемых работ, оказываемых услуг.</a:t>
            </a:r>
          </a:p>
          <a:p>
            <a:pPr indent="449263">
              <a:lnSpc>
                <a:spcPct val="150000"/>
              </a:lnSpc>
              <a:defRPr/>
            </a:pPr>
            <a:endParaRPr lang="ru-RU" alt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5"/>
          </p:nvPr>
        </p:nvSpPr>
        <p:spPr/>
        <p:txBody>
          <a:bodyPr/>
          <a:lstStyle/>
          <a:p>
            <a:pPr>
              <a:defRPr/>
            </a:pPr>
            <a:fld id="{5CA5EE56-E4D0-42C8-BED7-DBAB25B0934F}" type="slidenum">
              <a:rPr lang="ru-RU" smtClean="0"/>
              <a:pPr>
                <a:defRPr/>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xfrm>
            <a:off x="679450" y="4716463"/>
            <a:ext cx="5438775" cy="478415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Кроме того, имеются нарушения, за которые предусмотрена административная ответственность.</a:t>
            </a:r>
          </a:p>
          <a:p>
            <a:pPr indent="449263" algn="just">
              <a:lnSpc>
                <a:spcPct val="150000"/>
              </a:lnSpc>
              <a:spcBef>
                <a:spcPct val="0"/>
              </a:spcBef>
              <a:defRPr/>
            </a:pPr>
            <a:r>
              <a:rPr lang="ru-RU" altLang="ru-RU" sz="1600" dirty="0" smtClean="0">
                <a:latin typeface="Times New Roman" pitchFamily="18" charset="0"/>
                <a:cs typeface="Times New Roman" pitchFamily="18" charset="0"/>
              </a:rPr>
              <a:t>Основное нарушение – это нарушение сроков оплаты по контрактам. В 2020 году в отношении должностных лиц учреждений составлено 787 протокола по фактам нарушения сроков оплаты по контрактам (ч. 1 ст.7.325 КоАП РФ), в текущем периоде 2021 года – 951 протокол.</a:t>
            </a:r>
          </a:p>
          <a:p>
            <a:pPr indent="449263" algn="just">
              <a:lnSpc>
                <a:spcPct val="150000"/>
              </a:lnSpc>
              <a:spcBef>
                <a:spcPct val="0"/>
              </a:spcBef>
              <a:defRPr/>
            </a:pPr>
            <a:r>
              <a:rPr lang="ru-RU" altLang="ru-RU" sz="1600" dirty="0" smtClean="0">
                <a:latin typeface="Times New Roman" pitchFamily="18" charset="0"/>
                <a:cs typeface="Times New Roman" pitchFamily="18" charset="0"/>
              </a:rPr>
              <a:t>Второй блок нарушений, по которому также осуществляется административное возбуждение - нарушения сроков направления информации и документов о приемке в реестр контрактов (ч. 2 ст.7.31 КоАП РФ).</a:t>
            </a:r>
          </a:p>
          <a:p>
            <a:pPr indent="449263" algn="just">
              <a:lnSpc>
                <a:spcPct val="150000"/>
              </a:lnSpc>
              <a:spcBef>
                <a:spcPct val="0"/>
              </a:spcBef>
              <a:defRPr/>
            </a:pPr>
            <a:r>
              <a:rPr lang="ru-RU" altLang="ru-RU" sz="1600" dirty="0" smtClean="0">
                <a:latin typeface="Times New Roman" pitchFamily="18" charset="0"/>
                <a:cs typeface="Times New Roman" pitchFamily="18" charset="0"/>
              </a:rPr>
              <a:t>Третий блок  - нарушения срока направления в контрольный орган уведомления о заключении контракта с единственным поставщиком (подрядчиком, исполнителем) (ч.1 ст.19.7.2 КоАП РФ).</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Незначительное количество имеют нарушения, связанные с внесением изменений в условия контрактов (ч.4 ст.7.32 КоАП РФ), принятия решения о способе определения поставщика (подрядчика, исполнителя) (ч.1 и 2 ст.7.29 КоАП РФ); несвоевременного представления документов в рамках административного расследования (ст. 17.7 КоАП РФ), заключения контракта с нарушением требований законодательства (ч.1 ст. 7.32 КоАП РФ).</a:t>
            </a:r>
          </a:p>
          <a:p>
            <a:pPr indent="449263" algn="just">
              <a:lnSpc>
                <a:spcPct val="150000"/>
              </a:lnSpc>
              <a:spcBef>
                <a:spcPct val="0"/>
              </a:spcBef>
              <a:defRPr/>
            </a:pPr>
            <a:endParaRPr lang="ru-RU" altLang="ru-RU" sz="1600" dirty="0" smtClean="0">
              <a:latin typeface="Times New Roman" pitchFamily="18" charset="0"/>
              <a:cs typeface="Times New Roman" pitchFamily="18" charset="0"/>
            </a:endParaRPr>
          </a:p>
        </p:txBody>
      </p:sp>
      <p:sp>
        <p:nvSpPr>
          <p:cNvPr id="4" name="Номер слайда 3"/>
          <p:cNvSpPr>
            <a:spLocks noGrp="1"/>
          </p:cNvSpPr>
          <p:nvPr>
            <p:ph type="sldNum" sz="quarter" idx="5"/>
          </p:nvPr>
        </p:nvSpPr>
        <p:spPr/>
        <p:txBody>
          <a:bodyPr/>
          <a:lstStyle/>
          <a:p>
            <a:pPr>
              <a:defRPr/>
            </a:pPr>
            <a:fld id="{1C7DC8C6-1AB2-49F9-8644-387A9821C263}" type="slidenum">
              <a:rPr lang="ru-RU" smtClean="0"/>
              <a:pPr>
                <a:defRPr/>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xfrm>
            <a:off x="679450" y="4716463"/>
            <a:ext cx="5438775" cy="485616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За текущий период 2021 года в отношении должностных лиц учреждений составлено 951 протокол об административных правонарушениях по фактам просрочки оплаты по контрактам, что составляет 87% об общего количества составленных протоколов.</a:t>
            </a:r>
          </a:p>
          <a:p>
            <a:pPr indent="449263" algn="just">
              <a:lnSpc>
                <a:spcPct val="150000"/>
              </a:lnSpc>
              <a:spcBef>
                <a:spcPct val="0"/>
              </a:spcBef>
              <a:defRPr/>
            </a:pPr>
            <a:r>
              <a:rPr lang="ru-RU" altLang="ru-RU" sz="1600" dirty="0" smtClean="0">
                <a:latin typeface="Times New Roman" pitchFamily="18" charset="0"/>
                <a:cs typeface="Times New Roman" pitchFamily="18" charset="0"/>
              </a:rPr>
              <a:t> Факты нарушений являются различными как по размеру, так и по периоду просрочки (устанавливаются факты просрочки оплаты в незначительных суммах, таких как 209 руб. в течение 35 дней, 900 рублей в течении 30 дней), что  не связано с финансовым состоянием учреждений. </a:t>
            </a:r>
          </a:p>
          <a:p>
            <a:pPr indent="449263" algn="just">
              <a:lnSpc>
                <a:spcPct val="150000"/>
              </a:lnSpc>
              <a:spcBef>
                <a:spcPct val="0"/>
              </a:spcBef>
              <a:defRPr/>
            </a:pPr>
            <a:r>
              <a:rPr lang="ru-RU" altLang="ru-RU" sz="1600" dirty="0" smtClean="0">
                <a:latin typeface="Times New Roman" pitchFamily="18" charset="0"/>
                <a:cs typeface="Times New Roman" pitchFamily="18" charset="0"/>
              </a:rPr>
              <a:t>В тоже время при проведении контрольных мероприятий встречаются контракты, исполненные без нарушений в части соблюдения сроков оплаты. Примером, который можно использовать при заключении контрактов является опыт департамента здравоохранения области по включению в контракты условий по исчислению сроков оплаты с даты приемки товара, а не с даты его поставки. Условия типового контракта на поставку лекарственных препаратов, утвержденного приказом Минздрава России от 18.01.2021 № 15н, предусматривающие срок для проведения экспертизы поставленного товара, (не более 15 рабочих дней) считаем возможным применять при заключении всех контрактов. В этом случае по результатам приемки (экспертизы) подписывается акт приема-передачи, с даты подписания которого начнет исчисляться срок для оплаты по контракту. </a:t>
            </a:r>
          </a:p>
          <a:p>
            <a:pPr indent="449263" algn="just">
              <a:lnSpc>
                <a:spcPct val="150000"/>
              </a:lnSpc>
              <a:spcBef>
                <a:spcPct val="0"/>
              </a:spcBef>
              <a:defRPr/>
            </a:pPr>
            <a:r>
              <a:rPr lang="ru-RU" altLang="ru-RU" sz="1600" dirty="0" smtClean="0">
                <a:latin typeface="Times New Roman" pitchFamily="18" charset="0"/>
                <a:cs typeface="Times New Roman" pitchFamily="18" charset="0"/>
              </a:rPr>
              <a:t> </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Напоминаем, что данное нарушения является административным, ответственность за которое установлена частью 1 статьи 7.32.5 КоАП РФ (предусмотрен штраф на должностных лиц – от 30,0 до 50,0 </a:t>
            </a:r>
            <a:r>
              <a:rPr lang="ru-RU" altLang="ru-RU" sz="1600" dirty="0" err="1" smtClean="0">
                <a:latin typeface="Times New Roman" pitchFamily="18" charset="0"/>
                <a:cs typeface="Times New Roman" pitchFamily="18" charset="0"/>
              </a:rPr>
              <a:t>тыс.руб</a:t>
            </a:r>
            <a:r>
              <a:rPr lang="ru-RU" altLang="ru-RU" sz="1600" dirty="0" smtClean="0">
                <a:latin typeface="Times New Roman" pitchFamily="18" charset="0"/>
                <a:cs typeface="Times New Roman" pitchFamily="18" charset="0"/>
              </a:rPr>
              <a:t>.)</a:t>
            </a:r>
          </a:p>
        </p:txBody>
      </p:sp>
      <p:sp>
        <p:nvSpPr>
          <p:cNvPr id="4" name="Номер слайда 3"/>
          <p:cNvSpPr>
            <a:spLocks noGrp="1"/>
          </p:cNvSpPr>
          <p:nvPr>
            <p:ph type="sldNum" sz="quarter" idx="5"/>
          </p:nvPr>
        </p:nvSpPr>
        <p:spPr/>
        <p:txBody>
          <a:bodyPr/>
          <a:lstStyle/>
          <a:p>
            <a:pPr>
              <a:defRPr/>
            </a:pPr>
            <a:fld id="{DD8B333C-CCAD-48A1-B0FE-C5D1F361F40F}" type="slidenum">
              <a:rPr lang="ru-RU" smtClean="0"/>
              <a:pPr>
                <a:defRPr/>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Заметки 2"/>
          <p:cNvSpPr>
            <a:spLocks noGrp="1"/>
          </p:cNvSpPr>
          <p:nvPr>
            <p:ph type="body" idx="1"/>
          </p:nvPr>
        </p:nvSpPr>
        <p:spPr bwMode="auto">
          <a:xfrm>
            <a:off x="679450" y="4716463"/>
            <a:ext cx="5438775" cy="478415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Основными нарушениям при размещении информации и документов в реестре контрактов является:</a:t>
            </a:r>
          </a:p>
          <a:p>
            <a:pPr indent="449263" algn="just">
              <a:lnSpc>
                <a:spcPct val="150000"/>
              </a:lnSpc>
              <a:spcBef>
                <a:spcPct val="0"/>
              </a:spcBef>
              <a:defRPr/>
            </a:pPr>
            <a:r>
              <a:rPr lang="ru-RU" altLang="ru-RU" sz="1600" dirty="0" smtClean="0">
                <a:latin typeface="Times New Roman" pitchFamily="18" charset="0"/>
                <a:cs typeface="Times New Roman" pitchFamily="18" charset="0"/>
              </a:rPr>
              <a:t>1. </a:t>
            </a:r>
            <a:r>
              <a:rPr lang="ru-RU" altLang="ru-RU" sz="1600" dirty="0" err="1" smtClean="0">
                <a:latin typeface="Times New Roman" pitchFamily="18" charset="0"/>
                <a:cs typeface="Times New Roman" pitchFamily="18" charset="0"/>
              </a:rPr>
              <a:t>неразмещение</a:t>
            </a:r>
            <a:r>
              <a:rPr lang="ru-RU" altLang="ru-RU" sz="1600" dirty="0" smtClean="0">
                <a:latin typeface="Times New Roman" pitchFamily="18" charset="0"/>
                <a:cs typeface="Times New Roman" pitchFamily="18" charset="0"/>
              </a:rPr>
              <a:t> или несвоевременное размещение документов о приемке поставленного товара, выполненной работы, оказанной услуги. </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Например, если контрактом при приемке поставленного товара, выполненной работы, оказанной услуги предусмотрено составление нескольких документов, таких как товарная накладная, акт приема-передачи, акт ввода в эксплуатацию, то все эти документы необходимо направлять для включения в реестр контрактов.</a:t>
            </a:r>
          </a:p>
          <a:p>
            <a:pPr indent="449263" algn="just">
              <a:lnSpc>
                <a:spcPct val="150000"/>
              </a:lnSpc>
              <a:spcBef>
                <a:spcPct val="0"/>
              </a:spcBef>
              <a:defRPr/>
            </a:pPr>
            <a:r>
              <a:rPr lang="ru-RU" altLang="ru-RU" sz="1600" dirty="0" smtClean="0">
                <a:latin typeface="Times New Roman" pitchFamily="18" charset="0"/>
                <a:cs typeface="Times New Roman" pitchFamily="18" charset="0"/>
              </a:rPr>
              <a:t>2. несвоевременное размещение информации об исполнении контрактов, о выставленных неустойках (штрафах, пени); о расторжении, изменении контрактов.</a:t>
            </a:r>
          </a:p>
          <a:p>
            <a:pPr indent="449263" algn="just">
              <a:lnSpc>
                <a:spcPct val="150000"/>
              </a:lnSpc>
              <a:spcBef>
                <a:spcPct val="0"/>
              </a:spcBef>
              <a:defRPr/>
            </a:pPr>
            <a:r>
              <a:rPr lang="ru-RU" altLang="ru-RU" sz="1600" dirty="0" smtClean="0">
                <a:latin typeface="Times New Roman" pitchFamily="18" charset="0"/>
                <a:cs typeface="Times New Roman" pitchFamily="18" charset="0"/>
              </a:rPr>
              <a:t>Многие заказчики при заключении контрактов, например на оказание услуг, по водоснабжению со сроком исполнения с 1 января по 31 декабря, считают, что информацию об оплате необходимо размещать по итогам полностью исполненных обязательств обеими сторонами.</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Но с учетом сложившейся административной практики и позиции Минфина России, если по результатам исполнения контракта, а также в ходе исполнения контракта заказчиком осуществляются приемка и оплата, то заказчик обязан размещать данную информацию в течение пяти рабочих дней с даты соответственно приемки и оплаты (от 06.08.2020 № 24-03-08/68859).</a:t>
            </a:r>
          </a:p>
          <a:p>
            <a:pPr indent="449263" algn="just">
              <a:lnSpc>
                <a:spcPct val="150000"/>
              </a:lnSpc>
              <a:spcBef>
                <a:spcPct val="0"/>
              </a:spcBef>
              <a:defRPr/>
            </a:pPr>
            <a:r>
              <a:rPr lang="ru-RU" altLang="ru-RU" sz="1600" dirty="0" smtClean="0">
                <a:latin typeface="Times New Roman" pitchFamily="18" charset="0"/>
                <a:cs typeface="Times New Roman" pitchFamily="18" charset="0"/>
              </a:rPr>
              <a:t>Прошу обратить на это особое внимание.</a:t>
            </a:r>
          </a:p>
        </p:txBody>
      </p:sp>
      <p:sp>
        <p:nvSpPr>
          <p:cNvPr id="4" name="Номер слайда 3"/>
          <p:cNvSpPr>
            <a:spLocks noGrp="1"/>
          </p:cNvSpPr>
          <p:nvPr>
            <p:ph type="sldNum" sz="quarter" idx="5"/>
          </p:nvPr>
        </p:nvSpPr>
        <p:spPr/>
        <p:txBody>
          <a:bodyPr/>
          <a:lstStyle/>
          <a:p>
            <a:pPr>
              <a:defRPr/>
            </a:pPr>
            <a:fld id="{9912997F-992F-48A1-81EB-7983EB780CC5}" type="slidenum">
              <a:rPr lang="ru-RU" smtClean="0"/>
              <a:pPr>
                <a:defRPr/>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Заметки 2"/>
          <p:cNvSpPr>
            <a:spLocks noGrp="1"/>
          </p:cNvSpPr>
          <p:nvPr>
            <p:ph type="body" idx="1"/>
          </p:nvPr>
        </p:nvSpPr>
        <p:spPr bwMode="auto">
          <a:xfrm>
            <a:off x="679450" y="4716463"/>
            <a:ext cx="5438775" cy="456812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Следующая группа нарушений – это нарушения требований к исполнению и изменению контрактов. Ответственность за данные правонарушения установлена частью 4 статьи 7.32 КоАП РФ (штраф на должностных лиц – 20,0 </a:t>
            </a:r>
            <a:r>
              <a:rPr lang="ru-RU" altLang="ru-RU" sz="1600" dirty="0" err="1" smtClean="0">
                <a:latin typeface="Times New Roman" pitchFamily="18" charset="0"/>
                <a:cs typeface="Times New Roman" pitchFamily="18" charset="0"/>
              </a:rPr>
              <a:t>тыс.руб</a:t>
            </a:r>
            <a:r>
              <a:rPr lang="ru-RU" altLang="ru-RU" sz="1600" dirty="0" smtClean="0">
                <a:latin typeface="Times New Roman" pitchFamily="18" charset="0"/>
                <a:cs typeface="Times New Roman" pitchFamily="18" charset="0"/>
              </a:rPr>
              <a:t>., на юридических лиц – 200,00 </a:t>
            </a:r>
            <a:r>
              <a:rPr lang="ru-RU" altLang="ru-RU" sz="1600" dirty="0" err="1" smtClean="0">
                <a:latin typeface="Times New Roman" pitchFamily="18" charset="0"/>
                <a:cs typeface="Times New Roman" pitchFamily="18" charset="0"/>
              </a:rPr>
              <a:t>тыс.руб</a:t>
            </a:r>
            <a:r>
              <a:rPr lang="ru-RU" altLang="ru-RU" sz="1600" dirty="0" smtClean="0">
                <a:latin typeface="Times New Roman" pitchFamily="18" charset="0"/>
                <a:cs typeface="Times New Roman" pitchFamily="18" charset="0"/>
              </a:rPr>
              <a:t>.).</a:t>
            </a:r>
          </a:p>
          <a:p>
            <a:pPr indent="449263" algn="just">
              <a:lnSpc>
                <a:spcPct val="150000"/>
              </a:lnSpc>
              <a:spcBef>
                <a:spcPct val="0"/>
              </a:spcBef>
              <a:defRPr/>
            </a:pPr>
            <a:r>
              <a:rPr lang="ru-RU" altLang="ru-RU" sz="1600" dirty="0" smtClean="0">
                <a:latin typeface="Times New Roman" pitchFamily="18" charset="0"/>
                <a:cs typeface="Times New Roman" pitchFamily="18" charset="0"/>
              </a:rPr>
              <a:t>Заказчиками изменялись условия контрактов, когда возможность изменения условий данных контрактов не предусмотрена законодательством о контрактной системе в сфере закупок.</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Например, учреждением внесены изменения в контракт с нарушением требований статьи 95 Закона о контрактной системе, в части цены более чем на 10%, в части срока выполнения работ.</a:t>
            </a:r>
          </a:p>
          <a:p>
            <a:pPr indent="449263" algn="just">
              <a:lnSpc>
                <a:spcPct val="150000"/>
              </a:lnSpc>
              <a:spcBef>
                <a:spcPct val="0"/>
              </a:spcBef>
              <a:defRPr/>
            </a:pPr>
            <a:r>
              <a:rPr lang="ru-RU" altLang="ru-RU" sz="1600" dirty="0" smtClean="0">
                <a:latin typeface="Times New Roman" pitchFamily="18" charset="0"/>
                <a:cs typeface="Times New Roman" pitchFamily="18" charset="0"/>
              </a:rPr>
              <a:t>Кроме того, имеются факты нарушений при расчете неустойки (штрафа, пени) в связи с неисполнением или ненадлежащим исполнением поставщиками (подрядчиками, исполнителями) обязательств, предусмотренных контрактами.</a:t>
            </a:r>
          </a:p>
          <a:p>
            <a:pPr indent="449263" algn="just">
              <a:lnSpc>
                <a:spcPct val="150000"/>
              </a:lnSpc>
              <a:spcBef>
                <a:spcPct val="0"/>
              </a:spcBef>
              <a:defRPr/>
            </a:pPr>
            <a:r>
              <a:rPr lang="ru-RU" altLang="ru-RU" sz="1600" dirty="0" smtClean="0">
                <a:latin typeface="Times New Roman" pitchFamily="18" charset="0"/>
                <a:cs typeface="Times New Roman" pitchFamily="18" charset="0"/>
              </a:rPr>
              <a:t>Например, учреждением претензионная работа в связи с просрочкой исполнения обязательств, предусмотренных контрактом, не проведена.</a:t>
            </a:r>
          </a:p>
        </p:txBody>
      </p:sp>
      <p:sp>
        <p:nvSpPr>
          <p:cNvPr id="4" name="Номер слайда 3"/>
          <p:cNvSpPr>
            <a:spLocks noGrp="1"/>
          </p:cNvSpPr>
          <p:nvPr>
            <p:ph type="sldNum" sz="quarter" idx="5"/>
          </p:nvPr>
        </p:nvSpPr>
        <p:spPr/>
        <p:txBody>
          <a:bodyPr/>
          <a:lstStyle/>
          <a:p>
            <a:pPr>
              <a:defRPr/>
            </a:pPr>
            <a:fld id="{2DDC2B11-AF1A-46FF-8812-918615349DF2}" type="slidenum">
              <a:rPr lang="ru-RU" smtClean="0"/>
              <a:pPr>
                <a:defRPr/>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Заметки 2"/>
          <p:cNvSpPr>
            <a:spLocks noGrp="1"/>
          </p:cNvSpPr>
          <p:nvPr>
            <p:ph type="body" idx="1"/>
          </p:nvPr>
        </p:nvSpPr>
        <p:spPr bwMode="auto">
          <a:xfrm>
            <a:off x="679450" y="4716463"/>
            <a:ext cx="5438775" cy="485616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В 2020 году и текущем периоде 2021 года Департаментом финансов области рассмотрено более 1800 уведомлений о заключении контрактов без проведения конкурсных процедур с единственным поставщиком (подрядчиком, исполнителем) в случае осуществления закупок вследствие аварии, иных чрезвычайных ситуаций, непреодолимой силы, в случае возникновения необходимости в оказании медицинской помощи в неотложной форме, (пункт 9 части 1 статьи 93 Закона о контрактной системе.</a:t>
            </a:r>
          </a:p>
          <a:p>
            <a:pPr indent="449263" algn="just">
              <a:lnSpc>
                <a:spcPct val="150000"/>
              </a:lnSpc>
              <a:spcBef>
                <a:spcPct val="0"/>
              </a:spcBef>
              <a:defRPr/>
            </a:pPr>
            <a:r>
              <a:rPr lang="ru-RU" altLang="ru-RU" sz="1600" dirty="0" smtClean="0">
                <a:latin typeface="Times New Roman" pitchFamily="18" charset="0"/>
                <a:cs typeface="Times New Roman" pitchFamily="18" charset="0"/>
              </a:rPr>
              <a:t>При проведении анализа, поступивших от заказчиков уведомлений о закупках у единственного поставщика выявлено 17 фактов нарушений срока направления в контрольный орган уведомлений о заключении контрактов (от 1 до 6 дней). </a:t>
            </a:r>
          </a:p>
          <a:p>
            <a:pPr indent="449263" algn="just">
              <a:lnSpc>
                <a:spcPct val="150000"/>
              </a:lnSpc>
              <a:spcBef>
                <a:spcPct val="0"/>
              </a:spcBef>
              <a:defRPr/>
            </a:pPr>
            <a:r>
              <a:rPr lang="ru-RU" altLang="ru-RU" sz="1600" dirty="0" smtClean="0">
                <a:latin typeface="Times New Roman" pitchFamily="18" charset="0"/>
                <a:cs typeface="Times New Roman" pitchFamily="18" charset="0"/>
              </a:rPr>
              <a:t>За данное правонарушение также предусмотрена административная ответственность по части 1 статьи 19.7.2 Кодекса Российской Федерации об административных правонарушениях в отношении должностных и юридических лиц (штраф на должностных лиц – 15,0 </a:t>
            </a:r>
            <a:r>
              <a:rPr lang="ru-RU" altLang="ru-RU" sz="1600" dirty="0" err="1" smtClean="0">
                <a:latin typeface="Times New Roman" pitchFamily="18" charset="0"/>
                <a:cs typeface="Times New Roman" pitchFamily="18" charset="0"/>
              </a:rPr>
              <a:t>тыс.руб</a:t>
            </a:r>
            <a:r>
              <a:rPr lang="ru-RU" altLang="ru-RU" sz="1600" dirty="0" smtClean="0">
                <a:latin typeface="Times New Roman" pitchFamily="18" charset="0"/>
                <a:cs typeface="Times New Roman" pitchFamily="18" charset="0"/>
              </a:rPr>
              <a:t>., на юридических лиц – 100,00 </a:t>
            </a:r>
            <a:r>
              <a:rPr lang="ru-RU" altLang="ru-RU" sz="1600" dirty="0" err="1" smtClean="0">
                <a:latin typeface="Times New Roman" pitchFamily="18" charset="0"/>
                <a:cs typeface="Times New Roman" pitchFamily="18" charset="0"/>
              </a:rPr>
              <a:t>тыс.руб</a:t>
            </a:r>
            <a:r>
              <a:rPr lang="ru-RU" altLang="ru-RU" sz="1600" dirty="0" smtClean="0">
                <a:latin typeface="Times New Roman" pitchFamily="18" charset="0"/>
                <a:cs typeface="Times New Roman" pitchFamily="18" charset="0"/>
              </a:rPr>
              <a:t>.).</a:t>
            </a:r>
          </a:p>
          <a:p>
            <a:pPr indent="449263" algn="just">
              <a:lnSpc>
                <a:spcPct val="150000"/>
              </a:lnSpc>
              <a:spcBef>
                <a:spcPct val="0"/>
              </a:spcBef>
              <a:defRPr/>
            </a:pPr>
            <a:r>
              <a:rPr lang="ru-RU" altLang="ru-RU" sz="1600" dirty="0" smtClean="0">
                <a:latin typeface="Times New Roman" pitchFamily="18" charset="0"/>
                <a:cs typeface="Times New Roman" pitchFamily="18" charset="0"/>
              </a:rPr>
              <a:t> Следующая группа нарушений - принятие решения о способе и об условиях определения поставщика (подрядчика, исполнителя). Отдельными государственными заказчиками заключены контракты по пункту 9 части 1 статьи 93 Закона о контрактной системе на приобретение автомашины, оборудования, а также текущий ремонт здания, при отсутствии срочности заключения контрактов.</a:t>
            </a:r>
          </a:p>
          <a:p>
            <a:pPr indent="449263" algn="just">
              <a:lnSpc>
                <a:spcPct val="150000"/>
              </a:lnSpc>
              <a:spcBef>
                <a:spcPct val="0"/>
              </a:spcBef>
              <a:defRPr/>
            </a:pPr>
            <a:r>
              <a:rPr lang="ru-RU" altLang="ru-RU" sz="1600" dirty="0" smtClean="0">
                <a:latin typeface="Times New Roman" pitchFamily="18" charset="0"/>
                <a:cs typeface="Times New Roman" pitchFamily="18" charset="0"/>
              </a:rPr>
              <a:t>Административная ответственность за данное нарушение предусмотрена статьей 7.29 Кодекса Российской Федерации об административных правонарушениях.</a:t>
            </a:r>
          </a:p>
        </p:txBody>
      </p:sp>
      <p:sp>
        <p:nvSpPr>
          <p:cNvPr id="4" name="Номер слайда 3"/>
          <p:cNvSpPr>
            <a:spLocks noGrp="1"/>
          </p:cNvSpPr>
          <p:nvPr>
            <p:ph type="sldNum" sz="quarter" idx="5"/>
          </p:nvPr>
        </p:nvSpPr>
        <p:spPr/>
        <p:txBody>
          <a:bodyPr/>
          <a:lstStyle/>
          <a:p>
            <a:pPr>
              <a:defRPr/>
            </a:pPr>
            <a:fld id="{6C660C40-D231-4DE6-8B2D-D9400FEF7B03}" type="slidenum">
              <a:rPr lang="ru-RU" smtClean="0"/>
              <a:pPr>
                <a:defRPr/>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Заметки 2"/>
          <p:cNvSpPr>
            <a:spLocks noGrp="1"/>
          </p:cNvSpPr>
          <p:nvPr>
            <p:ph type="body" idx="1"/>
          </p:nvPr>
        </p:nvSpPr>
        <p:spPr bwMode="auto">
          <a:xfrm>
            <a:off x="679450" y="4716463"/>
            <a:ext cx="5438775" cy="4784154"/>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Autofit/>
          </a:bodyPr>
          <a:lstStyle/>
          <a:p>
            <a:pPr indent="449263" algn="just">
              <a:lnSpc>
                <a:spcPct val="150000"/>
              </a:lnSpc>
              <a:spcBef>
                <a:spcPct val="0"/>
              </a:spcBef>
              <a:defRPr/>
            </a:pPr>
            <a:r>
              <a:rPr lang="ru-RU" altLang="ru-RU" sz="1600" dirty="0" smtClean="0">
                <a:latin typeface="Times New Roman" pitchFamily="18" charset="0"/>
                <a:cs typeface="Times New Roman" pitchFamily="18" charset="0"/>
              </a:rPr>
              <a:t>Установлены нарушения:</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при утверждении документации с нарушением требований законодательства о контрактной системе – пример: в нарушение части 3 статьи 14 Закона о контрактной системе установлен запрет на допуск товаров, происходящих из иностранных государств; в нарушение части 1 статьи 64 Закона о контрактной системе в документации об электронном аукционе не установлен размер обеспечения исполнения контракта;</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при рассмотрении заявок - в нарушение части 3 статьи 82.4 комиссия допустила к участию в закупке участника, который не указал в своей заявке конкретные показатели товара.</a:t>
            </a:r>
          </a:p>
          <a:p>
            <a:pPr indent="449263" algn="just">
              <a:lnSpc>
                <a:spcPct val="150000"/>
              </a:lnSpc>
              <a:spcBef>
                <a:spcPct val="0"/>
              </a:spcBef>
              <a:defRPr/>
            </a:pPr>
            <a:r>
              <a:rPr lang="ru-RU" altLang="ru-RU" sz="1600" dirty="0" smtClean="0">
                <a:latin typeface="Times New Roman" pitchFamily="18" charset="0"/>
                <a:cs typeface="Times New Roman" pitchFamily="18" charset="0"/>
              </a:rPr>
              <a:t> Департаментом финансов области ежеквартально готовиться обзоры нарушений законодательства о контрактной системе в сфере закупок, установленных при проведении проверок, административных расследованиях, которые размещаются на сайте Департамента финансов области и направляются в адрес органов исполнительно власти. </a:t>
            </a:r>
          </a:p>
          <a:p>
            <a:pPr indent="449263" algn="just">
              <a:lnSpc>
                <a:spcPct val="150000"/>
              </a:lnSpc>
              <a:spcBef>
                <a:spcPct val="0"/>
              </a:spcBef>
              <a:defRPr/>
            </a:pPr>
            <a:r>
              <a:rPr lang="ru-RU" altLang="ru-RU" sz="1600" dirty="0" smtClean="0">
                <a:latin typeface="Times New Roman" pitchFamily="18" charset="0"/>
                <a:cs typeface="Times New Roman" pitchFamily="18" charset="0"/>
              </a:rPr>
              <a:t>Хотим обратить внимание, что в настоящее время нами налажена работа по взаимодействию с централизованными бухгалтериями, которые ежемесячно направляют в наш адрес информацию о кредиторской задолженности. Таким образом, мы обладаем полным объемом информации о нарушениях, связанных с несвоевременной оплатой контрактных обязательств. </a:t>
            </a:r>
          </a:p>
          <a:p>
            <a:pPr indent="449263" algn="just">
              <a:lnSpc>
                <a:spcPct val="150000"/>
              </a:lnSpc>
              <a:spcBef>
                <a:spcPct val="0"/>
              </a:spcBef>
              <a:defRPr/>
            </a:pPr>
            <a:r>
              <a:rPr lang="ru-RU" altLang="ru-RU" sz="1600" dirty="0" smtClean="0">
                <a:latin typeface="Times New Roman" pitchFamily="18" charset="0"/>
                <a:cs typeface="Times New Roman" pitchFamily="18" charset="0"/>
              </a:rPr>
              <a:t>Информация о имеющихся нарушениях направляется также из областной прокуратуры и её территориальных подразделений.</a:t>
            </a:r>
          </a:p>
          <a:p>
            <a:pPr indent="449263" algn="just">
              <a:lnSpc>
                <a:spcPct val="150000"/>
              </a:lnSpc>
              <a:spcBef>
                <a:spcPct val="0"/>
              </a:spcBef>
              <a:defRPr/>
            </a:pPr>
            <a:r>
              <a:rPr lang="ru-RU" altLang="ru-RU" sz="1600" dirty="0" smtClean="0">
                <a:latin typeface="Times New Roman" pitchFamily="18" charset="0"/>
                <a:cs typeface="Times New Roman" pitchFamily="18" charset="0"/>
              </a:rPr>
              <a:t>Поэтому необходимо уделить особое внимание и принять меры к устранению причин и условий выявляемых нарушений.</a:t>
            </a:r>
          </a:p>
        </p:txBody>
      </p:sp>
      <p:sp>
        <p:nvSpPr>
          <p:cNvPr id="4" name="Номер слайда 3"/>
          <p:cNvSpPr>
            <a:spLocks noGrp="1"/>
          </p:cNvSpPr>
          <p:nvPr>
            <p:ph type="sldNum" sz="quarter" idx="5"/>
          </p:nvPr>
        </p:nvSpPr>
        <p:spPr/>
        <p:txBody>
          <a:bodyPr/>
          <a:lstStyle/>
          <a:p>
            <a:pPr>
              <a:defRPr/>
            </a:pPr>
            <a:fld id="{93F77F32-F4E6-4BA3-8B99-B2A8008D6115}" type="slidenum">
              <a:rPr lang="ru-RU" smtClean="0"/>
              <a:pPr>
                <a:defRPr/>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153" algn="just">
              <a:lnSpc>
                <a:spcPct val="150000"/>
              </a:lnSpc>
            </a:pPr>
            <a:r>
              <a:rPr lang="ru-RU" sz="1600" dirty="0">
                <a:latin typeface="Times New Roman" pitchFamily="18" charset="0"/>
                <a:cs typeface="Times New Roman" pitchFamily="18" charset="0"/>
              </a:rPr>
              <a:t>Несмотря на усилия по наведению порядка в данной сфере, проверки, проводимые в рамках осуществления государственного финансового контроля, выявляют значительные объёмы финансовых нарушений, таких, например, как нарушения условий предоставления субсидий, которых бы не было при качественном проведении главными распорядителями бюджетных средств мероприятий внутреннего финансового аудита.  </a:t>
            </a:r>
          </a:p>
          <a:p>
            <a:pPr indent="457153" algn="just">
              <a:lnSpc>
                <a:spcPct val="150000"/>
              </a:lnSpc>
            </a:pPr>
            <a:r>
              <a:rPr lang="ru-RU" sz="1600" dirty="0">
                <a:latin typeface="Times New Roman" pitchFamily="18" charset="0"/>
                <a:cs typeface="Times New Roman" pitchFamily="18" charset="0"/>
              </a:rPr>
              <a:t>Так, за первые </a:t>
            </a:r>
            <a:r>
              <a:rPr lang="ru-RU" sz="1600" dirty="0" smtClean="0">
                <a:latin typeface="Times New Roman" pitchFamily="18" charset="0"/>
                <a:cs typeface="Times New Roman" pitchFamily="18" charset="0"/>
              </a:rPr>
              <a:t>7 </a:t>
            </a:r>
            <a:r>
              <a:rPr lang="ru-RU" sz="1600" dirty="0">
                <a:latin typeface="Times New Roman" pitchFamily="18" charset="0"/>
                <a:cs typeface="Times New Roman" pitchFamily="18" charset="0"/>
              </a:rPr>
              <a:t>месяцев текущего года выявлено нарушений бюджетного законодательства в сумме </a:t>
            </a:r>
            <a:r>
              <a:rPr lang="ru-RU" sz="1600" dirty="0" smtClean="0">
                <a:latin typeface="Times New Roman" pitchFamily="18" charset="0"/>
                <a:cs typeface="Times New Roman" pitchFamily="18" charset="0"/>
              </a:rPr>
              <a:t>3,9 </a:t>
            </a:r>
            <a:r>
              <a:rPr lang="ru-RU" sz="1600" dirty="0">
                <a:latin typeface="Times New Roman" pitchFamily="18" charset="0"/>
                <a:cs typeface="Times New Roman" pitchFamily="18" charset="0"/>
              </a:rPr>
              <a:t>млрд. </a:t>
            </a:r>
            <a:r>
              <a:rPr lang="ru-RU" sz="1600" dirty="0" smtClean="0">
                <a:latin typeface="Times New Roman" pitchFamily="18" charset="0"/>
                <a:cs typeface="Times New Roman" pitchFamily="18" charset="0"/>
              </a:rPr>
              <a:t>рублей, в </a:t>
            </a:r>
            <a:r>
              <a:rPr lang="ru-RU" sz="1600" dirty="0">
                <a:latin typeface="Times New Roman" pitchFamily="18" charset="0"/>
                <a:cs typeface="Times New Roman" pitchFamily="18" charset="0"/>
              </a:rPr>
              <a:t>том числе нарушения условий предоставления субсидий – 2,5 млрд. рублей.</a:t>
            </a:r>
          </a:p>
          <a:p>
            <a:pPr indent="457153" algn="just">
              <a:lnSpc>
                <a:spcPct val="150000"/>
              </a:lnSpc>
            </a:pPr>
            <a:r>
              <a:rPr lang="ru-RU" sz="1600" dirty="0">
                <a:latin typeface="Times New Roman" pitchFamily="18" charset="0"/>
                <a:cs typeface="Times New Roman" pitchFamily="18" charset="0"/>
              </a:rPr>
              <a:t>Поэтому приходится говорить о том, что принятие нормативной правовой базы в сфере внутреннего финансового аудита, наделение должностных лиц соответствующими полномочиями не привели на данном этапе к качественным изменениям в повышении эффективности бюджетных расходов.</a:t>
            </a:r>
          </a:p>
          <a:p>
            <a:pPr indent="457153" algn="just">
              <a:lnSpc>
                <a:spcPct val="150000"/>
              </a:lnSpc>
            </a:pPr>
            <a:r>
              <a:rPr lang="ru-RU" sz="1600" dirty="0">
                <a:latin typeface="Times New Roman" pitchFamily="18" charset="0"/>
                <a:cs typeface="Times New Roman" pitchFamily="18" charset="0"/>
              </a:rPr>
              <a:t>Работа по совершенствованию организации внутреннего финансового </a:t>
            </a:r>
            <a:r>
              <a:rPr lang="ru-RU" sz="1600" dirty="0" smtClean="0">
                <a:latin typeface="Times New Roman" pitchFamily="18" charset="0"/>
                <a:cs typeface="Times New Roman" pitchFamily="18" charset="0"/>
              </a:rPr>
              <a:t>контроля и аудита  </a:t>
            </a:r>
            <a:r>
              <a:rPr lang="ru-RU" sz="1600" dirty="0">
                <a:latin typeface="Times New Roman" pitchFamily="18" charset="0"/>
                <a:cs typeface="Times New Roman" pitchFamily="18" charset="0"/>
              </a:rPr>
              <a:t>с учётом требований федеральных стандартов должна быть продолжена всеми участниками бюджетного процесса. </a:t>
            </a:r>
          </a:p>
          <a:p>
            <a:pPr indent="457153" algn="just">
              <a:lnSpc>
                <a:spcPct val="150000"/>
              </a:lnSpc>
            </a:pPr>
            <a:r>
              <a:rPr lang="ru-RU" sz="1600" dirty="0">
                <a:latin typeface="Times New Roman" pitchFamily="18" charset="0"/>
                <a:cs typeface="Times New Roman" pitchFamily="18" charset="0"/>
              </a:rPr>
              <a:t>Внешняя проверка бюджетной отчётности за 2020 год, проведённая контрольно-счётной палатой </a:t>
            </a:r>
            <a:r>
              <a:rPr lang="ru-RU" sz="1600" dirty="0" smtClean="0">
                <a:latin typeface="Times New Roman" pitchFamily="18" charset="0"/>
                <a:cs typeface="Times New Roman" pitchFamily="18" charset="0"/>
              </a:rPr>
              <a:t>области выявила</a:t>
            </a:r>
            <a:r>
              <a:rPr lang="ru-RU" sz="1600" dirty="0">
                <a:latin typeface="Times New Roman" pitchFamily="18" charset="0"/>
                <a:cs typeface="Times New Roman" pitchFamily="18" charset="0"/>
              </a:rPr>
              <a:t>, что на областном уровне внутренний финансовый аудит не осуществляется </a:t>
            </a:r>
            <a:r>
              <a:rPr lang="ru-RU" sz="1600" dirty="0" smtClean="0">
                <a:latin typeface="Times New Roman" pitchFamily="18" charset="0"/>
                <a:cs typeface="Times New Roman" pitchFamily="18" charset="0"/>
              </a:rPr>
              <a:t>3 органа государственной власти.  Аналогичные проблемы имеются на муниципальном уровне.</a:t>
            </a:r>
            <a:endParaRPr lang="ru-RU" sz="1600" dirty="0">
              <a:latin typeface="Times New Roman" pitchFamily="18" charset="0"/>
              <a:cs typeface="Times New Roman" pitchFamily="18" charset="0"/>
            </a:endParaRPr>
          </a:p>
          <a:p>
            <a:pPr indent="457153" algn="just">
              <a:lnSpc>
                <a:spcPct val="150000"/>
              </a:lnSpc>
            </a:pPr>
            <a:r>
              <a:rPr lang="ru-RU" sz="1600" dirty="0">
                <a:latin typeface="Times New Roman" pitchFamily="18" charset="0"/>
                <a:cs typeface="Times New Roman" pitchFamily="18" charset="0"/>
              </a:rPr>
              <a:t>Хочу отметить, что в целях организации и повышения эффективности внутреннего финансового аудита на территории области в прошлом году Рабочая группа по разработке предложений по совершенствованию внутреннего финансового аудита в развитие федеральных стандартов разработала примерный стандарт организации и осуществления внутреннего финансового аудита, а также реестр бюджетных рисков и перечень бюджетных рисков.</a:t>
            </a:r>
          </a:p>
          <a:p>
            <a:pPr indent="457153" algn="just">
              <a:lnSpc>
                <a:spcPct val="150000"/>
              </a:lnSpc>
            </a:pPr>
            <a:r>
              <a:rPr lang="ru-RU" sz="1600" dirty="0">
                <a:latin typeface="Times New Roman" pitchFamily="18" charset="0"/>
                <a:cs typeface="Times New Roman" pitchFamily="18" charset="0"/>
              </a:rPr>
              <a:t>Мы надеемся, что вы используете эти методические документы в своей работе.</a:t>
            </a:r>
          </a:p>
          <a:p>
            <a:pPr indent="457153" algn="just">
              <a:lnSpc>
                <a:spcPct val="150000"/>
              </a:lnSpc>
            </a:pPr>
            <a:r>
              <a:rPr lang="ru-RU" sz="1600" dirty="0">
                <a:latin typeface="Times New Roman" pitchFamily="18" charset="0"/>
                <a:cs typeface="Times New Roman" pitchFamily="18" charset="0"/>
              </a:rPr>
              <a:t>Федеральное казначейство России подготовило информационную брошюру по осуществлению внутреннего финансового аудита в соответствии с федеральными стандартами, которую мы распространили в муниципальные образования для руководства и использования в работе.       </a:t>
            </a:r>
          </a:p>
        </p:txBody>
      </p:sp>
      <p:sp>
        <p:nvSpPr>
          <p:cNvPr id="4" name="Номер слайда 3"/>
          <p:cNvSpPr>
            <a:spLocks noGrp="1"/>
          </p:cNvSpPr>
          <p:nvPr>
            <p:ph type="sldNum" sz="quarter" idx="10"/>
          </p:nvPr>
        </p:nvSpPr>
        <p:spPr/>
        <p:txBody>
          <a:bodyPr/>
          <a:lstStyle/>
          <a:p>
            <a:fld id="{5E5AE567-BC2B-4EFC-B9AD-0024A33467B1}" type="slidenum">
              <a:rPr lang="ru-RU" smtClean="0"/>
              <a:pPr/>
              <a:t>2</a:t>
            </a:fld>
            <a:endParaRPr lang="ru-RU"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CA2DCDA-2E1B-4F39-82A2-8E72323D0933}" type="slidenum">
              <a:rPr lang="ru-RU" smtClean="0"/>
              <a:pPr/>
              <a:t>20</a:t>
            </a:fld>
            <a:endParaRPr lang="ru-RU"/>
          </a:p>
        </p:txBody>
      </p:sp>
    </p:spTree>
    <p:extLst>
      <p:ext uri="{BB962C8B-B14F-4D97-AF65-F5344CB8AC3E}">
        <p14:creationId xmlns:p14="http://schemas.microsoft.com/office/powerpoint/2010/main" val="3678642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CA2DCDA-2E1B-4F39-82A2-8E72323D0933}" type="slidenum">
              <a:rPr lang="ru-RU" smtClean="0"/>
              <a:pPr/>
              <a:t>21</a:t>
            </a:fld>
            <a:endParaRPr lang="ru-RU"/>
          </a:p>
        </p:txBody>
      </p:sp>
    </p:spTree>
    <p:extLst>
      <p:ext uri="{BB962C8B-B14F-4D97-AF65-F5344CB8AC3E}">
        <p14:creationId xmlns:p14="http://schemas.microsoft.com/office/powerpoint/2010/main" val="3678642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4" name="Номер слайда 3"/>
          <p:cNvSpPr>
            <a:spLocks noGrp="1"/>
          </p:cNvSpPr>
          <p:nvPr>
            <p:ph type="sldNum" sz="quarter" idx="5"/>
          </p:nvPr>
        </p:nvSpPr>
        <p:spPr/>
        <p:txBody>
          <a:bodyPr/>
          <a:lstStyle/>
          <a:p>
            <a:pPr>
              <a:defRPr/>
            </a:pPr>
            <a:fld id="{EB2829FA-BE48-4346-925E-DDDA4AA3390A}" type="slidenum">
              <a:rPr lang="ru-RU" smtClean="0"/>
              <a:pPr>
                <a:defRPr/>
              </a:pPr>
              <a:t>22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153" algn="just">
              <a:lnSpc>
                <a:spcPct val="150000"/>
              </a:lnSpc>
            </a:pPr>
            <a:r>
              <a:rPr lang="ru-RU" sz="1600" dirty="0" smtClean="0">
                <a:latin typeface="Times New Roman" pitchFamily="18" charset="0"/>
                <a:cs typeface="Times New Roman" pitchFamily="18" charset="0"/>
              </a:rPr>
              <a:t>На Координационном совете при Департаменте финансов области</a:t>
            </a:r>
            <a:r>
              <a:rPr lang="ru-RU" sz="1600" baseline="0" dirty="0" smtClean="0">
                <a:latin typeface="Times New Roman" pitchFamily="18" charset="0"/>
                <a:cs typeface="Times New Roman" pitchFamily="18" charset="0"/>
              </a:rPr>
              <a:t> в июле </a:t>
            </a:r>
            <a:r>
              <a:rPr lang="ru-RU" sz="1600" baseline="0" dirty="0" err="1" smtClean="0">
                <a:latin typeface="Times New Roman" pitchFamily="18" charset="0"/>
                <a:cs typeface="Times New Roman" pitchFamily="18" charset="0"/>
              </a:rPr>
              <a:t>т.г</a:t>
            </a:r>
            <a:r>
              <a:rPr lang="ru-RU" sz="1600" baseline="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рассматривались вопросы организации </a:t>
            </a:r>
            <a:r>
              <a:rPr lang="ru-RU" sz="1600" dirty="0">
                <a:latin typeface="Times New Roman" pitchFamily="18" charset="0"/>
                <a:cs typeface="Times New Roman" pitchFamily="18" charset="0"/>
              </a:rPr>
              <a:t>и осуществляется внутренний финансовый аудит на муниципальном уровне</a:t>
            </a:r>
            <a:r>
              <a:rPr lang="ru-RU" sz="1600" dirty="0" smtClean="0">
                <a:latin typeface="Times New Roman" pitchFamily="18" charset="0"/>
                <a:cs typeface="Times New Roman" pitchFamily="18" charset="0"/>
              </a:rPr>
              <a:t>. Мониторинг, проведенный Департаментом финансов показывает</a:t>
            </a:r>
            <a:r>
              <a:rPr lang="ru-RU" sz="1600" dirty="0">
                <a:latin typeface="Times New Roman" pitchFamily="18" charset="0"/>
                <a:cs typeface="Times New Roman" pitchFamily="18" charset="0"/>
              </a:rPr>
              <a:t>, что в настоящее время на уровне муниципальных районов и городских округов внутренний финансовый аудит не осуществляют 13% главных распорядителей бюджетных средств, 51% - выбрали упрощённую форму осуществления внутреннего финансового аудита. </a:t>
            </a:r>
          </a:p>
          <a:p>
            <a:pPr indent="457153" algn="just">
              <a:lnSpc>
                <a:spcPct val="150000"/>
              </a:lnSpc>
            </a:pPr>
            <a:r>
              <a:rPr lang="ru-RU" sz="1600" dirty="0">
                <a:latin typeface="Times New Roman" pitchFamily="18" charset="0"/>
                <a:cs typeface="Times New Roman" pitchFamily="18" charset="0"/>
              </a:rPr>
              <a:t>31% осуществляют внутренний финансовый аудит с ошибками, которые необходимо исправить в сжатые сроки. </a:t>
            </a:r>
          </a:p>
          <a:p>
            <a:pPr indent="457153" algn="just">
              <a:lnSpc>
                <a:spcPct val="150000"/>
              </a:lnSpc>
            </a:pPr>
            <a:r>
              <a:rPr lang="ru-RU" sz="1600" dirty="0">
                <a:latin typeface="Times New Roman" pitchFamily="18" charset="0"/>
                <a:cs typeface="Times New Roman" pitchFamily="18" charset="0"/>
              </a:rPr>
              <a:t>Из основных выявленных нарушений требований федеральных стандартов можно выделить следующие:</a:t>
            </a:r>
          </a:p>
          <a:p>
            <a:pPr indent="457153" algn="just">
              <a:lnSpc>
                <a:spcPct val="150000"/>
              </a:lnSpc>
            </a:pPr>
            <a:r>
              <a:rPr lang="ru-RU" sz="1600" dirty="0">
                <a:latin typeface="Times New Roman" pitchFamily="18" charset="0"/>
                <a:cs typeface="Times New Roman" pitchFamily="18" charset="0"/>
              </a:rPr>
              <a:t>- принятые муниципальными образованиями нормативные акты по внутреннему финансовому аудиту не приведены в соответствие с  Федеральными стандартами;</a:t>
            </a:r>
          </a:p>
          <a:p>
            <a:pPr indent="457153" algn="just">
              <a:lnSpc>
                <a:spcPct val="150000"/>
              </a:lnSpc>
            </a:pPr>
            <a:r>
              <a:rPr lang="ru-RU" sz="1600" dirty="0">
                <a:latin typeface="Times New Roman" pitchFamily="18" charset="0"/>
                <a:cs typeface="Times New Roman" pitchFamily="18" charset="0"/>
              </a:rPr>
              <a:t>- в должностные регламенты должностных лиц, уполномоченных осуществлять внутренний финансовый </a:t>
            </a:r>
            <a:r>
              <a:rPr lang="ru-RU" sz="1600" dirty="0" smtClean="0">
                <a:latin typeface="Times New Roman" pitchFamily="18" charset="0"/>
                <a:cs typeface="Times New Roman" pitchFamily="18" charset="0"/>
              </a:rPr>
              <a:t>аудит </a:t>
            </a:r>
            <a:r>
              <a:rPr lang="ru-RU" sz="1600" dirty="0">
                <a:latin typeface="Times New Roman" pitchFamily="18" charset="0"/>
                <a:cs typeface="Times New Roman" pitchFamily="18" charset="0"/>
              </a:rPr>
              <a:t>не внесены соответствующие изменения;</a:t>
            </a:r>
          </a:p>
          <a:p>
            <a:pPr indent="457153" algn="just">
              <a:lnSpc>
                <a:spcPct val="150000"/>
              </a:lnSpc>
            </a:pPr>
            <a:r>
              <a:rPr lang="ru-RU" sz="1600" dirty="0">
                <a:latin typeface="Times New Roman" pitchFamily="18" charset="0"/>
                <a:cs typeface="Times New Roman" pitchFamily="18" charset="0"/>
              </a:rPr>
              <a:t>- не обеспечена функциональная независимость должностных лиц, осуществляющих внутренний финансовый аудит.</a:t>
            </a:r>
          </a:p>
        </p:txBody>
      </p:sp>
      <p:sp>
        <p:nvSpPr>
          <p:cNvPr id="4" name="Номер слайда 3"/>
          <p:cNvSpPr>
            <a:spLocks noGrp="1"/>
          </p:cNvSpPr>
          <p:nvPr>
            <p:ph type="sldNum" sz="quarter" idx="10"/>
          </p:nvPr>
        </p:nvSpPr>
        <p:spPr/>
        <p:txBody>
          <a:bodyPr/>
          <a:lstStyle/>
          <a:p>
            <a:fld id="{5E5AE567-BC2B-4EFC-B9AD-0024A33467B1}" type="slidenum">
              <a:rPr lang="ru-RU" smtClean="0"/>
              <a:pPr/>
              <a:t>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153" algn="just">
              <a:lnSpc>
                <a:spcPct val="150000"/>
              </a:lnSpc>
            </a:pPr>
            <a:r>
              <a:rPr lang="ru-RU" sz="1600" dirty="0">
                <a:latin typeface="Times New Roman" pitchFamily="18" charset="0"/>
                <a:cs typeface="Times New Roman" pitchFamily="18" charset="0"/>
              </a:rPr>
              <a:t>На уровне городских и сельских поселений 94% выбрали упрощенную форму осуществления внутреннего финансового аудита.</a:t>
            </a:r>
          </a:p>
          <a:p>
            <a:pPr indent="457153" algn="just">
              <a:lnSpc>
                <a:spcPct val="150000"/>
              </a:lnSpc>
            </a:pPr>
            <a:r>
              <a:rPr lang="ru-RU" sz="1600" dirty="0">
                <a:latin typeface="Times New Roman" pitchFamily="18" charset="0"/>
                <a:cs typeface="Times New Roman" pitchFamily="18" charset="0"/>
              </a:rPr>
              <a:t>При этом, 67% поселений не внесли соответствующие изменения в нормативные правовые акты.</a:t>
            </a:r>
          </a:p>
          <a:p>
            <a:pPr indent="457153" algn="just">
              <a:lnSpc>
                <a:spcPct val="150000"/>
              </a:lnSpc>
            </a:pPr>
            <a:r>
              <a:rPr lang="ru-RU" sz="1600" dirty="0">
                <a:latin typeface="Times New Roman" pitchFamily="18" charset="0"/>
                <a:cs typeface="Times New Roman" pitchFamily="18" charset="0"/>
              </a:rPr>
              <a:t>Муниципальные районы должны стать координаторами этой работы в находящихся на их территории поселениях.</a:t>
            </a:r>
          </a:p>
          <a:p>
            <a:pPr indent="457153" algn="just">
              <a:lnSpc>
                <a:spcPct val="150000"/>
              </a:lnSpc>
            </a:pPr>
            <a:r>
              <a:rPr lang="ru-RU" sz="1600" dirty="0">
                <a:latin typeface="Times New Roman" pitchFamily="18" charset="0"/>
                <a:cs typeface="Times New Roman" pitchFamily="18" charset="0"/>
              </a:rPr>
              <a:t>Ещё раз обращаю внимание на то, что при упрощённом осуществлении внутреннего финансового аудита руководитель главного администратора бюджетных средств принимает на себя и единолично несёт ответственность за результаты выполнения бюджетных процедур, а также решает задачи внутреннего финансового аудита, направленные на повышение качества финансового менеджмента.</a:t>
            </a:r>
          </a:p>
          <a:p>
            <a:pPr indent="457153" algn="just">
              <a:lnSpc>
                <a:spcPct val="150000"/>
              </a:lnSpc>
            </a:pPr>
            <a:r>
              <a:rPr lang="ru-RU" sz="1600" dirty="0">
                <a:latin typeface="Times New Roman" pitchFamily="18" charset="0"/>
                <a:cs typeface="Times New Roman" pitchFamily="18" charset="0"/>
              </a:rPr>
              <a:t>Это существенный функционал, требующий соответствующих компетенций.</a:t>
            </a:r>
          </a:p>
          <a:p>
            <a:pPr indent="457153" algn="just">
              <a:lnSpc>
                <a:spcPct val="150000"/>
              </a:lnSpc>
            </a:pPr>
            <a:r>
              <a:rPr lang="ru-RU" sz="1600" dirty="0">
                <a:latin typeface="Times New Roman" pitchFamily="18" charset="0"/>
                <a:cs typeface="Times New Roman" pitchFamily="18" charset="0"/>
              </a:rPr>
              <a:t>Поэтому решение об упрощённой форме осуществления внутреннего финансового аудита должно быть взвешенным.</a:t>
            </a:r>
          </a:p>
          <a:p>
            <a:pPr indent="457153" algn="just">
              <a:lnSpc>
                <a:spcPct val="150000"/>
              </a:lnSpc>
            </a:pPr>
            <a:r>
              <a:rPr lang="ru-RU" sz="1600" dirty="0">
                <a:latin typeface="Times New Roman" pitchFamily="18" charset="0"/>
                <a:cs typeface="Times New Roman" pitchFamily="18" charset="0"/>
              </a:rPr>
              <a:t>Учитывая множество вопросов, которые имеются у муниципальных образований по организации внутреннего финансового аудита, </a:t>
            </a:r>
            <a:r>
              <a:rPr lang="ru-RU" sz="1600" dirty="0" smtClean="0">
                <a:latin typeface="Times New Roman" pitchFamily="18" charset="0"/>
                <a:cs typeface="Times New Roman" pitchFamily="18" charset="0"/>
              </a:rPr>
              <a:t>остановлюсь на основных моментах </a:t>
            </a:r>
            <a:r>
              <a:rPr lang="ru-RU" sz="1600" dirty="0">
                <a:latin typeface="Times New Roman" pitchFamily="18" charset="0"/>
                <a:cs typeface="Times New Roman" pitchFamily="18" charset="0"/>
              </a:rPr>
              <a:t>правового регулирования вопросов внутреннего финансового </a:t>
            </a:r>
            <a:r>
              <a:rPr lang="ru-RU" sz="1600" dirty="0" smtClean="0">
                <a:latin typeface="Times New Roman" pitchFamily="18" charset="0"/>
                <a:cs typeface="Times New Roman" pitchFamily="18" charset="0"/>
              </a:rPr>
              <a:t>контроля и аудита</a:t>
            </a:r>
            <a:r>
              <a:rPr lang="ru-RU" sz="1600" dirty="0">
                <a:latin typeface="Times New Roman" pitchFamily="18" charset="0"/>
                <a:cs typeface="Times New Roman" pitchFamily="18" charset="0"/>
              </a:rPr>
              <a:t>.       </a:t>
            </a:r>
          </a:p>
        </p:txBody>
      </p:sp>
      <p:sp>
        <p:nvSpPr>
          <p:cNvPr id="4" name="Номер слайда 3"/>
          <p:cNvSpPr>
            <a:spLocks noGrp="1"/>
          </p:cNvSpPr>
          <p:nvPr>
            <p:ph type="sldNum" sz="quarter" idx="10"/>
          </p:nvPr>
        </p:nvSpPr>
        <p:spPr/>
        <p:txBody>
          <a:bodyPr/>
          <a:lstStyle/>
          <a:p>
            <a:fld id="{5E5AE567-BC2B-4EFC-B9AD-0024A33467B1}"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kern="1200" dirty="0" smtClean="0">
                <a:solidFill>
                  <a:schemeClr val="tx1"/>
                </a:solidFill>
                <a:latin typeface="Times New Roman" pitchFamily="18" charset="0"/>
                <a:cs typeface="Times New Roman" pitchFamily="18" charset="0"/>
              </a:rPr>
              <a:t>Напоминаю, внутренний финансовый аудит  осуществляется в соответствии с федеральными стандартами внутреннего финансового аудита, установленными Минфином России.</a:t>
            </a:r>
          </a:p>
          <a:p>
            <a:pPr indent="457200" algn="just">
              <a:lnSpc>
                <a:spcPct val="150000"/>
              </a:lnSpc>
            </a:pPr>
            <a:r>
              <a:rPr lang="ru-RU" sz="1600" i="1" kern="1200" dirty="0" smtClean="0">
                <a:solidFill>
                  <a:schemeClr val="tx1"/>
                </a:solidFill>
                <a:latin typeface="Times New Roman" pitchFamily="18" charset="0"/>
                <a:cs typeface="Times New Roman" pitchFamily="18" charset="0"/>
              </a:rPr>
              <a:t>Перечень стандартов на слайде.</a:t>
            </a:r>
            <a:endParaRPr lang="ru-RU" sz="1600" kern="1200" dirty="0" smtClean="0">
              <a:solidFill>
                <a:schemeClr val="tx1"/>
              </a:solidFill>
              <a:latin typeface="Times New Roman" pitchFamily="18" charset="0"/>
              <a:cs typeface="Times New Roman" pitchFamily="18" charset="0"/>
            </a:endParaRPr>
          </a:p>
          <a:p>
            <a:pPr indent="457200" algn="just">
              <a:lnSpc>
                <a:spcPct val="150000"/>
              </a:lnSpc>
            </a:pPr>
            <a:r>
              <a:rPr lang="ru-RU" sz="1600" kern="1200" dirty="0" smtClean="0">
                <a:solidFill>
                  <a:schemeClr val="tx1"/>
                </a:solidFill>
                <a:latin typeface="Times New Roman" pitchFamily="18" charset="0"/>
                <a:cs typeface="Times New Roman" pitchFamily="18" charset="0"/>
              </a:rPr>
              <a:t>В настоящее время по информации Министерства финансов РФ разрабатываются ещё 2 специальных стандарта: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 Планирование и проведение внутреннего финансового аудита в целях подтверждения достоверности бюджетной отчётности и соответствия порядка ведения бюджетного учёта единой методологии бюджетного учёта, составления, представления и утверждения бюджетной отчётности;</a:t>
            </a:r>
          </a:p>
          <a:p>
            <a:pPr indent="457200" algn="just">
              <a:lnSpc>
                <a:spcPct val="150000"/>
              </a:lnSpc>
            </a:pPr>
            <a:r>
              <a:rPr lang="ru-RU" sz="1600" kern="1200" dirty="0" smtClean="0">
                <a:solidFill>
                  <a:schemeClr val="tx1"/>
                </a:solidFill>
                <a:latin typeface="Times New Roman" pitchFamily="18" charset="0"/>
                <a:cs typeface="Times New Roman" pitchFamily="18" charset="0"/>
              </a:rPr>
              <a:t>- Планирование и проведение внутреннего финансового аудита в целях подготовки предложений о повышении качества финансового менеджмента, в том числе об организации внутреннего финансового контроля.</a:t>
            </a:r>
          </a:p>
          <a:p>
            <a:pPr indent="457200" algn="just">
              <a:lnSpc>
                <a:spcPct val="150000"/>
              </a:lnSpc>
            </a:pPr>
            <a:r>
              <a:rPr lang="ru-RU" sz="1600" dirty="0" smtClean="0">
                <a:latin typeface="Times New Roman" pitchFamily="18" charset="0"/>
                <a:cs typeface="Times New Roman" pitchFamily="18" charset="0"/>
              </a:rPr>
              <a:t>Обращаю внимание, что Министерством</a:t>
            </a:r>
            <a:r>
              <a:rPr lang="ru-RU" sz="1600" baseline="0" dirty="0" smtClean="0">
                <a:latin typeface="Times New Roman" pitchFamily="18" charset="0"/>
                <a:cs typeface="Times New Roman" pitchFamily="18" charset="0"/>
              </a:rPr>
              <a:t> финансов РФ 1 июня текущего года утверждены методические рекомендации по формированию отдельных документов, используемых при осуществлении внутреннего финансового аудита, в которых приведены рекомендуемые образцы плана проведения аудиторских мероприятий, программы аудиторского мероприятия, аналитической записки о промежуточных и предварительных результатах проведения аудиторского мероприятия, заключения (проекта заключения), перечня (плана) мероприятий по совершенствованию организации (обеспечения выполнения), </a:t>
            </a:r>
            <a:r>
              <a:rPr lang="ru-RU" sz="1600" baseline="0" dirty="0" err="1" smtClean="0">
                <a:latin typeface="Times New Roman" pitchFamily="18" charset="0"/>
                <a:cs typeface="Times New Roman" pitchFamily="18" charset="0"/>
              </a:rPr>
              <a:t>выполнения</a:t>
            </a:r>
            <a:r>
              <a:rPr lang="ru-RU" sz="1600" baseline="0" dirty="0" smtClean="0">
                <a:latin typeface="Times New Roman" pitchFamily="18" charset="0"/>
                <a:cs typeface="Times New Roman" pitchFamily="18" charset="0"/>
              </a:rPr>
              <a:t> бюджетной процедуры и (или) операций (действий) по выполнению бюджетной процедуры, годовой отчетности о результатах деятельности субъекта аудита, реестра бюджетных рисков. </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dirty="0" smtClean="0">
                <a:latin typeface="Times New Roman" pitchFamily="18" charset="0"/>
                <a:cs typeface="Times New Roman" pitchFamily="18" charset="0"/>
              </a:rPr>
              <a:t>При организации работы по осуществлению внутреннего финансового аудита руководитель главного администратора бюджетных средств должен принять одно из решений:</a:t>
            </a:r>
          </a:p>
          <a:p>
            <a:pPr indent="457200" algn="just">
              <a:lnSpc>
                <a:spcPct val="150000"/>
              </a:lnSpc>
            </a:pPr>
            <a:r>
              <a:rPr lang="ru-RU" sz="1600" dirty="0" smtClean="0">
                <a:latin typeface="Times New Roman" pitchFamily="18" charset="0"/>
                <a:cs typeface="Times New Roman" pitchFamily="18" charset="0"/>
              </a:rPr>
              <a:t>-решение об образовании субъекта внутреннего финансового аудита – это может быть структурное подразделение или уполномоченное должностное лицо.</a:t>
            </a:r>
          </a:p>
          <a:p>
            <a:pPr indent="457200" algn="just">
              <a:lnSpc>
                <a:spcPct val="150000"/>
              </a:lnSpc>
            </a:pPr>
            <a:r>
              <a:rPr lang="ru-RU" sz="1600" dirty="0" smtClean="0">
                <a:latin typeface="Times New Roman" pitchFamily="18" charset="0"/>
                <a:cs typeface="Times New Roman" pitchFamily="18" charset="0"/>
              </a:rPr>
              <a:t>Для этого издаётся приказ или распоряжение об образовании субъекта внутреннего финансового аудита.</a:t>
            </a:r>
          </a:p>
          <a:p>
            <a:pPr indent="457200" algn="just">
              <a:lnSpc>
                <a:spcPct val="150000"/>
              </a:lnSpc>
            </a:pPr>
            <a:r>
              <a:rPr lang="ru-RU" sz="1600" dirty="0" smtClean="0">
                <a:latin typeface="Times New Roman" pitchFamily="18" charset="0"/>
                <a:cs typeface="Times New Roman" pitchFamily="18" charset="0"/>
              </a:rPr>
              <a:t>-решение об упрощённом осуществлении внутреннего финансового аудита.</a:t>
            </a:r>
          </a:p>
          <a:p>
            <a:pPr indent="457200" algn="just">
              <a:lnSpc>
                <a:spcPct val="150000"/>
              </a:lnSpc>
            </a:pPr>
            <a:r>
              <a:rPr lang="ru-RU" sz="1600" dirty="0" smtClean="0">
                <a:latin typeface="Times New Roman" pitchFamily="18" charset="0"/>
                <a:cs typeface="Times New Roman" pitchFamily="18" charset="0"/>
              </a:rPr>
              <a:t>Это когда руководитель главного администратора бюджетных средств самостоятельно выполняет действия, направленные на достижение целей осуществления внутреннего финансового аудита.</a:t>
            </a:r>
          </a:p>
          <a:p>
            <a:pPr indent="457200" algn="just">
              <a:lnSpc>
                <a:spcPct val="150000"/>
              </a:lnSpc>
            </a:pPr>
            <a:r>
              <a:rPr lang="ru-RU" sz="1600" dirty="0" smtClean="0">
                <a:latin typeface="Times New Roman" pitchFamily="18" charset="0"/>
                <a:cs typeface="Times New Roman" pitchFamily="18" charset="0"/>
              </a:rPr>
              <a:t>В этом случае должны быть внесены соответствующие изменения в должностной регламент и служебный контракт руководителя главного администратора бюджетных средств.</a:t>
            </a:r>
          </a:p>
          <a:p>
            <a:pPr indent="534988" algn="just" defTabSz="914400" rtl="0" eaLnBrk="1" latinLnBrk="0" hangingPunct="1">
              <a:lnSpc>
                <a:spcPct val="170000"/>
              </a:lnSpc>
            </a:pPr>
            <a:endParaRPr lang="ru-RU" sz="1600" dirty="0" smtClean="0">
              <a:latin typeface="Times New Roman" pitchFamily="18" charset="0"/>
              <a:cs typeface="Times New Roman" pitchFamily="18" charset="0"/>
            </a:endParaRPr>
          </a:p>
          <a:p>
            <a:pPr>
              <a:lnSpc>
                <a:spcPct val="170000"/>
              </a:lnSpc>
            </a:pP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kern="1200" dirty="0" smtClean="0">
                <a:solidFill>
                  <a:schemeClr val="tx1"/>
                </a:solidFill>
                <a:latin typeface="Times New Roman" pitchFamily="18" charset="0"/>
                <a:cs typeface="Times New Roman" pitchFamily="18" charset="0"/>
              </a:rPr>
              <a:t>Для того чтобы принять решение об упрощенном осуществлении внутреннего финансового аудита одновременно должны быть соблюдены следующие требования: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-отсутствие возможности образования субъекта внутреннего финансового аудита;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-выполнение руководителем главного администратора бюджетных средств операций (действий) по выполнению бюджетных процедур;</a:t>
            </a:r>
          </a:p>
          <a:p>
            <a:pPr indent="457200" algn="just">
              <a:lnSpc>
                <a:spcPct val="150000"/>
              </a:lnSpc>
            </a:pPr>
            <a:r>
              <a:rPr lang="ru-RU" sz="1600" kern="1200" dirty="0" smtClean="0">
                <a:solidFill>
                  <a:schemeClr val="tx1"/>
                </a:solidFill>
                <a:latin typeface="Times New Roman" pitchFamily="18" charset="0"/>
                <a:cs typeface="Times New Roman" pitchFamily="18" charset="0"/>
              </a:rPr>
              <a:t>-наличие не более двух подведомственных администраторов бюджетных средств;</a:t>
            </a:r>
          </a:p>
          <a:p>
            <a:pPr indent="457200" algn="just">
              <a:lnSpc>
                <a:spcPct val="150000"/>
              </a:lnSpc>
            </a:pPr>
            <a:r>
              <a:rPr lang="ru-RU" sz="1600" kern="1200" dirty="0" smtClean="0">
                <a:solidFill>
                  <a:schemeClr val="tx1"/>
                </a:solidFill>
                <a:latin typeface="Times New Roman" pitchFamily="18" charset="0"/>
                <a:cs typeface="Times New Roman" pitchFamily="18" charset="0"/>
              </a:rPr>
              <a:t>-наличие не более трёх бюджетных и (или) автономных учреждений, в отношении которых осуществляются функции и полномочия учредителя и (или) государственных (муниципальных) унитарных предприятий, в отношении которых осуществляются права собственника имущества.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Только при одновременном наличии этих четырёх условий возможно упрощённое осуществление внутреннего финансового аудита.</a:t>
            </a:r>
          </a:p>
          <a:p>
            <a:pPr indent="457200" algn="just">
              <a:lnSpc>
                <a:spcPct val="170000"/>
              </a:lnSpc>
            </a:pPr>
            <a:r>
              <a:rPr lang="ru-RU" sz="1600" kern="1200" dirty="0" smtClean="0">
                <a:solidFill>
                  <a:schemeClr val="tx1"/>
                </a:solidFill>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kern="1200" dirty="0" smtClean="0">
                <a:solidFill>
                  <a:schemeClr val="tx1"/>
                </a:solidFill>
                <a:latin typeface="Times New Roman" pitchFamily="18" charset="0"/>
                <a:cs typeface="Times New Roman" pitchFamily="18" charset="0"/>
              </a:rPr>
              <a:t>Как должен осуществляться внутренний финансовый аудит?</a:t>
            </a:r>
          </a:p>
          <a:p>
            <a:pPr indent="457200" algn="just">
              <a:lnSpc>
                <a:spcPct val="150000"/>
              </a:lnSpc>
            </a:pPr>
            <a:r>
              <a:rPr lang="ru-RU" sz="1600" kern="1200" dirty="0" smtClean="0">
                <a:solidFill>
                  <a:schemeClr val="tx1"/>
                </a:solidFill>
                <a:latin typeface="Times New Roman" pitchFamily="18" charset="0"/>
                <a:cs typeface="Times New Roman" pitchFamily="18" charset="0"/>
              </a:rPr>
              <a:t>Первый этап: планирование внутреннего финансового аудита. </a:t>
            </a:r>
          </a:p>
          <a:p>
            <a:pPr indent="457200" algn="just">
              <a:lnSpc>
                <a:spcPct val="150000"/>
              </a:lnSpc>
            </a:pPr>
            <a:r>
              <a:rPr lang="ru-RU" sz="1600" kern="1200" dirty="0" smtClean="0">
                <a:solidFill>
                  <a:schemeClr val="tx1"/>
                </a:solidFill>
                <a:latin typeface="Times New Roman" pitchFamily="18" charset="0"/>
                <a:cs typeface="Times New Roman" pitchFamily="18" charset="0"/>
              </a:rPr>
              <a:t>При планировании необходимы:</a:t>
            </a:r>
          </a:p>
          <a:p>
            <a:pPr indent="457200" algn="just">
              <a:lnSpc>
                <a:spcPct val="150000"/>
              </a:lnSpc>
            </a:pPr>
            <a:r>
              <a:rPr lang="ru-RU" sz="1600" kern="1200" dirty="0" smtClean="0">
                <a:solidFill>
                  <a:schemeClr val="tx1"/>
                </a:solidFill>
                <a:latin typeface="Times New Roman" pitchFamily="18" charset="0"/>
                <a:cs typeface="Times New Roman" pitchFamily="18" charset="0"/>
              </a:rPr>
              <a:t>- проведение оценки и ведение реестра бюджетных рисков;</a:t>
            </a:r>
          </a:p>
          <a:p>
            <a:pPr indent="457200" algn="just">
              <a:lnSpc>
                <a:spcPct val="150000"/>
              </a:lnSpc>
            </a:pPr>
            <a:r>
              <a:rPr lang="ru-RU" sz="1600" kern="1200" dirty="0" smtClean="0">
                <a:solidFill>
                  <a:schemeClr val="tx1"/>
                </a:solidFill>
                <a:latin typeface="Times New Roman" pitchFamily="18" charset="0"/>
                <a:cs typeface="Times New Roman" pitchFamily="18" charset="0"/>
              </a:rPr>
              <a:t>- составление и утверждение руководителем главного администратора бюджетных средств плана проведения аудиторских мероприятий.</a:t>
            </a:r>
          </a:p>
          <a:p>
            <a:pPr indent="457200" algn="just">
              <a:lnSpc>
                <a:spcPct val="150000"/>
              </a:lnSpc>
            </a:pPr>
            <a:r>
              <a:rPr lang="ru-RU" sz="1600" kern="1200" dirty="0" smtClean="0">
                <a:solidFill>
                  <a:schemeClr val="tx1"/>
                </a:solidFill>
                <a:latin typeface="Times New Roman" pitchFamily="18" charset="0"/>
                <a:cs typeface="Times New Roman" pitchFamily="18" charset="0"/>
              </a:rPr>
              <a:t>План составляется до начала очередного финансового года.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Кроме того, руководителем субъекта внутреннего финансового аудита  формируются и утверждаются программы аудиторских мероприятий.</a:t>
            </a:r>
          </a:p>
          <a:p>
            <a:pPr indent="457200" algn="just">
              <a:lnSpc>
                <a:spcPct val="150000"/>
              </a:lnSpc>
            </a:pPr>
            <a:r>
              <a:rPr lang="ru-RU" sz="1600" kern="1200" dirty="0" smtClean="0">
                <a:solidFill>
                  <a:schemeClr val="tx1"/>
                </a:solidFill>
                <a:latin typeface="Times New Roman" pitchFamily="18" charset="0"/>
                <a:cs typeface="Times New Roman" pitchFamily="18" charset="0"/>
              </a:rPr>
              <a:t>К аудиторским мероприятиям также могут быть привлечены эксперты и другие работники главного администратора бюджетных средств.</a:t>
            </a:r>
          </a:p>
          <a:p>
            <a:pPr indent="457200" algn="just">
              <a:lnSpc>
                <a:spcPct val="150000"/>
              </a:lnSpc>
            </a:pPr>
            <a:r>
              <a:rPr lang="ru-RU" sz="1600" kern="1200" dirty="0" smtClean="0">
                <a:solidFill>
                  <a:schemeClr val="tx1"/>
                </a:solidFill>
                <a:latin typeface="Times New Roman" pitchFamily="18" charset="0"/>
                <a:cs typeface="Times New Roman" pitchFamily="18" charset="0"/>
              </a:rPr>
              <a:t>Второй этап: непосредственно, проведение внутреннего финансового аудита, включающий в себя действия по сбору аудиторских доказательств путём изучения объектов внутреннего финансового аудита сплошным или выборочным способом, формированию выводов, предложений и рекомендаций и документированию аудиторских мероприятий.</a:t>
            </a:r>
          </a:p>
          <a:p>
            <a:pPr indent="457200" algn="just">
              <a:lnSpc>
                <a:spcPct val="150000"/>
              </a:lnSpc>
            </a:pPr>
            <a:r>
              <a:rPr lang="ru-RU" sz="1600" kern="1200" dirty="0" smtClean="0">
                <a:solidFill>
                  <a:schemeClr val="tx1"/>
                </a:solidFill>
                <a:latin typeface="Times New Roman" pitchFamily="18" charset="0"/>
                <a:cs typeface="Times New Roman" pitchFamily="18" charset="0"/>
              </a:rPr>
              <a:t>По решениям руководителя главного администратора бюджетных средств аудиторское мероприятие может быть неоднократно приостановлено на общий срок не более 1 года.</a:t>
            </a:r>
          </a:p>
          <a:p>
            <a:pPr indent="457200" algn="just">
              <a:lnSpc>
                <a:spcPct val="150000"/>
              </a:lnSpc>
            </a:pPr>
            <a:endParaRPr lang="ru-RU" sz="1600" dirty="0" smtClean="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Autofit/>
          </a:bodyPr>
          <a:lstStyle/>
          <a:p>
            <a:pPr indent="457200" algn="just">
              <a:lnSpc>
                <a:spcPct val="150000"/>
              </a:lnSpc>
            </a:pPr>
            <a:r>
              <a:rPr lang="ru-RU" sz="1600" kern="1200" dirty="0" smtClean="0">
                <a:solidFill>
                  <a:schemeClr val="tx1"/>
                </a:solidFill>
                <a:latin typeface="Times New Roman" pitchFamily="18" charset="0"/>
                <a:cs typeface="Times New Roman" pitchFamily="18" charset="0"/>
              </a:rPr>
              <a:t>Третий этап: реализация результатов внутреннего финансового аудита и формирование отчётности, включающий в себя:</a:t>
            </a:r>
          </a:p>
          <a:p>
            <a:pPr indent="457200" algn="just">
              <a:lnSpc>
                <a:spcPct val="150000"/>
              </a:lnSpc>
            </a:pPr>
            <a:r>
              <a:rPr lang="ru-RU" sz="1600" kern="1200" dirty="0" smtClean="0">
                <a:solidFill>
                  <a:schemeClr val="tx1"/>
                </a:solidFill>
                <a:latin typeface="Times New Roman" pitchFamily="18" charset="0"/>
                <a:cs typeface="Times New Roman" pitchFamily="18" charset="0"/>
              </a:rPr>
              <a:t>-составление заключений по результатам аудиторских мероприятий;</a:t>
            </a:r>
          </a:p>
          <a:p>
            <a:pPr indent="457200" algn="just">
              <a:lnSpc>
                <a:spcPct val="150000"/>
              </a:lnSpc>
            </a:pPr>
            <a:r>
              <a:rPr lang="ru-RU" sz="1600" kern="1200" dirty="0" smtClean="0">
                <a:solidFill>
                  <a:schemeClr val="tx1"/>
                </a:solidFill>
                <a:latin typeface="Times New Roman" pitchFamily="18" charset="0"/>
                <a:cs typeface="Times New Roman" pitchFamily="18" charset="0"/>
              </a:rPr>
              <a:t>-рассмотрений аудиторских заключений руководителем главного администратором бюджетных средств и принятие им решений, направленных на повышение качества финансового менеджмента;</a:t>
            </a:r>
          </a:p>
          <a:p>
            <a:pPr indent="457200" algn="just">
              <a:lnSpc>
                <a:spcPct val="150000"/>
              </a:lnSpc>
            </a:pPr>
            <a:r>
              <a:rPr lang="ru-RU" sz="1600" kern="1200" dirty="0" smtClean="0">
                <a:solidFill>
                  <a:schemeClr val="tx1"/>
                </a:solidFill>
                <a:latin typeface="Times New Roman" pitchFamily="18" charset="0"/>
                <a:cs typeface="Times New Roman" pitchFamily="18" charset="0"/>
              </a:rPr>
              <a:t>-мониторинг субъектом внутреннего финансового аудита мер по минимизации (устранению) бюджетных рисков;</a:t>
            </a:r>
          </a:p>
          <a:p>
            <a:pPr indent="457200" algn="just">
              <a:lnSpc>
                <a:spcPct val="150000"/>
              </a:lnSpc>
            </a:pPr>
            <a:r>
              <a:rPr lang="ru-RU" sz="1600" kern="1200" dirty="0" smtClean="0">
                <a:solidFill>
                  <a:schemeClr val="tx1"/>
                </a:solidFill>
                <a:latin typeface="Times New Roman" pitchFamily="18" charset="0"/>
                <a:cs typeface="Times New Roman" pitchFamily="18" charset="0"/>
              </a:rPr>
              <a:t>-составление и представление руководителю главного администратора бюджетных средств годовой отчётности о результатах деятельности субъекта внутреннего финансового аудита.</a:t>
            </a:r>
          </a:p>
          <a:p>
            <a:pPr>
              <a:lnSpc>
                <a:spcPct val="150000"/>
              </a:lnSpc>
            </a:pPr>
            <a:endParaRPr lang="ru-RU" sz="1600" dirty="0" smtClean="0">
              <a:latin typeface="Times New Roman" pitchFamily="18" charset="0"/>
              <a:cs typeface="Times New Roman" pitchFamily="18" charset="0"/>
            </a:endParaRPr>
          </a:p>
          <a:p>
            <a:pPr>
              <a:lnSpc>
                <a:spcPct val="150000"/>
              </a:lnSpc>
            </a:pPr>
            <a:endParaRPr lang="ru-RU" sz="6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7CA2DCDA-2E1B-4F39-82A2-8E72323D0933}"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2.xml"/><Relationship Id="rId7"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pic>
        <p:nvPicPr>
          <p:cNvPr id="5" name="Рисунок 4" descr="200px-Coat_of_arms_of_Vologda_oblast.svg.png"/>
          <p:cNvPicPr>
            <a:picLocks noChangeAspect="1"/>
          </p:cNvPicPr>
          <p:nvPr/>
        </p:nvPicPr>
        <p:blipFill>
          <a:blip r:embed="rId3" cstate="print"/>
          <a:stretch>
            <a:fillRect/>
          </a:stretch>
        </p:blipFill>
        <p:spPr>
          <a:xfrm>
            <a:off x="0" y="0"/>
            <a:ext cx="827584" cy="1038618"/>
          </a:xfrm>
          <a:prstGeom prst="rect">
            <a:avLst/>
          </a:prstGeom>
        </p:spPr>
      </p:pic>
      <p:sp>
        <p:nvSpPr>
          <p:cNvPr id="6" name="Прямоугольник 5"/>
          <p:cNvSpPr/>
          <p:nvPr/>
        </p:nvSpPr>
        <p:spPr>
          <a:xfrm>
            <a:off x="0" y="1484784"/>
            <a:ext cx="9144000" cy="3600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solidFill>
                  <a:srgbClr val="002060"/>
                </a:solidFill>
                <a:effectLst>
                  <a:outerShdw blurRad="38100" dist="38100" dir="2700000" algn="tl">
                    <a:srgbClr val="000000">
                      <a:alpha val="43137"/>
                    </a:srgbClr>
                  </a:outerShdw>
                </a:effectLst>
              </a:rPr>
              <a:t>Основные вопросы осуществления внутреннего финансового</a:t>
            </a:r>
          </a:p>
          <a:p>
            <a:pPr algn="ctr"/>
            <a:r>
              <a:rPr lang="ru-RU" sz="4400" b="1" dirty="0">
                <a:solidFill>
                  <a:srgbClr val="002060"/>
                </a:solidFill>
                <a:effectLst>
                  <a:outerShdw blurRad="38100" dist="38100" dir="2700000" algn="tl">
                    <a:srgbClr val="000000">
                      <a:alpha val="43137"/>
                    </a:srgbClr>
                  </a:outerShdw>
                </a:effectLst>
              </a:rPr>
              <a:t>к</a:t>
            </a:r>
            <a:r>
              <a:rPr lang="ru-RU" sz="4400" b="1" dirty="0" smtClean="0">
                <a:solidFill>
                  <a:srgbClr val="002060"/>
                </a:solidFill>
                <a:effectLst>
                  <a:outerShdw blurRad="38100" dist="38100" dir="2700000" algn="tl">
                    <a:srgbClr val="000000">
                      <a:alpha val="43137"/>
                    </a:srgbClr>
                  </a:outerShdw>
                </a:effectLst>
              </a:rPr>
              <a:t>онтроля и аудита</a:t>
            </a:r>
            <a:endParaRPr lang="ru-RU" sz="4400" b="1" dirty="0">
              <a:solidFill>
                <a:srgbClr val="002060"/>
              </a:solidFill>
              <a:effectLst>
                <a:outerShdw blurRad="38100" dist="38100" dir="2700000" algn="tl">
                  <a:srgbClr val="000000">
                    <a:alpha val="43137"/>
                  </a:srgbClr>
                </a:outerShdw>
              </a:effectLst>
            </a:endParaRPr>
          </a:p>
        </p:txBody>
      </p:sp>
      <p:sp>
        <p:nvSpPr>
          <p:cNvPr id="7" name="Содержимое 2"/>
          <p:cNvSpPr txBox="1">
            <a:spLocks/>
          </p:cNvSpPr>
          <p:nvPr/>
        </p:nvSpPr>
        <p:spPr>
          <a:xfrm>
            <a:off x="251520" y="5733256"/>
            <a:ext cx="8533456" cy="100811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1" i="0" u="none" strike="noStrike" kern="1200" cap="none" spc="0" normalizeH="0" baseline="0" noProof="0" smtClean="0">
                <a:ln>
                  <a:noFill/>
                </a:ln>
                <a:solidFill>
                  <a:srgbClr val="002060"/>
                </a:solidFill>
                <a:effectLst>
                  <a:outerShdw blurRad="38100" dist="38100" dir="2700000" algn="tl">
                    <a:srgbClr val="000000">
                      <a:alpha val="43137"/>
                    </a:srgbClr>
                  </a:outerShdw>
                </a:effectLst>
                <a:uLnTx/>
                <a:uFillTx/>
                <a:latin typeface="+mn-lt"/>
                <a:ea typeface="+mn-ea"/>
                <a:cs typeface="Aharoni" pitchFamily="2" charset="-79"/>
              </a:rPr>
              <a:t>Начальник контрольно-ревизионного управления</a:t>
            </a:r>
          </a:p>
          <a:p>
            <a:pPr marL="0" marR="0" lvl="0" indent="0" algn="ctr" defTabSz="914400" rtl="0" eaLnBrk="1" fontAlgn="auto" latinLnBrk="0" hangingPunct="1">
              <a:lnSpc>
                <a:spcPct val="100000"/>
              </a:lnSpc>
              <a:spcBef>
                <a:spcPts val="0"/>
              </a:spcBef>
              <a:spcAft>
                <a:spcPts val="600"/>
              </a:spcAft>
              <a:buClrTx/>
              <a:buSzTx/>
              <a:buFont typeface="Arial" pitchFamily="34" charset="0"/>
              <a:buNone/>
              <a:tabLst/>
              <a:defRPr/>
            </a:pPr>
            <a:r>
              <a:rPr kumimoji="0" lang="ru-RU" sz="1600" b="1" i="0" u="none" strike="noStrike" kern="1200" cap="none" spc="0" normalizeH="0" baseline="0" noProof="0" smtClean="0">
                <a:ln>
                  <a:noFill/>
                </a:ln>
                <a:solidFill>
                  <a:srgbClr val="002060"/>
                </a:solidFill>
                <a:effectLst>
                  <a:outerShdw blurRad="38100" dist="38100" dir="2700000" algn="tl">
                    <a:srgbClr val="000000">
                      <a:alpha val="43137"/>
                    </a:srgbClr>
                  </a:outerShdw>
                </a:effectLst>
                <a:uLnTx/>
                <a:uFillTx/>
                <a:latin typeface="+mn-lt"/>
                <a:ea typeface="+mn-ea"/>
                <a:cs typeface="Aharoni" pitchFamily="2" charset="-79"/>
              </a:rPr>
              <a:t>Департамента финансов области</a:t>
            </a:r>
          </a:p>
          <a:p>
            <a:pPr marL="0" marR="0" lvl="0" indent="0" algn="ctr" defTabSz="914400" rtl="0" eaLnBrk="1" fontAlgn="auto" latinLnBrk="0" hangingPunct="1">
              <a:lnSpc>
                <a:spcPct val="100000"/>
              </a:lnSpc>
              <a:spcBef>
                <a:spcPts val="0"/>
              </a:spcBef>
              <a:spcAft>
                <a:spcPts val="600"/>
              </a:spcAft>
              <a:buClrTx/>
              <a:buSzTx/>
              <a:buFont typeface="Arial" pitchFamily="34" charset="0"/>
              <a:buNone/>
              <a:tabLst/>
              <a:defRPr/>
            </a:pPr>
            <a:r>
              <a:rPr kumimoji="0" lang="ru-RU" sz="1600" b="1" i="0" u="none" strike="noStrike" kern="1200" cap="none" spc="0" normalizeH="0" baseline="0" noProof="0" smtClean="0">
                <a:ln>
                  <a:noFill/>
                </a:ln>
                <a:solidFill>
                  <a:srgbClr val="002060"/>
                </a:solidFill>
                <a:effectLst>
                  <a:outerShdw blurRad="38100" dist="38100" dir="2700000" algn="tl">
                    <a:srgbClr val="000000">
                      <a:alpha val="43137"/>
                    </a:srgbClr>
                  </a:outerShdw>
                </a:effectLst>
                <a:uLnTx/>
                <a:uFillTx/>
                <a:latin typeface="+mn-lt"/>
                <a:ea typeface="+mn-ea"/>
                <a:cs typeface="Aharoni" pitchFamily="2" charset="-79"/>
              </a:rPr>
              <a:t>Козлова М.А.</a:t>
            </a:r>
            <a:endParaRPr kumimoji="0" lang="ru-RU" sz="1600" b="1" i="0" u="none" strike="noStrike" kern="1200" cap="none" spc="0" normalizeH="0" baseline="0" noProof="0" dirty="0" smtClean="0">
              <a:ln>
                <a:noFill/>
              </a:ln>
              <a:solidFill>
                <a:srgbClr val="002060"/>
              </a:solidFill>
              <a:effectLst>
                <a:outerShdw blurRad="38100" dist="38100" dir="2700000" algn="tl">
                  <a:srgbClr val="000000">
                    <a:alpha val="43137"/>
                  </a:srgbClr>
                </a:outerShdw>
              </a:effectLst>
              <a:uLnTx/>
              <a:uFillTx/>
              <a:latin typeface="+mn-lt"/>
              <a:ea typeface="+mn-ea"/>
              <a:cs typeface="Aharoni" pitchFamily="2" charset="-79"/>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УПРОЩЕННОЕ ОСУЩЕСТВЛЕНИЕ ВНУТРЕННЕГО ФИНАНСОВОГО АУДИТА</a:t>
            </a:r>
            <a:endParaRPr lang="ru-RU" b="1" dirty="0">
              <a:solidFill>
                <a:schemeClr val="accent1">
                  <a:lumMod val="50000"/>
                </a:schemeClr>
              </a:solidFill>
            </a:endParaRPr>
          </a:p>
        </p:txBody>
      </p:sp>
      <p:sp>
        <p:nvSpPr>
          <p:cNvPr id="3" name="Прямоугольник 2"/>
          <p:cNvSpPr/>
          <p:nvPr/>
        </p:nvSpPr>
        <p:spPr>
          <a:xfrm>
            <a:off x="0" y="404664"/>
            <a:ext cx="9144000" cy="3939540"/>
          </a:xfrm>
          <a:prstGeom prst="rect">
            <a:avLst/>
          </a:prstGeom>
        </p:spPr>
        <p:txBody>
          <a:bodyPr wrap="square">
            <a:spAutoFit/>
          </a:bodyPr>
          <a:lstStyle/>
          <a:p>
            <a:pPr indent="271463" algn="just">
              <a:spcAft>
                <a:spcPts val="600"/>
              </a:spcAft>
              <a:buFont typeface="Wingdings" pitchFamily="2" charset="2"/>
              <a:buChar char="q"/>
            </a:pPr>
            <a:r>
              <a:rPr lang="ru-RU" sz="2000" b="1" dirty="0" smtClean="0">
                <a:solidFill>
                  <a:schemeClr val="accent1">
                    <a:lumMod val="50000"/>
                  </a:schemeClr>
                </a:solidFill>
              </a:rPr>
              <a:t>ведомственные (внутренние) акты, определяющие, в том числе, особенности планирования и проведения аудиторских мероприятий ГАБС не издаются;</a:t>
            </a:r>
          </a:p>
          <a:p>
            <a:pPr indent="271463" algn="just">
              <a:spcAft>
                <a:spcPts val="600"/>
              </a:spcAft>
              <a:buFont typeface="Wingdings" pitchFamily="2" charset="2"/>
              <a:buChar char="q"/>
            </a:pPr>
            <a:r>
              <a:rPr lang="ru-RU" sz="2000" b="1" dirty="0" smtClean="0">
                <a:solidFill>
                  <a:schemeClr val="accent1">
                    <a:lumMod val="50000"/>
                  </a:schemeClr>
                </a:solidFill>
              </a:rPr>
              <a:t>субъект ВФА не создается;</a:t>
            </a:r>
          </a:p>
          <a:p>
            <a:pPr indent="271463" algn="just">
              <a:spcAft>
                <a:spcPts val="600"/>
              </a:spcAft>
              <a:buFont typeface="Wingdings" pitchFamily="2" charset="2"/>
              <a:buChar char="q"/>
            </a:pPr>
            <a:r>
              <a:rPr lang="ru-RU" sz="2000" b="1" dirty="0" smtClean="0">
                <a:solidFill>
                  <a:schemeClr val="accent1">
                    <a:lumMod val="50000"/>
                  </a:schemeClr>
                </a:solidFill>
              </a:rPr>
              <a:t>аудиторские мероприятия не проводятся;</a:t>
            </a:r>
          </a:p>
          <a:p>
            <a:pPr indent="271463" algn="just">
              <a:spcAft>
                <a:spcPts val="600"/>
              </a:spcAft>
              <a:buFont typeface="Wingdings" pitchFamily="2" charset="2"/>
              <a:buChar char="q"/>
            </a:pPr>
            <a:r>
              <a:rPr lang="ru-RU" sz="2000" b="1" dirty="0" smtClean="0">
                <a:solidFill>
                  <a:schemeClr val="accent1">
                    <a:lumMod val="50000"/>
                  </a:schemeClr>
                </a:solidFill>
              </a:rPr>
              <a:t>составление и утверждение плана проведения аудиторских мероприятий не осуществляется; </a:t>
            </a:r>
          </a:p>
          <a:p>
            <a:pPr indent="271463" algn="just">
              <a:spcAft>
                <a:spcPts val="600"/>
              </a:spcAft>
              <a:buFont typeface="Wingdings" pitchFamily="2" charset="2"/>
              <a:buChar char="q"/>
            </a:pPr>
            <a:r>
              <a:rPr lang="ru-RU" sz="2000" b="1" dirty="0" smtClean="0">
                <a:solidFill>
                  <a:schemeClr val="accent1">
                    <a:lumMod val="50000"/>
                  </a:schemeClr>
                </a:solidFill>
              </a:rPr>
              <a:t>программы аудиторских мероприятий не утверждаются;</a:t>
            </a:r>
          </a:p>
          <a:p>
            <a:pPr indent="271463" algn="just">
              <a:spcAft>
                <a:spcPts val="600"/>
              </a:spcAft>
              <a:buFont typeface="Wingdings" pitchFamily="2" charset="2"/>
              <a:buChar char="q"/>
            </a:pPr>
            <a:r>
              <a:rPr lang="ru-RU" sz="2000" b="1" dirty="0" smtClean="0">
                <a:solidFill>
                  <a:schemeClr val="accent1">
                    <a:lumMod val="50000"/>
                  </a:schemeClr>
                </a:solidFill>
              </a:rPr>
              <a:t>эксперты, должностные лица (работники) ГАБС к выполнению аудиторских мероприятий не привлекаются;</a:t>
            </a:r>
          </a:p>
          <a:p>
            <a:pPr indent="271463" algn="just">
              <a:spcAft>
                <a:spcPts val="600"/>
              </a:spcAft>
              <a:buFont typeface="Wingdings" pitchFamily="2" charset="2"/>
              <a:buChar char="q"/>
            </a:pPr>
            <a:r>
              <a:rPr lang="ru-RU" sz="2000" b="1" dirty="0" smtClean="0">
                <a:solidFill>
                  <a:schemeClr val="accent1">
                    <a:lumMod val="50000"/>
                  </a:schemeClr>
                </a:solidFill>
              </a:rPr>
              <a:t>подготовка заключений и годовой отчетности о результатах деятельности субъекта внутреннего финансового аудита не осуществляется</a:t>
            </a:r>
          </a:p>
        </p:txBody>
      </p:sp>
      <p:sp>
        <p:nvSpPr>
          <p:cNvPr id="4" name="Скругленный прямоугольник 3"/>
          <p:cNvSpPr/>
          <p:nvPr/>
        </p:nvSpPr>
        <p:spPr>
          <a:xfrm>
            <a:off x="179512" y="4293096"/>
            <a:ext cx="8712968" cy="6480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Пункт 3,14,15 Стандарта ВФА (приказ МФ РФ от 18.12.2019 №237н)</a:t>
            </a:r>
          </a:p>
          <a:p>
            <a:pPr algn="ctr"/>
            <a:r>
              <a:rPr lang="ru-RU" dirty="0" smtClean="0"/>
              <a:t>Пункт 2 письма МФ РФ от 21.08.2020 №02-02-05/73579</a:t>
            </a:r>
            <a:endParaRPr lang="ru-RU" dirty="0"/>
          </a:p>
        </p:txBody>
      </p:sp>
      <p:sp>
        <p:nvSpPr>
          <p:cNvPr id="5" name="Скругленная прямоугольная выноска 4"/>
          <p:cNvSpPr/>
          <p:nvPr/>
        </p:nvSpPr>
        <p:spPr>
          <a:xfrm>
            <a:off x="107504" y="5085184"/>
            <a:ext cx="8928992" cy="1656184"/>
          </a:xfrm>
          <a:prstGeom prst="wedgeRoundRectCallout">
            <a:avLst>
              <a:gd name="adj1" fmla="val -5722"/>
              <a:gd name="adj2" fmla="val -5036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spcAft>
                <a:spcPts val="600"/>
              </a:spcAft>
            </a:pPr>
            <a:r>
              <a:rPr lang="ru-RU" sz="1600" b="1" dirty="0" smtClean="0"/>
              <a:t>Руководитель ГАБС </a:t>
            </a:r>
            <a:r>
              <a:rPr lang="ru-RU" sz="1600" dirty="0" smtClean="0"/>
              <a:t>принимает на себя и единолично </a:t>
            </a:r>
            <a:r>
              <a:rPr lang="ru-RU" sz="1600" b="1" dirty="0" smtClean="0"/>
              <a:t>несет ответственность </a:t>
            </a:r>
            <a:r>
              <a:rPr lang="ru-RU" sz="1600" dirty="0" smtClean="0"/>
              <a:t>за результаты выполнения бюджетных процедур, а также </a:t>
            </a:r>
            <a:r>
              <a:rPr lang="ru-RU" sz="1600" b="1" dirty="0" smtClean="0"/>
              <a:t>самостоятельно выполняет действия</a:t>
            </a:r>
            <a:r>
              <a:rPr lang="ru-RU" sz="1600" dirty="0" smtClean="0"/>
              <a:t>, направленные </a:t>
            </a:r>
            <a:r>
              <a:rPr lang="ru-RU" sz="1600" b="1" dirty="0" smtClean="0"/>
              <a:t>на достижение целей осуществления ВФА</a:t>
            </a:r>
            <a:r>
              <a:rPr lang="ru-RU" sz="1600" dirty="0" smtClean="0"/>
              <a:t>, в частности:</a:t>
            </a:r>
          </a:p>
          <a:p>
            <a:pPr lvl="0">
              <a:spcAft>
                <a:spcPts val="600"/>
              </a:spcAft>
              <a:buFont typeface="Wingdings" pitchFamily="2" charset="2"/>
              <a:buChar char="q"/>
            </a:pPr>
            <a:r>
              <a:rPr lang="ru-RU" sz="1600" dirty="0" smtClean="0"/>
              <a:t>организует и осуществляет внутренний финансовый контроль;</a:t>
            </a:r>
          </a:p>
          <a:p>
            <a:pPr>
              <a:buFont typeface="Wingdings" pitchFamily="2" charset="2"/>
              <a:buChar char="q"/>
            </a:pPr>
            <a:r>
              <a:rPr lang="ru-RU" sz="1600" dirty="0" smtClean="0"/>
              <a:t>решает задачи ВФА, направленные  на совершенствование внутреннего финансового контроля и на повышение качества финансового менеджмента.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Нижний колонтитул 4"/>
          <p:cNvSpPr>
            <a:spLocks noGrp="1"/>
          </p:cNvSpPr>
          <p:nvPr>
            <p:ph type="ftr" sz="quarter" idx="11"/>
          </p:nvPr>
        </p:nvSpPr>
        <p:spPr bwMode="auto">
          <a:xfrm>
            <a:off x="0" y="6405331"/>
            <a:ext cx="9144000" cy="452671"/>
          </a:xfrm>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ru-RU" sz="1500" b="1" i="1" dirty="0">
                <a:solidFill>
                  <a:srgbClr val="FF0000"/>
                </a:solidFill>
              </a:rPr>
              <a:t>Департамент финансов Вологодской области</a:t>
            </a:r>
          </a:p>
        </p:txBody>
      </p:sp>
      <p:cxnSp>
        <p:nvCxnSpPr>
          <p:cNvPr id="9" name="Прямая соединительная линия 8"/>
          <p:cNvCxnSpPr/>
          <p:nvPr/>
        </p:nvCxnSpPr>
        <p:spPr>
          <a:xfrm>
            <a:off x="0" y="6405331"/>
            <a:ext cx="9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0" y="94329"/>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0" y="644691"/>
            <a:ext cx="9144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22" name="Содержимое 5"/>
          <p:cNvGraphicFramePr>
            <a:graphicFrameLocks noGrp="1"/>
          </p:cNvGraphicFramePr>
          <p:nvPr>
            <p:ph idx="1"/>
            <p:extLst>
              <p:ext uri="{D42A27DB-BD31-4B8C-83A1-F6EECF244321}">
                <p14:modId xmlns:p14="http://schemas.microsoft.com/office/powerpoint/2010/main" val="2430241577"/>
              </p:ext>
            </p:extLst>
          </p:nvPr>
        </p:nvGraphicFramePr>
        <p:xfrm>
          <a:off x="0" y="980729"/>
          <a:ext cx="9144000" cy="5328592"/>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8"/>
          <p:cNvSpPr txBox="1"/>
          <p:nvPr/>
        </p:nvSpPr>
        <p:spPr>
          <a:xfrm>
            <a:off x="3995936" y="475414"/>
            <a:ext cx="5148064" cy="369332"/>
          </a:xfrm>
          <a:prstGeom prst="rect">
            <a:avLst/>
          </a:prstGeom>
          <a:solidFill>
            <a:srgbClr val="4F81BD">
              <a:lumMod val="20000"/>
              <a:lumOff val="80000"/>
            </a:srgb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ru-RU" sz="1800" b="1" dirty="0" smtClean="0">
                <a:solidFill>
                  <a:srgbClr val="002060"/>
                </a:solidFill>
                <a:effectLst>
                  <a:outerShdw blurRad="38100" dist="38100" dir="2700000" algn="tl">
                    <a:srgbClr val="000000">
                      <a:alpha val="43137"/>
                    </a:srgbClr>
                  </a:outerShdw>
                </a:effectLst>
              </a:rPr>
              <a:t>Структура выявленных нарушений</a:t>
            </a:r>
          </a:p>
        </p:txBody>
      </p:sp>
      <p:sp>
        <p:nvSpPr>
          <p:cNvPr id="10" name="Прямоугольник 9"/>
          <p:cNvSpPr/>
          <p:nvPr/>
        </p:nvSpPr>
        <p:spPr>
          <a:xfrm>
            <a:off x="0" y="444636"/>
            <a:ext cx="3851920" cy="400110"/>
          </a:xfrm>
          <a:prstGeom prst="rect">
            <a:avLst/>
          </a:prstGeom>
          <a:solidFill>
            <a:schemeClr val="tx2">
              <a:lumMod val="20000"/>
              <a:lumOff val="80000"/>
            </a:schemeClr>
          </a:solidFill>
        </p:spPr>
        <p:txBody>
          <a:bodyPr wrap="square">
            <a:spAutoFit/>
          </a:bodyPr>
          <a:lstStyle/>
          <a:p>
            <a:pPr algn="ctr">
              <a:lnSpc>
                <a:spcPts val="1200"/>
              </a:lnSpc>
            </a:pPr>
            <a:r>
              <a:rPr lang="ru-RU" sz="1400" b="1" cap="all" dirty="0" smtClean="0">
                <a:solidFill>
                  <a:srgbClr val="0070C0"/>
                </a:solidFill>
                <a:effectLst>
                  <a:outerShdw blurRad="127000" dist="200000" dir="2700000" algn="tl" rotWithShape="0">
                    <a:srgbClr val="000000">
                      <a:alpha val="30000"/>
                    </a:srgbClr>
                  </a:outerShdw>
                </a:effectLst>
              </a:rPr>
              <a:t>    </a:t>
            </a:r>
            <a:r>
              <a:rPr lang="ru-RU" b="1" dirty="0">
                <a:solidFill>
                  <a:srgbClr val="002060"/>
                </a:solidFill>
                <a:effectLst>
                  <a:outerShdw blurRad="38100" dist="38100" dir="2700000" algn="tl">
                    <a:srgbClr val="000000">
                      <a:alpha val="43137"/>
                    </a:srgbClr>
                  </a:outerShdw>
                </a:effectLst>
              </a:rPr>
              <a:t>Контроль реализации </a:t>
            </a:r>
          </a:p>
          <a:p>
            <a:pPr algn="ctr">
              <a:lnSpc>
                <a:spcPts val="1200"/>
              </a:lnSpc>
            </a:pPr>
            <a:r>
              <a:rPr lang="ru-RU" b="1" dirty="0">
                <a:solidFill>
                  <a:srgbClr val="002060"/>
                </a:solidFill>
                <a:effectLst>
                  <a:outerShdw blurRad="38100" dist="38100" dir="2700000" algn="tl">
                    <a:srgbClr val="000000">
                      <a:alpha val="43137"/>
                    </a:srgbClr>
                  </a:outerShdw>
                </a:effectLst>
              </a:rPr>
              <a:t>национальных  проектов</a:t>
            </a:r>
          </a:p>
        </p:txBody>
      </p:sp>
      <p:sp>
        <p:nvSpPr>
          <p:cNvPr id="2" name="TextBox 1"/>
          <p:cNvSpPr txBox="1"/>
          <p:nvPr/>
        </p:nvSpPr>
        <p:spPr>
          <a:xfrm>
            <a:off x="4355976" y="2889505"/>
            <a:ext cx="648072" cy="369332"/>
          </a:xfrm>
          <a:prstGeom prst="rect">
            <a:avLst/>
          </a:prstGeom>
          <a:noFill/>
        </p:spPr>
        <p:txBody>
          <a:bodyPr wrap="square" rtlCol="0">
            <a:spAutoFit/>
          </a:bodyPr>
          <a:lstStyle/>
          <a:p>
            <a:r>
              <a:rPr lang="ru-RU" b="1" dirty="0" smtClean="0">
                <a:solidFill>
                  <a:srgbClr val="C00000"/>
                </a:solidFill>
              </a:rPr>
              <a:t>32%</a:t>
            </a:r>
            <a:endParaRPr lang="ru-RU" b="1" dirty="0">
              <a:solidFill>
                <a:srgbClr val="C00000"/>
              </a:solidFill>
            </a:endParaRPr>
          </a:p>
        </p:txBody>
      </p:sp>
      <p:sp>
        <p:nvSpPr>
          <p:cNvPr id="12" name="TextBox 1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ВНУТРЕННИЙ  ГОСУДАРСТВЕННЫЙ ФИНАНСОВЫЙ КОНТРОЛЬ</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148488790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Прямоугольник 28"/>
          <p:cNvSpPr/>
          <p:nvPr/>
        </p:nvSpPr>
        <p:spPr>
          <a:xfrm>
            <a:off x="44450" y="4221163"/>
            <a:ext cx="5059363" cy="263683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 name="Заголовок 1"/>
          <p:cNvSpPr>
            <a:spLocks noGrp="1"/>
          </p:cNvSpPr>
          <p:nvPr>
            <p:ph type="title"/>
          </p:nvPr>
        </p:nvSpPr>
        <p:spPr>
          <a:xfrm>
            <a:off x="120376" y="370050"/>
            <a:ext cx="8903247" cy="490066"/>
          </a:xfrm>
        </p:spPr>
        <p:txBody>
          <a:bodyPr>
            <a:noAutofit/>
          </a:bodyPr>
          <a:lstStyle/>
          <a:p>
            <a:pPr algn="ctr">
              <a:defRPr/>
            </a:pPr>
            <a:r>
              <a:rPr lang="ru-RU" sz="2000" dirty="0" smtClean="0"/>
              <a:t>Результаты контроля в сфере закупок за 2020 год и текущий период 2021 года</a:t>
            </a:r>
            <a:endParaRPr lang="ru-RU" sz="2000" dirty="0"/>
          </a:p>
        </p:txBody>
      </p:sp>
      <p:graphicFrame>
        <p:nvGraphicFramePr>
          <p:cNvPr id="14" name="Таблица 13"/>
          <p:cNvGraphicFramePr>
            <a:graphicFrameLocks noGrp="1"/>
          </p:cNvGraphicFramePr>
          <p:nvPr/>
        </p:nvGraphicFramePr>
        <p:xfrm>
          <a:off x="179388" y="981075"/>
          <a:ext cx="8713788" cy="2952749"/>
        </p:xfrm>
        <a:graphic>
          <a:graphicData uri="http://schemas.openxmlformats.org/drawingml/2006/table">
            <a:tbl>
              <a:tblPr firstRow="1" bandRow="1">
                <a:tableStyleId>{5940675A-B579-460E-94D1-54222C63F5DA}</a:tableStyleId>
              </a:tblPr>
              <a:tblGrid>
                <a:gridCol w="4134619"/>
                <a:gridCol w="2230876"/>
                <a:gridCol w="2348293"/>
              </a:tblGrid>
              <a:tr h="810451">
                <a:tc>
                  <a:txBody>
                    <a:bodyPr/>
                    <a:lstStyle/>
                    <a:p>
                      <a:pPr algn="ctr"/>
                      <a:r>
                        <a:rPr lang="ru-RU" sz="1400" b="1" dirty="0" smtClean="0"/>
                        <a:t>Показатель</a:t>
                      </a:r>
                      <a:endParaRPr lang="ru-RU" sz="1400" b="1" dirty="0"/>
                    </a:p>
                  </a:txBody>
                  <a:tcPr marT="45732" marB="45732" anchor="ctr">
                    <a:solidFill>
                      <a:schemeClr val="accent1">
                        <a:lumMod val="20000"/>
                        <a:lumOff val="80000"/>
                      </a:schemeClr>
                    </a:solidFill>
                  </a:tcPr>
                </a:tc>
                <a:tc>
                  <a:txBody>
                    <a:bodyPr/>
                    <a:lstStyle/>
                    <a:p>
                      <a:pPr algn="ctr"/>
                      <a:r>
                        <a:rPr lang="ru-RU" sz="1400" b="1" dirty="0" smtClean="0"/>
                        <a:t>2020 год</a:t>
                      </a:r>
                      <a:endParaRPr lang="ru-RU" sz="1400" b="1" dirty="0"/>
                    </a:p>
                  </a:txBody>
                  <a:tcPr marT="45732" marB="45732" anchor="ctr">
                    <a:solidFill>
                      <a:schemeClr val="accent1">
                        <a:lumMod val="20000"/>
                        <a:lumOff val="80000"/>
                      </a:schemeClr>
                    </a:solidFill>
                  </a:tcPr>
                </a:tc>
                <a:tc>
                  <a:txBody>
                    <a:bodyPr/>
                    <a:lstStyle/>
                    <a:p>
                      <a:pPr algn="ctr"/>
                      <a:r>
                        <a:rPr lang="ru-RU" sz="1400" b="1" dirty="0" smtClean="0"/>
                        <a:t>Текущий период 2021</a:t>
                      </a:r>
                      <a:r>
                        <a:rPr lang="ru-RU" sz="1400" b="1" baseline="0" dirty="0" smtClean="0"/>
                        <a:t> года</a:t>
                      </a:r>
                      <a:endParaRPr lang="ru-RU" sz="1400" b="1" dirty="0"/>
                    </a:p>
                  </a:txBody>
                  <a:tcPr marT="45732" marB="45732" anchor="ctr">
                    <a:solidFill>
                      <a:schemeClr val="accent1">
                        <a:lumMod val="20000"/>
                        <a:lumOff val="80000"/>
                      </a:schemeClr>
                    </a:solidFill>
                  </a:tcPr>
                </a:tc>
              </a:tr>
              <a:tr h="306435">
                <a:tc>
                  <a:txBody>
                    <a:bodyPr/>
                    <a:lstStyle/>
                    <a:p>
                      <a:r>
                        <a:rPr lang="ru-RU" sz="1200" dirty="0" smtClean="0"/>
                        <a:t>Проверенные закупки</a:t>
                      </a:r>
                      <a:endParaRPr lang="ru-RU" sz="1200" dirty="0"/>
                    </a:p>
                  </a:txBody>
                  <a:tcPr marT="45732" marB="45732" anchor="ctr">
                    <a:solidFill>
                      <a:schemeClr val="bg1"/>
                    </a:solidFill>
                  </a:tcPr>
                </a:tc>
                <a:tc>
                  <a:txBody>
                    <a:bodyPr/>
                    <a:lstStyle/>
                    <a:p>
                      <a:pPr algn="ctr"/>
                      <a:r>
                        <a:rPr lang="ru-RU" sz="1200" dirty="0" smtClean="0"/>
                        <a:t>146</a:t>
                      </a:r>
                      <a:endParaRPr lang="ru-RU" sz="1200" dirty="0"/>
                    </a:p>
                  </a:txBody>
                  <a:tcPr marT="45732" marB="45732">
                    <a:solidFill>
                      <a:schemeClr val="bg1"/>
                    </a:solidFill>
                  </a:tcPr>
                </a:tc>
                <a:tc>
                  <a:txBody>
                    <a:bodyPr/>
                    <a:lstStyle/>
                    <a:p>
                      <a:pPr algn="ctr"/>
                      <a:r>
                        <a:rPr lang="ru-RU" sz="1200" dirty="0" smtClean="0"/>
                        <a:t>168</a:t>
                      </a:r>
                      <a:endParaRPr lang="ru-RU" sz="1200" dirty="0"/>
                    </a:p>
                  </a:txBody>
                  <a:tcPr marT="45732" marB="45732">
                    <a:solidFill>
                      <a:schemeClr val="bg1"/>
                    </a:solidFill>
                  </a:tcPr>
                </a:tc>
              </a:tr>
              <a:tr h="308288">
                <a:tc rowSpan="2">
                  <a:txBody>
                    <a:bodyPr/>
                    <a:lstStyle/>
                    <a:p>
                      <a:r>
                        <a:rPr lang="ru-RU" sz="1200" dirty="0" smtClean="0"/>
                        <a:t>Проверенные контракты</a:t>
                      </a:r>
                      <a:endParaRPr lang="ru-RU" sz="1200" dirty="0"/>
                    </a:p>
                  </a:txBody>
                  <a:tcPr marT="45732" marB="45732" anchor="ctr">
                    <a:solidFill>
                      <a:schemeClr val="bg1"/>
                    </a:solidFill>
                  </a:tcPr>
                </a:tc>
                <a:tc>
                  <a:txBody>
                    <a:bodyPr/>
                    <a:lstStyle/>
                    <a:p>
                      <a:pPr algn="ctr"/>
                      <a:r>
                        <a:rPr lang="ru-RU" sz="1200" dirty="0" smtClean="0"/>
                        <a:t>783</a:t>
                      </a:r>
                      <a:endParaRPr lang="ru-RU" sz="1200" dirty="0"/>
                    </a:p>
                  </a:txBody>
                  <a:tcPr marT="45732" marB="45732">
                    <a:solidFill>
                      <a:schemeClr val="bg1"/>
                    </a:solidFill>
                  </a:tcPr>
                </a:tc>
                <a:tc>
                  <a:txBody>
                    <a:bodyPr/>
                    <a:lstStyle/>
                    <a:p>
                      <a:pPr algn="ctr"/>
                      <a:r>
                        <a:rPr lang="ru-RU" sz="1200" dirty="0" smtClean="0"/>
                        <a:t>1088</a:t>
                      </a:r>
                      <a:endParaRPr lang="ru-RU" sz="1200" dirty="0"/>
                    </a:p>
                  </a:txBody>
                  <a:tcPr marT="45732" marB="45732">
                    <a:solidFill>
                      <a:schemeClr val="bg1"/>
                    </a:solidFill>
                  </a:tcPr>
                </a:tc>
              </a:tr>
              <a:tr h="303918">
                <a:tc vMerge="1">
                  <a:txBody>
                    <a:bodyPr/>
                    <a:lstStyle/>
                    <a:p>
                      <a:endParaRPr lang="ru-RU" dirty="0"/>
                    </a:p>
                  </a:txBody>
                  <a:tcPr/>
                </a:tc>
                <a:tc>
                  <a:txBody>
                    <a:bodyPr/>
                    <a:lstStyle/>
                    <a:p>
                      <a:pPr algn="ctr"/>
                      <a:r>
                        <a:rPr lang="ru-RU" sz="1200" dirty="0" smtClean="0"/>
                        <a:t>1,3 млрд. руб.</a:t>
                      </a:r>
                      <a:endParaRPr lang="ru-RU" sz="1200" dirty="0"/>
                    </a:p>
                  </a:txBody>
                  <a:tcPr marT="45732" marB="45732">
                    <a:solidFill>
                      <a:schemeClr val="bg1"/>
                    </a:solidFill>
                  </a:tcPr>
                </a:tc>
                <a:tc>
                  <a:txBody>
                    <a:bodyPr/>
                    <a:lstStyle/>
                    <a:p>
                      <a:pPr algn="ctr"/>
                      <a:r>
                        <a:rPr lang="ru-RU" sz="1200" dirty="0" smtClean="0"/>
                        <a:t>669,1 млн. руб.</a:t>
                      </a:r>
                      <a:endParaRPr lang="ru-RU" sz="1200" dirty="0"/>
                    </a:p>
                  </a:txBody>
                  <a:tcPr marT="45732" marB="45732">
                    <a:solidFill>
                      <a:schemeClr val="bg1"/>
                    </a:solidFill>
                  </a:tcPr>
                </a:tc>
              </a:tr>
              <a:tr h="303918">
                <a:tc rowSpan="2">
                  <a:txBody>
                    <a:bodyPr/>
                    <a:lstStyle/>
                    <a:p>
                      <a:r>
                        <a:rPr lang="ru-RU" sz="1200" dirty="0" smtClean="0"/>
                        <a:t>Контракты,</a:t>
                      </a:r>
                      <a:r>
                        <a:rPr lang="ru-RU" sz="1200" baseline="0" dirty="0" smtClean="0"/>
                        <a:t> заключенные с нарушениями</a:t>
                      </a:r>
                      <a:endParaRPr lang="ru-RU" sz="1200" dirty="0"/>
                    </a:p>
                  </a:txBody>
                  <a:tcPr marT="45732" marB="45732" anchor="ctr">
                    <a:solidFill>
                      <a:schemeClr val="bg1"/>
                    </a:solidFill>
                  </a:tcPr>
                </a:tc>
                <a:tc>
                  <a:txBody>
                    <a:bodyPr/>
                    <a:lstStyle/>
                    <a:p>
                      <a:pPr algn="ctr"/>
                      <a:r>
                        <a:rPr lang="ru-RU" sz="1200" dirty="0" smtClean="0"/>
                        <a:t>50</a:t>
                      </a:r>
                      <a:endParaRPr lang="ru-RU" sz="1200" dirty="0"/>
                    </a:p>
                  </a:txBody>
                  <a:tcPr marT="45732" marB="45732">
                    <a:solidFill>
                      <a:schemeClr val="bg1"/>
                    </a:solidFill>
                  </a:tcPr>
                </a:tc>
                <a:tc>
                  <a:txBody>
                    <a:bodyPr/>
                    <a:lstStyle/>
                    <a:p>
                      <a:pPr algn="ctr"/>
                      <a:r>
                        <a:rPr lang="ru-RU" sz="1200" dirty="0" smtClean="0"/>
                        <a:t>38</a:t>
                      </a:r>
                      <a:endParaRPr lang="ru-RU" sz="1200" dirty="0"/>
                    </a:p>
                  </a:txBody>
                  <a:tcPr marT="45732" marB="45732">
                    <a:solidFill>
                      <a:schemeClr val="bg1"/>
                    </a:solidFill>
                  </a:tcPr>
                </a:tc>
              </a:tr>
              <a:tr h="311903">
                <a:tc vMerge="1">
                  <a:txBody>
                    <a:bodyPr/>
                    <a:lstStyle/>
                    <a:p>
                      <a:endParaRPr lang="ru-RU" dirty="0"/>
                    </a:p>
                  </a:txBody>
                  <a:tcPr/>
                </a:tc>
                <a:tc>
                  <a:txBody>
                    <a:bodyPr/>
                    <a:lstStyle/>
                    <a:p>
                      <a:pPr algn="ctr"/>
                      <a:r>
                        <a:rPr lang="ru-RU" sz="1200" dirty="0" smtClean="0"/>
                        <a:t>676 млн. руб.</a:t>
                      </a:r>
                      <a:endParaRPr lang="ru-RU" sz="1200" dirty="0"/>
                    </a:p>
                  </a:txBody>
                  <a:tcPr marT="45732" marB="45732">
                    <a:solidFill>
                      <a:schemeClr val="bg1"/>
                    </a:solidFill>
                  </a:tcPr>
                </a:tc>
                <a:tc>
                  <a:txBody>
                    <a:bodyPr/>
                    <a:lstStyle/>
                    <a:p>
                      <a:pPr algn="ctr"/>
                      <a:r>
                        <a:rPr lang="ru-RU" sz="1200" dirty="0" smtClean="0"/>
                        <a:t>11,9 млн. руб.</a:t>
                      </a:r>
                      <a:endParaRPr lang="ru-RU" sz="1200" dirty="0"/>
                    </a:p>
                  </a:txBody>
                  <a:tcPr marT="45732" marB="45732">
                    <a:solidFill>
                      <a:schemeClr val="bg1"/>
                    </a:solidFill>
                  </a:tcPr>
                </a:tc>
              </a:tr>
              <a:tr h="303918">
                <a:tc rowSpan="2">
                  <a:txBody>
                    <a:bodyPr/>
                    <a:lstStyle/>
                    <a:p>
                      <a:r>
                        <a:rPr lang="ru-RU" sz="1200" dirty="0" smtClean="0"/>
                        <a:t>Контракты, исполненные</a:t>
                      </a:r>
                      <a:r>
                        <a:rPr lang="ru-RU" sz="1200" baseline="0" dirty="0" smtClean="0"/>
                        <a:t> с нарушениями</a:t>
                      </a:r>
                      <a:endParaRPr lang="ru-RU" sz="1200" dirty="0"/>
                    </a:p>
                  </a:txBody>
                  <a:tcPr marT="45732" marB="45732" anchor="ctr">
                    <a:solidFill>
                      <a:schemeClr val="bg1"/>
                    </a:solidFill>
                  </a:tcPr>
                </a:tc>
                <a:tc>
                  <a:txBody>
                    <a:bodyPr/>
                    <a:lstStyle/>
                    <a:p>
                      <a:pPr algn="ctr"/>
                      <a:r>
                        <a:rPr lang="ru-RU" sz="1200" dirty="0" smtClean="0"/>
                        <a:t>651</a:t>
                      </a:r>
                      <a:endParaRPr lang="ru-RU" sz="1200" dirty="0"/>
                    </a:p>
                  </a:txBody>
                  <a:tcPr marT="45732" marB="45732">
                    <a:solidFill>
                      <a:schemeClr val="bg1"/>
                    </a:solidFill>
                  </a:tcPr>
                </a:tc>
                <a:tc>
                  <a:txBody>
                    <a:bodyPr/>
                    <a:lstStyle/>
                    <a:p>
                      <a:pPr algn="ctr"/>
                      <a:r>
                        <a:rPr lang="ru-RU" sz="1200" dirty="0" smtClean="0"/>
                        <a:t>973</a:t>
                      </a:r>
                      <a:endParaRPr lang="ru-RU" sz="1200" dirty="0"/>
                    </a:p>
                  </a:txBody>
                  <a:tcPr marT="45732" marB="45732">
                    <a:solidFill>
                      <a:schemeClr val="bg1"/>
                    </a:solidFill>
                  </a:tcPr>
                </a:tc>
              </a:tr>
              <a:tr h="303918">
                <a:tc vMerge="1">
                  <a:txBody>
                    <a:bodyPr/>
                    <a:lstStyle/>
                    <a:p>
                      <a:endParaRPr lang="ru-RU" dirty="0"/>
                    </a:p>
                  </a:txBody>
                  <a:tcPr/>
                </a:tc>
                <a:tc>
                  <a:txBody>
                    <a:bodyPr/>
                    <a:lstStyle/>
                    <a:p>
                      <a:pPr algn="ctr"/>
                      <a:r>
                        <a:rPr lang="ru-RU" sz="1200" dirty="0" smtClean="0"/>
                        <a:t>422 млн. руб.</a:t>
                      </a:r>
                      <a:endParaRPr lang="ru-RU" sz="1200" dirty="0"/>
                    </a:p>
                  </a:txBody>
                  <a:tcPr marT="45732" marB="45732">
                    <a:solidFill>
                      <a:schemeClr val="bg1"/>
                    </a:solidFill>
                  </a:tcPr>
                </a:tc>
                <a:tc>
                  <a:txBody>
                    <a:bodyPr/>
                    <a:lstStyle/>
                    <a:p>
                      <a:pPr algn="ctr"/>
                      <a:r>
                        <a:rPr lang="ru-RU" sz="1200" smtClean="0"/>
                        <a:t>423 </a:t>
                      </a:r>
                      <a:r>
                        <a:rPr lang="ru-RU" sz="1200" dirty="0" smtClean="0"/>
                        <a:t>млн. руб.</a:t>
                      </a:r>
                      <a:endParaRPr lang="ru-RU" sz="1200" dirty="0"/>
                    </a:p>
                  </a:txBody>
                  <a:tcPr marT="45732" marB="45732">
                    <a:solidFill>
                      <a:schemeClr val="bg1"/>
                    </a:solidFill>
                  </a:tcPr>
                </a:tc>
              </a:tr>
            </a:tbl>
          </a:graphicData>
        </a:graphic>
      </p:graphicFrame>
      <p:pic>
        <p:nvPicPr>
          <p:cNvPr id="8231" name="Рисунок 17" descr="1wfrQYoxL64.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8138" y="4402138"/>
            <a:ext cx="22352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2" name="Рисунок 18" descr="rsp_18.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9725" y="6092825"/>
            <a:ext cx="2235200"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33" name="Рисунок 19" descr="df.pn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35375" y="5056188"/>
            <a:ext cx="1368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Стрелка вправо 20"/>
          <p:cNvSpPr/>
          <p:nvPr/>
        </p:nvSpPr>
        <p:spPr>
          <a:xfrm>
            <a:off x="1187450" y="5203825"/>
            <a:ext cx="2328863" cy="935038"/>
          </a:xfrm>
          <a:prstGeom prst="right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sz="1200" dirty="0"/>
              <a:t>Информация о нарушениях</a:t>
            </a:r>
          </a:p>
        </p:txBody>
      </p:sp>
      <p:graphicFrame>
        <p:nvGraphicFramePr>
          <p:cNvPr id="8235" name="Диаграмма 29"/>
          <p:cNvGraphicFramePr>
            <a:graphicFrameLocks/>
          </p:cNvGraphicFramePr>
          <p:nvPr/>
        </p:nvGraphicFramePr>
        <p:xfrm>
          <a:off x="5219700" y="3965575"/>
          <a:ext cx="3994150" cy="2706688"/>
        </p:xfrm>
        <a:graphic>
          <a:graphicData uri="http://schemas.openxmlformats.org/presentationml/2006/ole">
            <mc:AlternateContent xmlns:mc="http://schemas.openxmlformats.org/markup-compatibility/2006">
              <mc:Choice xmlns:v="urn:schemas-microsoft-com:vml" Requires="v">
                <p:oleObj spid="_x0000_s1034" r:id="rId7" imgW="3993226" imgH="2706859" progId="Excel.Sheet.8">
                  <p:embed/>
                </p:oleObj>
              </mc:Choice>
              <mc:Fallback>
                <p:oleObj r:id="rId7" imgW="3993226" imgH="2706859" progId="Excel.Sheet.8">
                  <p:embed/>
                  <p:pic>
                    <p:nvPicPr>
                      <p:cNvPr id="0" name="Picture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3965575"/>
                        <a:ext cx="3994150" cy="2706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КОНТРОЛЬ В СФЕРЕ ЗАКУПОК</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3088183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nvPr>
        </p:nvGraphicFramePr>
        <p:xfrm>
          <a:off x="467544" y="1268760"/>
          <a:ext cx="835292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Заголовок 2"/>
          <p:cNvSpPr>
            <a:spLocks noGrp="1"/>
          </p:cNvSpPr>
          <p:nvPr>
            <p:ph type="title"/>
          </p:nvPr>
        </p:nvSpPr>
        <p:spPr/>
        <p:txBody>
          <a:bodyPr/>
          <a:lstStyle/>
          <a:p>
            <a:pPr algn="ctr">
              <a:defRPr/>
            </a:pPr>
            <a:r>
              <a:rPr lang="ru-RU" sz="2000" dirty="0" smtClean="0"/>
              <a:t>Нарушения и недостатки, </a:t>
            </a:r>
            <a:r>
              <a:rPr lang="ru-RU" sz="2000" dirty="0"/>
              <a:t>установленные при проведении контрольных </a:t>
            </a:r>
            <a:r>
              <a:rPr lang="ru-RU" sz="2000" dirty="0" smtClean="0"/>
              <a:t>мероприятий</a:t>
            </a:r>
            <a:endParaRPr lang="ru-RU" sz="2000" dirty="0"/>
          </a:p>
        </p:txBody>
      </p:sp>
      <p:sp>
        <p:nvSpPr>
          <p:cNvPr id="4" name="Номер слайда 3"/>
          <p:cNvSpPr>
            <a:spLocks noGrp="1"/>
          </p:cNvSpPr>
          <p:nvPr>
            <p:ph type="sldNum" sz="quarter" idx="12"/>
          </p:nvPr>
        </p:nvSpPr>
        <p:spPr/>
        <p:txBody>
          <a:bodyPr/>
          <a:lstStyle/>
          <a:p>
            <a:pPr>
              <a:defRPr/>
            </a:pPr>
            <a:fld id="{04DA15B6-9B98-4AE1-9597-C125E592DF81}" type="slidenum">
              <a:rPr lang="ru-RU" smtClean="0"/>
              <a:pPr>
                <a:defRPr/>
              </a:pPr>
              <a:t>13</a:t>
            </a:fld>
            <a:endParaRPr lang="ru-RU"/>
          </a:p>
        </p:txBody>
      </p:sp>
      <p:sp>
        <p:nvSpPr>
          <p:cNvPr id="5" name="TextBox 4"/>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КОНТРОЛЬ В СФЕРЕ ЗАКУПОК</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41369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69332"/>
            <a:ext cx="8830494" cy="512004"/>
          </a:xfrm>
        </p:spPr>
        <p:txBody>
          <a:bodyPr/>
          <a:lstStyle/>
          <a:p>
            <a:pPr algn="ctr">
              <a:defRPr/>
            </a:pPr>
            <a:r>
              <a:rPr lang="ru-RU" sz="2000" dirty="0" smtClean="0"/>
              <a:t>Результаты контроля в сфере закупок за 2020 год и текущий период 2021 года</a:t>
            </a:r>
            <a:endParaRPr lang="ru-RU" sz="2000" dirty="0"/>
          </a:p>
        </p:txBody>
      </p:sp>
      <p:graphicFrame>
        <p:nvGraphicFramePr>
          <p:cNvPr id="4" name="Объект 3"/>
          <p:cNvGraphicFramePr>
            <a:graphicFrameLocks noGrp="1"/>
          </p:cNvGraphicFramePr>
          <p:nvPr>
            <p:ph idx="1"/>
          </p:nvPr>
        </p:nvGraphicFramePr>
        <p:xfrm>
          <a:off x="0" y="765175"/>
          <a:ext cx="9144000" cy="4614863"/>
        </p:xfrm>
        <a:graphic>
          <a:graphicData uri="http://schemas.openxmlformats.org/drawingml/2006/table">
            <a:tbl>
              <a:tblPr firstRow="1" bandRow="1">
                <a:tableStyleId>{5C22544A-7EE6-4342-B048-85BDC9FD1C3A}</a:tableStyleId>
              </a:tblPr>
              <a:tblGrid>
                <a:gridCol w="4986624"/>
                <a:gridCol w="2013789"/>
                <a:gridCol w="895017"/>
                <a:gridCol w="1248570"/>
              </a:tblGrid>
              <a:tr h="287947">
                <a:tc rowSpan="2">
                  <a:txBody>
                    <a:bodyPr/>
                    <a:lstStyle/>
                    <a:p>
                      <a:pPr algn="ctr"/>
                      <a:r>
                        <a:rPr lang="ru-RU" sz="1200" dirty="0" smtClean="0"/>
                        <a:t>Нарушение</a:t>
                      </a:r>
                      <a:endParaRPr lang="ru-RU" sz="1200" dirty="0"/>
                    </a:p>
                  </a:txBody>
                  <a:tcPr marL="91443" marR="91443" marT="45702" marB="45702" anchor="ctr"/>
                </a:tc>
                <a:tc rowSpan="2">
                  <a:txBody>
                    <a:bodyPr/>
                    <a:lstStyle/>
                    <a:p>
                      <a:pPr algn="ctr"/>
                      <a:r>
                        <a:rPr lang="ru-RU" sz="1200" dirty="0" smtClean="0"/>
                        <a:t>Ответственность</a:t>
                      </a:r>
                      <a:endParaRPr lang="ru-RU" sz="1200" dirty="0"/>
                    </a:p>
                  </a:txBody>
                  <a:tcPr marL="91443" marR="91443" marT="45702" marB="45702" anchor="ctr"/>
                </a:tc>
                <a:tc gridSpan="2">
                  <a:txBody>
                    <a:bodyPr/>
                    <a:lstStyle/>
                    <a:p>
                      <a:pPr algn="ctr"/>
                      <a:r>
                        <a:rPr lang="ru-RU" sz="1200" dirty="0" smtClean="0"/>
                        <a:t>Количество протоколов</a:t>
                      </a:r>
                      <a:endParaRPr lang="ru-RU" sz="1200" dirty="0"/>
                    </a:p>
                  </a:txBody>
                  <a:tcPr marL="91443" marR="91443" marT="45702" marB="45702" anchor="ctr"/>
                </a:tc>
                <a:tc hMerge="1">
                  <a:txBody>
                    <a:bodyPr/>
                    <a:lstStyle/>
                    <a:p>
                      <a:endParaRPr lang="ru-RU" dirty="0"/>
                    </a:p>
                  </a:txBody>
                  <a:tcPr/>
                </a:tc>
              </a:tr>
              <a:tr h="457175">
                <a:tc vMerge="1">
                  <a:txBody>
                    <a:bodyPr/>
                    <a:lstStyle/>
                    <a:p>
                      <a:endParaRPr lang="ru-RU" dirty="0"/>
                    </a:p>
                  </a:txBody>
                  <a:tcPr/>
                </a:tc>
                <a:tc vMerge="1">
                  <a:txBody>
                    <a:bodyPr/>
                    <a:lstStyle/>
                    <a:p>
                      <a:endParaRPr lang="ru-RU" dirty="0"/>
                    </a:p>
                  </a:txBody>
                  <a:tcPr/>
                </a:tc>
                <a:tc>
                  <a:txBody>
                    <a:bodyPr/>
                    <a:lstStyle/>
                    <a:p>
                      <a:pPr algn="ctr"/>
                      <a:r>
                        <a:rPr lang="ru-RU" sz="1200" dirty="0" smtClean="0"/>
                        <a:t>2020 год</a:t>
                      </a:r>
                      <a:endParaRPr lang="ru-RU" sz="1200" dirty="0"/>
                    </a:p>
                  </a:txBody>
                  <a:tcPr marL="91443" marR="91443" marT="45702" marB="45702" anchor="ctr"/>
                </a:tc>
                <a:tc>
                  <a:txBody>
                    <a:bodyPr/>
                    <a:lstStyle/>
                    <a:p>
                      <a:pPr algn="ctr"/>
                      <a:r>
                        <a:rPr lang="ru-RU" sz="1200" dirty="0" smtClean="0"/>
                        <a:t>тек. период 2021 года</a:t>
                      </a:r>
                      <a:endParaRPr lang="ru-RU" sz="1200" dirty="0"/>
                    </a:p>
                  </a:txBody>
                  <a:tcPr marL="91443" marR="91443" marT="45702" marB="45702" anchor="ctr"/>
                </a:tc>
              </a:tr>
              <a:tr h="274290">
                <a:tc>
                  <a:txBody>
                    <a:bodyPr/>
                    <a:lstStyle/>
                    <a:p>
                      <a:r>
                        <a:rPr lang="ru-RU" sz="1200" kern="1200" dirty="0" smtClean="0">
                          <a:solidFill>
                            <a:schemeClr val="dk1"/>
                          </a:solidFill>
                          <a:effectLst/>
                          <a:latin typeface="+mn-lt"/>
                          <a:ea typeface="+mn-ea"/>
                          <a:cs typeface="+mn-cs"/>
                        </a:rPr>
                        <a:t>Нарушение сроков оплаты по контрактам </a:t>
                      </a:r>
                    </a:p>
                  </a:txBody>
                  <a:tcPr marL="91443" marR="91443" marT="45702" marB="45702"/>
                </a:tc>
                <a:tc>
                  <a:txBody>
                    <a:bodyPr/>
                    <a:lstStyle/>
                    <a:p>
                      <a:r>
                        <a:rPr lang="ru-RU" sz="1200" kern="1200" dirty="0" smtClean="0">
                          <a:solidFill>
                            <a:schemeClr val="dk1"/>
                          </a:solidFill>
                          <a:effectLst/>
                          <a:latin typeface="+mn-lt"/>
                          <a:ea typeface="+mn-ea"/>
                          <a:cs typeface="+mn-cs"/>
                        </a:rPr>
                        <a:t>ч. 1 ст.7.32.5 КоАП РФ</a:t>
                      </a:r>
                      <a:endParaRPr lang="ru-RU" sz="1200" dirty="0"/>
                    </a:p>
                  </a:txBody>
                  <a:tcPr marL="91443" marR="91443" marT="45702" marB="45702" anchor="ctr"/>
                </a:tc>
                <a:tc>
                  <a:txBody>
                    <a:bodyPr/>
                    <a:lstStyle/>
                    <a:p>
                      <a:pPr algn="ctr"/>
                      <a:r>
                        <a:rPr lang="ru-RU" sz="1200" kern="1200" dirty="0" smtClean="0">
                          <a:solidFill>
                            <a:schemeClr val="dk1"/>
                          </a:solidFill>
                          <a:effectLst/>
                          <a:latin typeface="+mn-lt"/>
                          <a:ea typeface="+mn-ea"/>
                          <a:cs typeface="+mn-cs"/>
                        </a:rPr>
                        <a:t>787</a:t>
                      </a:r>
                      <a:endParaRPr lang="ru-RU" sz="1200" dirty="0"/>
                    </a:p>
                  </a:txBody>
                  <a:tcPr marL="91443" marR="91443" marT="45702" marB="45702" anchor="ctr"/>
                </a:tc>
                <a:tc>
                  <a:txBody>
                    <a:bodyPr/>
                    <a:lstStyle/>
                    <a:p>
                      <a:pPr algn="ctr"/>
                      <a:r>
                        <a:rPr lang="ru-RU" sz="1200" dirty="0" smtClean="0"/>
                        <a:t>951</a:t>
                      </a:r>
                      <a:endParaRPr lang="ru-RU" sz="1200" dirty="0"/>
                    </a:p>
                  </a:txBody>
                  <a:tcPr marL="91443" marR="91443" marT="45702" marB="45702" anchor="ctr"/>
                </a:tc>
              </a:tr>
              <a:tr h="640044">
                <a:tc>
                  <a:txBody>
                    <a:bodyPr/>
                    <a:lstStyle/>
                    <a:p>
                      <a:r>
                        <a:rPr lang="ru-RU" sz="1200" kern="1200" dirty="0" smtClean="0">
                          <a:solidFill>
                            <a:schemeClr val="dk1"/>
                          </a:solidFill>
                          <a:effectLst/>
                          <a:latin typeface="+mn-lt"/>
                          <a:ea typeface="+mn-ea"/>
                          <a:cs typeface="+mn-cs"/>
                        </a:rPr>
                        <a:t>Нарушение сроков направления информации и документов о приемке в реестр контрактов </a:t>
                      </a:r>
                      <a:endParaRPr lang="ru-RU" sz="1200" dirty="0"/>
                    </a:p>
                  </a:txBody>
                  <a:tcPr marL="91443" marR="91443" marT="45702" marB="45702"/>
                </a:tc>
                <a:tc>
                  <a:txBody>
                    <a:bodyPr/>
                    <a:lstStyle/>
                    <a:p>
                      <a:r>
                        <a:rPr lang="ru-RU" sz="1200" kern="1200" dirty="0" smtClean="0">
                          <a:solidFill>
                            <a:schemeClr val="dk1"/>
                          </a:solidFill>
                          <a:effectLst/>
                          <a:latin typeface="+mn-lt"/>
                          <a:ea typeface="+mn-ea"/>
                          <a:cs typeface="+mn-cs"/>
                        </a:rPr>
                        <a:t>ч. 2 ст.7.31 </a:t>
                      </a:r>
                      <a:r>
                        <a:rPr lang="ru-RU" sz="1200" kern="1200" dirty="0" err="1" smtClean="0">
                          <a:solidFill>
                            <a:schemeClr val="dk1"/>
                          </a:solidFill>
                          <a:effectLst/>
                          <a:latin typeface="+mn-lt"/>
                          <a:ea typeface="+mn-ea"/>
                          <a:cs typeface="+mn-cs"/>
                        </a:rPr>
                        <a:t>КоАП</a:t>
                      </a:r>
                      <a:r>
                        <a:rPr lang="ru-RU" sz="1200" kern="1200" dirty="0" smtClean="0">
                          <a:solidFill>
                            <a:schemeClr val="dk1"/>
                          </a:solidFill>
                          <a:effectLst/>
                          <a:latin typeface="+mn-lt"/>
                          <a:ea typeface="+mn-ea"/>
                          <a:cs typeface="+mn-cs"/>
                        </a:rPr>
                        <a:t> РФ</a:t>
                      </a:r>
                      <a:endParaRPr lang="ru-RU" sz="1200" dirty="0"/>
                    </a:p>
                  </a:txBody>
                  <a:tcPr marL="91443" marR="91443" marT="45702" marB="45702" anchor="ctr"/>
                </a:tc>
                <a:tc>
                  <a:txBody>
                    <a:bodyPr/>
                    <a:lstStyle/>
                    <a:p>
                      <a:pPr algn="ctr"/>
                      <a:r>
                        <a:rPr lang="ru-RU" sz="1200" dirty="0" smtClean="0"/>
                        <a:t>157</a:t>
                      </a:r>
                      <a:endParaRPr lang="ru-RU" sz="1200" dirty="0"/>
                    </a:p>
                  </a:txBody>
                  <a:tcPr marL="91443" marR="91443" marT="45702" marB="45702" anchor="ctr"/>
                </a:tc>
                <a:tc>
                  <a:txBody>
                    <a:bodyPr/>
                    <a:lstStyle/>
                    <a:p>
                      <a:pPr algn="ctr"/>
                      <a:r>
                        <a:rPr lang="ru-RU" sz="1200" dirty="0" smtClean="0"/>
                        <a:t>100</a:t>
                      </a:r>
                      <a:endParaRPr lang="ru-RU" sz="1200" dirty="0"/>
                    </a:p>
                  </a:txBody>
                  <a:tcPr marL="91443" marR="91443" marT="45702" marB="45702" anchor="ctr"/>
                </a:tc>
              </a:tr>
              <a:tr h="640061">
                <a:tc>
                  <a:txBody>
                    <a:bodyPr/>
                    <a:lstStyle/>
                    <a:p>
                      <a:r>
                        <a:rPr lang="ru-RU" sz="1200" kern="1200" dirty="0" smtClean="0">
                          <a:solidFill>
                            <a:schemeClr val="dk1"/>
                          </a:solidFill>
                          <a:effectLst/>
                          <a:latin typeface="+mn-lt"/>
                          <a:ea typeface="+mn-ea"/>
                          <a:cs typeface="+mn-cs"/>
                        </a:rPr>
                        <a:t>Нарушение срока направления в контрольный орган уведомления о заключении контракта с единственным поставщиком (подрядчиком, исполнителем)</a:t>
                      </a:r>
                      <a:endParaRPr lang="ru-RU" sz="1200" dirty="0"/>
                    </a:p>
                  </a:txBody>
                  <a:tcPr marL="91443" marR="91443" marT="45702" marB="4570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dk1"/>
                          </a:solidFill>
                          <a:effectLst/>
                          <a:latin typeface="+mn-lt"/>
                          <a:ea typeface="+mn-ea"/>
                          <a:cs typeface="+mn-cs"/>
                        </a:rPr>
                        <a:t>ч.1 ст.19.7.2 </a:t>
                      </a:r>
                      <a:r>
                        <a:rPr lang="ru-RU" sz="1200" kern="1200" dirty="0" err="1" smtClean="0">
                          <a:solidFill>
                            <a:schemeClr val="dk1"/>
                          </a:solidFill>
                          <a:effectLst/>
                          <a:latin typeface="+mn-lt"/>
                          <a:ea typeface="+mn-ea"/>
                          <a:cs typeface="+mn-cs"/>
                        </a:rPr>
                        <a:t>КоАП</a:t>
                      </a:r>
                      <a:r>
                        <a:rPr lang="ru-RU" sz="1200" kern="1200" dirty="0" smtClean="0">
                          <a:solidFill>
                            <a:schemeClr val="dk1"/>
                          </a:solidFill>
                          <a:effectLst/>
                          <a:latin typeface="+mn-lt"/>
                          <a:ea typeface="+mn-ea"/>
                          <a:cs typeface="+mn-cs"/>
                        </a:rPr>
                        <a:t> РФ</a:t>
                      </a:r>
                      <a:endParaRPr lang="ru-RU" sz="1200" dirty="0" smtClean="0"/>
                    </a:p>
                  </a:txBody>
                  <a:tcPr marL="91443" marR="91443" marT="45702" marB="45702" anchor="ctr"/>
                </a:tc>
                <a:tc>
                  <a:txBody>
                    <a:bodyPr/>
                    <a:lstStyle/>
                    <a:p>
                      <a:pPr algn="ctr"/>
                      <a:r>
                        <a:rPr lang="ru-RU" sz="1200" dirty="0" smtClean="0"/>
                        <a:t>24</a:t>
                      </a:r>
                      <a:endParaRPr lang="ru-RU" sz="1200" dirty="0"/>
                    </a:p>
                  </a:txBody>
                  <a:tcPr marL="91443" marR="91443" marT="45702" marB="45702" anchor="ctr"/>
                </a:tc>
                <a:tc>
                  <a:txBody>
                    <a:bodyPr/>
                    <a:lstStyle/>
                    <a:p>
                      <a:pPr algn="ctr"/>
                      <a:r>
                        <a:rPr lang="ru-RU" sz="1200" dirty="0" smtClean="0"/>
                        <a:t>10</a:t>
                      </a:r>
                      <a:endParaRPr lang="ru-RU" sz="1200" dirty="0"/>
                    </a:p>
                  </a:txBody>
                  <a:tcPr marL="91443" marR="91443" marT="45702" marB="45702" anchor="ctr"/>
                </a:tc>
              </a:tr>
              <a:tr h="280957">
                <a:tc>
                  <a:txBody>
                    <a:bodyPr/>
                    <a:lstStyle/>
                    <a:p>
                      <a:r>
                        <a:rPr lang="ru-RU" sz="1200" kern="1200" dirty="0" smtClean="0">
                          <a:solidFill>
                            <a:schemeClr val="dk1"/>
                          </a:solidFill>
                          <a:effectLst/>
                          <a:latin typeface="+mn-lt"/>
                          <a:ea typeface="+mn-ea"/>
                          <a:cs typeface="+mn-cs"/>
                        </a:rPr>
                        <a:t>Внесение изменений в условия контрактов </a:t>
                      </a:r>
                      <a:endParaRPr lang="ru-RU" sz="1200" dirty="0"/>
                    </a:p>
                  </a:txBody>
                  <a:tcPr marL="91443" marR="91443" marT="45702" marB="45702"/>
                </a:tc>
                <a:tc>
                  <a:txBody>
                    <a:bodyPr/>
                    <a:lstStyle/>
                    <a:p>
                      <a:r>
                        <a:rPr lang="ru-RU" sz="1200" kern="1200" dirty="0" smtClean="0">
                          <a:solidFill>
                            <a:schemeClr val="dk1"/>
                          </a:solidFill>
                          <a:effectLst/>
                          <a:latin typeface="+mn-lt"/>
                          <a:ea typeface="+mn-ea"/>
                          <a:cs typeface="+mn-cs"/>
                        </a:rPr>
                        <a:t>ч.4 ст.7.32 КоАП РФ</a:t>
                      </a:r>
                      <a:endParaRPr lang="ru-RU" sz="1200" dirty="0"/>
                    </a:p>
                  </a:txBody>
                  <a:tcPr marL="91443" marR="91443" marT="45702" marB="45702" anchor="ctr"/>
                </a:tc>
                <a:tc>
                  <a:txBody>
                    <a:bodyPr/>
                    <a:lstStyle/>
                    <a:p>
                      <a:pPr algn="ctr"/>
                      <a:r>
                        <a:rPr lang="ru-RU" sz="1200" dirty="0" smtClean="0"/>
                        <a:t>84</a:t>
                      </a:r>
                      <a:endParaRPr lang="ru-RU" sz="1200" dirty="0"/>
                    </a:p>
                  </a:txBody>
                  <a:tcPr marL="91443" marR="91443" marT="45702" marB="45702" anchor="ctr"/>
                </a:tc>
                <a:tc>
                  <a:txBody>
                    <a:bodyPr/>
                    <a:lstStyle/>
                    <a:p>
                      <a:pPr algn="ctr"/>
                      <a:r>
                        <a:rPr lang="ru-RU" sz="1200" dirty="0" smtClean="0"/>
                        <a:t>7</a:t>
                      </a:r>
                      <a:endParaRPr lang="ru-RU" sz="1200" dirty="0"/>
                    </a:p>
                  </a:txBody>
                  <a:tcPr marL="91443" marR="91443" marT="45702" marB="45702" anchor="ctr"/>
                </a:tc>
              </a:tr>
              <a:tr h="479978">
                <a:tc>
                  <a:txBody>
                    <a:bodyPr/>
                    <a:lstStyle/>
                    <a:p>
                      <a:r>
                        <a:rPr lang="ru-RU" sz="1200" kern="1200" dirty="0" smtClean="0">
                          <a:solidFill>
                            <a:schemeClr val="dk1"/>
                          </a:solidFill>
                          <a:effectLst/>
                          <a:latin typeface="+mn-lt"/>
                          <a:ea typeface="+mn-ea"/>
                          <a:cs typeface="+mn-cs"/>
                        </a:rPr>
                        <a:t>Принятие решения о способе определения поставщика (подрядчика, исполнителя)</a:t>
                      </a:r>
                      <a:endParaRPr lang="ru-RU" sz="1200" dirty="0"/>
                    </a:p>
                  </a:txBody>
                  <a:tcPr marL="91443" marR="91443" marT="45702" marB="45702"/>
                </a:tc>
                <a:tc>
                  <a:txBody>
                    <a:bodyPr/>
                    <a:lstStyle/>
                    <a:p>
                      <a:r>
                        <a:rPr lang="ru-RU" sz="1200" kern="1200" dirty="0" smtClean="0">
                          <a:solidFill>
                            <a:schemeClr val="dk1"/>
                          </a:solidFill>
                          <a:effectLst/>
                          <a:latin typeface="+mn-lt"/>
                          <a:ea typeface="+mn-ea"/>
                          <a:cs typeface="+mn-cs"/>
                        </a:rPr>
                        <a:t>ч.1 и 2 ст.7.29 КоАП РФ</a:t>
                      </a:r>
                      <a:endParaRPr lang="ru-RU" sz="1200" dirty="0"/>
                    </a:p>
                  </a:txBody>
                  <a:tcPr marL="91443" marR="91443" marT="45702" marB="45702" anchor="ctr"/>
                </a:tc>
                <a:tc>
                  <a:txBody>
                    <a:bodyPr/>
                    <a:lstStyle/>
                    <a:p>
                      <a:pPr algn="ctr"/>
                      <a:r>
                        <a:rPr lang="ru-RU" sz="1200" dirty="0" smtClean="0"/>
                        <a:t>9</a:t>
                      </a:r>
                      <a:endParaRPr lang="ru-RU" sz="1200" dirty="0"/>
                    </a:p>
                  </a:txBody>
                  <a:tcPr marL="91443" marR="91443" marT="45702" marB="45702" anchor="ctr"/>
                </a:tc>
                <a:tc>
                  <a:txBody>
                    <a:bodyPr/>
                    <a:lstStyle/>
                    <a:p>
                      <a:pPr algn="ctr"/>
                      <a:r>
                        <a:rPr lang="ru-RU" sz="1200" dirty="0" smtClean="0"/>
                        <a:t>3</a:t>
                      </a:r>
                      <a:endParaRPr lang="ru-RU" sz="1200" dirty="0"/>
                    </a:p>
                  </a:txBody>
                  <a:tcPr marL="91443" marR="91443" marT="45702" marB="45702" anchor="ctr"/>
                </a:tc>
              </a:tr>
              <a:tr h="640061">
                <a:tc>
                  <a:txBody>
                    <a:bodyPr/>
                    <a:lstStyle/>
                    <a:p>
                      <a:r>
                        <a:rPr lang="ru-RU" sz="1200" kern="1200" dirty="0" smtClean="0">
                          <a:solidFill>
                            <a:schemeClr val="dk1"/>
                          </a:solidFill>
                          <a:effectLst/>
                          <a:latin typeface="+mn-lt"/>
                          <a:ea typeface="+mn-ea"/>
                          <a:cs typeface="+mn-cs"/>
                        </a:rPr>
                        <a:t>Несвоевременное представления документов в рамках административного расследования</a:t>
                      </a:r>
                      <a:endParaRPr lang="ru-RU" sz="1200" dirty="0"/>
                    </a:p>
                  </a:txBody>
                  <a:tcPr marL="91443" marR="91443" marT="45702" marB="45702"/>
                </a:tc>
                <a:tc>
                  <a:txBody>
                    <a:bodyPr/>
                    <a:lstStyle/>
                    <a:p>
                      <a:r>
                        <a:rPr lang="ru-RU" sz="1200" kern="1200" dirty="0" smtClean="0">
                          <a:solidFill>
                            <a:schemeClr val="dk1"/>
                          </a:solidFill>
                          <a:effectLst/>
                          <a:latin typeface="+mn-lt"/>
                          <a:ea typeface="+mn-ea"/>
                          <a:cs typeface="+mn-cs"/>
                        </a:rPr>
                        <a:t>ст. 17.7 КоАП РФ</a:t>
                      </a:r>
                      <a:endParaRPr lang="ru-RU" sz="1200" dirty="0"/>
                    </a:p>
                  </a:txBody>
                  <a:tcPr marL="91443" marR="91443" marT="45702" marB="45702" anchor="ctr"/>
                </a:tc>
                <a:tc>
                  <a:txBody>
                    <a:bodyPr/>
                    <a:lstStyle/>
                    <a:p>
                      <a:pPr algn="ctr"/>
                      <a:endParaRPr lang="ru-RU" sz="1200" dirty="0" smtClean="0"/>
                    </a:p>
                    <a:p>
                      <a:pPr algn="ctr"/>
                      <a:r>
                        <a:rPr lang="ru-RU" sz="1200" dirty="0" smtClean="0"/>
                        <a:t>4</a:t>
                      </a:r>
                    </a:p>
                    <a:p>
                      <a:pPr algn="ctr"/>
                      <a:endParaRPr lang="ru-RU" sz="1200" dirty="0"/>
                    </a:p>
                  </a:txBody>
                  <a:tcPr marL="91443" marR="91443" marT="45702" marB="45702" anchor="ctr"/>
                </a:tc>
                <a:tc>
                  <a:txBody>
                    <a:bodyPr/>
                    <a:lstStyle/>
                    <a:p>
                      <a:pPr algn="ctr"/>
                      <a:r>
                        <a:rPr lang="ru-RU" sz="1200" dirty="0" smtClean="0"/>
                        <a:t>4</a:t>
                      </a:r>
                      <a:endParaRPr lang="ru-RU" sz="1200" dirty="0"/>
                    </a:p>
                  </a:txBody>
                  <a:tcPr marL="91443" marR="91443" marT="45702" marB="45702" anchor="ctr"/>
                </a:tc>
              </a:tr>
              <a:tr h="457175">
                <a:tc>
                  <a:txBody>
                    <a:bodyPr/>
                    <a:lstStyle/>
                    <a:p>
                      <a:r>
                        <a:rPr lang="ru-RU" sz="1200" kern="1200" dirty="0" smtClean="0">
                          <a:solidFill>
                            <a:schemeClr val="dk1"/>
                          </a:solidFill>
                          <a:effectLst/>
                          <a:latin typeface="+mn-lt"/>
                          <a:ea typeface="+mn-ea"/>
                          <a:cs typeface="+mn-cs"/>
                        </a:rPr>
                        <a:t>Заключение контракта с нарушением требований законодательства</a:t>
                      </a:r>
                      <a:endParaRPr lang="ru-RU" sz="1200" dirty="0"/>
                    </a:p>
                  </a:txBody>
                  <a:tcPr marL="91443" marR="91443" marT="45702" marB="45702"/>
                </a:tc>
                <a:tc>
                  <a:txBody>
                    <a:bodyPr/>
                    <a:lstStyle/>
                    <a:p>
                      <a:r>
                        <a:rPr lang="ru-RU" sz="1200" kern="1200" dirty="0" smtClean="0">
                          <a:solidFill>
                            <a:schemeClr val="dk1"/>
                          </a:solidFill>
                          <a:effectLst/>
                          <a:latin typeface="+mn-lt"/>
                          <a:ea typeface="+mn-ea"/>
                          <a:cs typeface="+mn-cs"/>
                        </a:rPr>
                        <a:t>ч.1 ст. 7.32 КоАП РФ</a:t>
                      </a:r>
                      <a:endParaRPr lang="ru-RU" sz="1200" dirty="0"/>
                    </a:p>
                  </a:txBody>
                  <a:tcPr marL="91443" marR="91443" marT="45702" marB="45702" anchor="ctr"/>
                </a:tc>
                <a:tc>
                  <a:txBody>
                    <a:bodyPr/>
                    <a:lstStyle/>
                    <a:p>
                      <a:pPr algn="ctr"/>
                      <a:r>
                        <a:rPr lang="ru-RU" sz="1200" dirty="0" smtClean="0"/>
                        <a:t>14</a:t>
                      </a:r>
                      <a:endParaRPr lang="ru-RU" sz="1200" dirty="0"/>
                    </a:p>
                  </a:txBody>
                  <a:tcPr marL="91443" marR="91443" marT="45702" marB="45702" anchor="ctr"/>
                </a:tc>
                <a:tc>
                  <a:txBody>
                    <a:bodyPr/>
                    <a:lstStyle/>
                    <a:p>
                      <a:pPr algn="ctr"/>
                      <a:r>
                        <a:rPr lang="ru-RU" sz="1200" dirty="0" smtClean="0"/>
                        <a:t>2</a:t>
                      </a:r>
                      <a:endParaRPr lang="ru-RU" sz="1200" dirty="0"/>
                    </a:p>
                  </a:txBody>
                  <a:tcPr marL="91443" marR="91443" marT="45702" marB="45702" anchor="ctr"/>
                </a:tc>
              </a:tr>
              <a:tr h="457175">
                <a:tc>
                  <a:txBody>
                    <a:bodyPr/>
                    <a:lstStyle/>
                    <a:p>
                      <a:pPr marL="0" algn="l" rtl="0" eaLnBrk="1" latinLnBrk="0" hangingPunct="1"/>
                      <a:r>
                        <a:rPr kumimoji="0" lang="ru-RU" sz="1200" kern="1200" dirty="0" smtClean="0">
                          <a:solidFill>
                            <a:schemeClr val="dk1"/>
                          </a:solidFill>
                          <a:effectLst/>
                          <a:latin typeface="+mn-lt"/>
                          <a:ea typeface="+mn-ea"/>
                          <a:cs typeface="+mn-cs"/>
                        </a:rPr>
                        <a:t>Утверждение документации с нарушением требований законодательства </a:t>
                      </a:r>
                      <a:endParaRPr kumimoji="0" lang="ru-RU" sz="1200" kern="1200" dirty="0">
                        <a:solidFill>
                          <a:schemeClr val="dk1"/>
                        </a:solidFill>
                        <a:effectLst/>
                        <a:latin typeface="+mn-lt"/>
                        <a:ea typeface="+mn-ea"/>
                        <a:cs typeface="+mn-cs"/>
                      </a:endParaRPr>
                    </a:p>
                  </a:txBody>
                  <a:tcPr marL="91443" marR="91443" marT="45702" marB="45702"/>
                </a:tc>
                <a:tc>
                  <a:txBody>
                    <a:bodyPr/>
                    <a:lstStyle/>
                    <a:p>
                      <a:r>
                        <a:rPr kumimoji="0" lang="ru-RU" sz="1200" kern="1200" dirty="0" smtClean="0">
                          <a:solidFill>
                            <a:schemeClr val="dk1"/>
                          </a:solidFill>
                          <a:effectLst/>
                          <a:latin typeface="+mn-lt"/>
                          <a:ea typeface="+mn-ea"/>
                          <a:cs typeface="+mn-cs"/>
                        </a:rPr>
                        <a:t>ч.4.2 ст.7.30 КоАП РФ</a:t>
                      </a:r>
                      <a:endParaRPr lang="ru-RU" sz="1200" dirty="0"/>
                    </a:p>
                  </a:txBody>
                  <a:tcPr marL="91443" marR="91443" marT="45702" marB="45702" anchor="ctr"/>
                </a:tc>
                <a:tc>
                  <a:txBody>
                    <a:bodyPr/>
                    <a:lstStyle/>
                    <a:p>
                      <a:pPr algn="ctr"/>
                      <a:r>
                        <a:rPr lang="ru-RU" sz="1200" dirty="0" smtClean="0"/>
                        <a:t>10</a:t>
                      </a:r>
                      <a:endParaRPr lang="ru-RU" sz="1200" dirty="0"/>
                    </a:p>
                  </a:txBody>
                  <a:tcPr marL="91443" marR="91443" marT="45702" marB="45702" anchor="ctr"/>
                </a:tc>
                <a:tc>
                  <a:txBody>
                    <a:bodyPr/>
                    <a:lstStyle/>
                    <a:p>
                      <a:pPr algn="ctr"/>
                      <a:r>
                        <a:rPr lang="ru-RU" sz="1200" dirty="0" smtClean="0"/>
                        <a:t>13</a:t>
                      </a:r>
                      <a:endParaRPr lang="ru-RU" sz="1200" dirty="0"/>
                    </a:p>
                  </a:txBody>
                  <a:tcPr marL="91443" marR="91443" marT="45702" marB="45702" anchor="ctr"/>
                </a:tc>
              </a:tr>
            </a:tbl>
          </a:graphicData>
        </a:graphic>
      </p:graphicFrame>
      <p:sp>
        <p:nvSpPr>
          <p:cNvPr id="3" name="Прямоугольник 2"/>
          <p:cNvSpPr/>
          <p:nvPr/>
        </p:nvSpPr>
        <p:spPr>
          <a:xfrm>
            <a:off x="255588" y="5829300"/>
            <a:ext cx="8496300" cy="647700"/>
          </a:xfrm>
          <a:prstGeom prst="rect">
            <a:avLst/>
          </a:prstGeom>
        </p:spPr>
        <p:style>
          <a:lnRef idx="2">
            <a:schemeClr val="dk1"/>
          </a:lnRef>
          <a:fillRef idx="1">
            <a:schemeClr val="lt1"/>
          </a:fillRef>
          <a:effectRef idx="0">
            <a:schemeClr val="dk1"/>
          </a:effectRef>
          <a:fontRef idx="minor">
            <a:schemeClr val="dk1"/>
          </a:fontRef>
        </p:style>
        <p:txBody>
          <a:bodyPr anchor="ctr"/>
          <a:lstStyle/>
          <a:p>
            <a:pPr>
              <a:defRPr/>
            </a:pPr>
            <a:r>
              <a:rPr lang="ru-RU" dirty="0"/>
              <a:t>Сумма наложенных штрафов составила: за 2020 год – 595 тыс. руб.; за текущий период 2021 года – </a:t>
            </a:r>
            <a:r>
              <a:rPr lang="ru-RU" dirty="0" smtClean="0"/>
              <a:t>847 </a:t>
            </a:r>
            <a:r>
              <a:rPr lang="ru-RU" dirty="0"/>
              <a:t>тыс. рублей.</a:t>
            </a:r>
          </a:p>
        </p:txBody>
      </p:sp>
      <p:sp>
        <p:nvSpPr>
          <p:cNvPr id="5" name="TextBox 4"/>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КОНТРОЛЬ В СФЕРЕ ЗАКУПОК</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406358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9007491C-C62E-4E6E-BD3B-A52993B233F8}" type="slidenum">
              <a:rPr lang="ru-RU" smtClean="0"/>
              <a:pPr>
                <a:defRPr/>
              </a:pPr>
              <a:t>15</a:t>
            </a:fld>
            <a:endParaRPr lang="ru-RU"/>
          </a:p>
        </p:txBody>
      </p:sp>
      <p:pic>
        <p:nvPicPr>
          <p:cNvPr id="11267" name="Рисунок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150" y="566738"/>
            <a:ext cx="5329238" cy="616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4006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44463" y="925513"/>
            <a:ext cx="8928100" cy="4303687"/>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ru-RU" sz="1600" dirty="0"/>
          </a:p>
        </p:txBody>
      </p:sp>
      <p:sp>
        <p:nvSpPr>
          <p:cNvPr id="11267" name="TextBox 3"/>
          <p:cNvSpPr txBox="1">
            <a:spLocks noChangeArrowheads="1"/>
          </p:cNvSpPr>
          <p:nvPr/>
        </p:nvSpPr>
        <p:spPr bwMode="auto">
          <a:xfrm>
            <a:off x="0" y="190500"/>
            <a:ext cx="9144000" cy="4000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r>
              <a:rPr lang="ru-RU" altLang="ru-RU" sz="2000" b="1" dirty="0" smtClean="0">
                <a:solidFill>
                  <a:schemeClr val="tx2"/>
                </a:solidFill>
                <a:effectLst>
                  <a:outerShdw blurRad="31750" dist="25400" dir="5400000" algn="tl" rotWithShape="0">
                    <a:srgbClr val="000000">
                      <a:alpha val="25000"/>
                    </a:srgbClr>
                  </a:outerShdw>
                </a:effectLst>
                <a:latin typeface="+mj-lt"/>
                <a:ea typeface="+mj-ea"/>
                <a:cs typeface="+mj-cs"/>
              </a:rPr>
              <a:t>Нарушение порядка ведения реестра контрактов</a:t>
            </a:r>
          </a:p>
        </p:txBody>
      </p:sp>
      <p:sp>
        <p:nvSpPr>
          <p:cNvPr id="11268" name="TextBox 6"/>
          <p:cNvSpPr txBox="1">
            <a:spLocks noChangeArrowheads="1"/>
          </p:cNvSpPr>
          <p:nvPr/>
        </p:nvSpPr>
        <p:spPr bwMode="auto">
          <a:xfrm>
            <a:off x="71438" y="925513"/>
            <a:ext cx="9072562" cy="707886"/>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2000" b="1" dirty="0" smtClean="0">
                <a:solidFill>
                  <a:srgbClr val="FF0000"/>
                </a:solidFill>
                <a:latin typeface="+mn-lt"/>
              </a:rPr>
              <a:t>Основные нарушения при размещении информации и документов </a:t>
            </a:r>
          </a:p>
          <a:p>
            <a:pPr algn="ctr" eaLnBrk="1" hangingPunct="1">
              <a:defRPr/>
            </a:pPr>
            <a:r>
              <a:rPr lang="ru-RU" altLang="ru-RU" sz="2000" b="1" dirty="0" smtClean="0">
                <a:solidFill>
                  <a:srgbClr val="FF0000"/>
                </a:solidFill>
                <a:latin typeface="+mn-lt"/>
              </a:rPr>
              <a:t>в реестре контрактов: </a:t>
            </a:r>
          </a:p>
        </p:txBody>
      </p:sp>
      <p:sp>
        <p:nvSpPr>
          <p:cNvPr id="11269" name="TextBox 8"/>
          <p:cNvSpPr txBox="1">
            <a:spLocks noChangeArrowheads="1"/>
          </p:cNvSpPr>
          <p:nvPr/>
        </p:nvSpPr>
        <p:spPr bwMode="auto">
          <a:xfrm>
            <a:off x="214313" y="1236663"/>
            <a:ext cx="8856662" cy="4124206"/>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defRPr/>
            </a:pPr>
            <a:endParaRPr lang="ru-RU" altLang="ru-RU" sz="1600" b="1" dirty="0" smtClean="0">
              <a:latin typeface="+mn-lt"/>
            </a:endParaRPr>
          </a:p>
          <a:p>
            <a:pPr algn="just" eaLnBrk="1" hangingPunct="1">
              <a:defRPr/>
            </a:pPr>
            <a:endParaRPr lang="ru-RU" altLang="ru-RU" sz="1600" b="1" dirty="0" smtClean="0">
              <a:latin typeface="+mn-lt"/>
            </a:endParaRPr>
          </a:p>
          <a:p>
            <a:pPr algn="just" eaLnBrk="1" hangingPunct="1">
              <a:buFontTx/>
              <a:buBlip>
                <a:blip r:embed="rId3"/>
              </a:buBlip>
              <a:defRPr/>
            </a:pPr>
            <a:r>
              <a:rPr lang="ru-RU" altLang="ru-RU" sz="1600" b="1" dirty="0" smtClean="0"/>
              <a:t>   </a:t>
            </a:r>
            <a:r>
              <a:rPr lang="ru-RU" altLang="ru-RU" sz="1600" b="1" dirty="0" smtClean="0">
                <a:latin typeface="Times New Roman" panose="02020603050405020304" pitchFamily="18" charset="0"/>
                <a:cs typeface="Times New Roman" panose="02020603050405020304" pitchFamily="18" charset="0"/>
              </a:rPr>
              <a:t>не размещение или несвоевременное </a:t>
            </a:r>
            <a:r>
              <a:rPr lang="ru-RU" altLang="ru-RU" sz="1600" b="1" dirty="0">
                <a:latin typeface="Times New Roman" panose="02020603050405020304" pitchFamily="18" charset="0"/>
                <a:cs typeface="Times New Roman" panose="02020603050405020304" pitchFamily="18" charset="0"/>
              </a:rPr>
              <a:t>размещение </a:t>
            </a:r>
            <a:r>
              <a:rPr lang="ru-RU" altLang="ru-RU" sz="1600" b="1" dirty="0" smtClean="0">
                <a:latin typeface="Times New Roman" panose="02020603050405020304" pitchFamily="18" charset="0"/>
                <a:cs typeface="Times New Roman" panose="02020603050405020304" pitchFamily="18" charset="0"/>
              </a:rPr>
              <a:t>документов </a:t>
            </a:r>
            <a:r>
              <a:rPr lang="ru-RU" altLang="ru-RU" sz="1600" b="1" dirty="0">
                <a:latin typeface="Times New Roman" panose="02020603050405020304" pitchFamily="18" charset="0"/>
                <a:cs typeface="Times New Roman" panose="02020603050405020304" pitchFamily="18" charset="0"/>
              </a:rPr>
              <a:t>о приемке товара, работы, услуги</a:t>
            </a:r>
            <a:r>
              <a:rPr lang="ru-RU" altLang="ru-RU" sz="1600" dirty="0" smtClean="0">
                <a:latin typeface="Times New Roman" panose="02020603050405020304" pitchFamily="18" charset="0"/>
                <a:cs typeface="Times New Roman" panose="02020603050405020304" pitchFamily="18" charset="0"/>
              </a:rPr>
              <a:t>;</a:t>
            </a:r>
          </a:p>
          <a:p>
            <a:pPr algn="just" eaLnBrk="1" hangingPunct="1">
              <a:defRPr/>
            </a:pPr>
            <a:endParaRPr lang="ru-RU" altLang="ru-RU" sz="1600" dirty="0"/>
          </a:p>
          <a:p>
            <a:pPr algn="just" eaLnBrk="1" hangingPunct="1">
              <a:buFontTx/>
              <a:buBlip>
                <a:blip r:embed="rId3"/>
              </a:buBlip>
              <a:defRPr/>
            </a:pPr>
            <a:r>
              <a:rPr lang="ru-RU" altLang="ru-RU" sz="1600" b="1" dirty="0" smtClean="0">
                <a:latin typeface="+mn-lt"/>
              </a:rPr>
              <a:t>    </a:t>
            </a:r>
            <a:r>
              <a:rPr lang="ru-RU" altLang="ru-RU" sz="1600" b="1" dirty="0" smtClean="0">
                <a:latin typeface="Times New Roman" panose="02020603050405020304" pitchFamily="18" charset="0"/>
                <a:cs typeface="Times New Roman" panose="02020603050405020304" pitchFamily="18" charset="0"/>
              </a:rPr>
              <a:t>не размещение или несвоевременное размещение информации об исполнении контрактов, в том числе о стоимости исполненных обязательств, о начислении неустоек (штрафов, пени)</a:t>
            </a:r>
            <a:r>
              <a:rPr lang="ru-RU" sz="1600" dirty="0" smtClean="0">
                <a:latin typeface="Times New Roman" panose="02020603050405020304" pitchFamily="18" charset="0"/>
                <a:cs typeface="Times New Roman" panose="02020603050405020304" pitchFamily="18" charset="0"/>
              </a:rPr>
              <a:t>;</a:t>
            </a:r>
          </a:p>
          <a:p>
            <a:pPr algn="just" eaLnBrk="1" hangingPunct="1">
              <a:buFontTx/>
              <a:buBlip>
                <a:blip r:embed="rId3"/>
              </a:buBlip>
              <a:defRPr/>
            </a:pPr>
            <a:endParaRPr lang="ru-RU" altLang="ru-RU" sz="1200" b="1" dirty="0" smtClean="0">
              <a:latin typeface="+mn-lt"/>
            </a:endParaRPr>
          </a:p>
          <a:p>
            <a:pPr algn="just" eaLnBrk="1" hangingPunct="1">
              <a:defRPr/>
            </a:pPr>
            <a:endParaRPr lang="ru-RU" altLang="ru-RU" sz="1600" dirty="0" smtClean="0">
              <a:latin typeface="+mn-lt"/>
            </a:endParaRPr>
          </a:p>
          <a:p>
            <a:pPr algn="just" eaLnBrk="1" hangingPunct="1">
              <a:buFontTx/>
              <a:buBlip>
                <a:blip r:embed="rId3"/>
              </a:buBlip>
              <a:defRPr/>
            </a:pPr>
            <a:r>
              <a:rPr lang="ru-RU" altLang="ru-RU" sz="1600" b="1" dirty="0" smtClean="0">
                <a:latin typeface="Times New Roman" panose="02020603050405020304" pitchFamily="18" charset="0"/>
                <a:cs typeface="Times New Roman" panose="02020603050405020304" pitchFamily="18" charset="0"/>
              </a:rPr>
              <a:t>   несвоевременное размещение информации о расторжении, изменении контрактов</a:t>
            </a:r>
            <a:r>
              <a:rPr lang="ru-RU" sz="1600" dirty="0" smtClean="0">
                <a:latin typeface="Times New Roman" panose="02020603050405020304" pitchFamily="18" charset="0"/>
                <a:cs typeface="Times New Roman" panose="02020603050405020304" pitchFamily="18" charset="0"/>
              </a:rPr>
              <a:t>.</a:t>
            </a:r>
            <a:endParaRPr lang="ru-RU" altLang="ru-RU" sz="1600" dirty="0" smtClean="0">
              <a:latin typeface="Times New Roman" panose="02020603050405020304" pitchFamily="18" charset="0"/>
              <a:cs typeface="Times New Roman" panose="02020603050405020304" pitchFamily="18" charset="0"/>
            </a:endParaRPr>
          </a:p>
          <a:p>
            <a:pPr algn="just" eaLnBrk="1" hangingPunct="1">
              <a:defRPr/>
            </a:pPr>
            <a:endParaRPr lang="ru-RU" altLang="ru-RU" sz="1400" dirty="0" smtClean="0">
              <a:latin typeface="+mn-lt"/>
            </a:endParaRPr>
          </a:p>
          <a:p>
            <a:pPr algn="just" eaLnBrk="1" hangingPunct="1">
              <a:defRPr/>
            </a:pPr>
            <a:endParaRPr lang="ru-RU" altLang="ru-RU" sz="1400" dirty="0">
              <a:latin typeface="+mn-lt"/>
            </a:endParaRPr>
          </a:p>
          <a:p>
            <a:pPr algn="just" eaLnBrk="1" hangingPunct="1">
              <a:defRPr/>
            </a:pPr>
            <a:r>
              <a:rPr lang="ru-RU" altLang="ru-RU" sz="1400" dirty="0" smtClean="0">
                <a:latin typeface="+mn-lt"/>
              </a:rPr>
              <a:t>Многие заказчики при заключении контрактов, например на оказание услуг, по водоснабжению со сроком исполнения с 1 января по 31 декабря, считают, что </a:t>
            </a:r>
            <a:r>
              <a:rPr lang="ru-RU" altLang="ru-RU" sz="1400" b="1" dirty="0" smtClean="0">
                <a:latin typeface="+mn-lt"/>
              </a:rPr>
              <a:t>информацию об оплате </a:t>
            </a:r>
            <a:r>
              <a:rPr lang="ru-RU" altLang="ru-RU" sz="1400" dirty="0" smtClean="0">
                <a:latin typeface="+mn-lt"/>
              </a:rPr>
              <a:t>необходимо размещать </a:t>
            </a:r>
            <a:r>
              <a:rPr lang="ru-RU" altLang="ru-RU" sz="1400" b="1" dirty="0" smtClean="0">
                <a:latin typeface="+mn-lt"/>
              </a:rPr>
              <a:t>по итогам полностью исполненных обязательств обеими </a:t>
            </a:r>
            <a:r>
              <a:rPr lang="ru-RU" altLang="ru-RU" sz="1600" b="1" dirty="0" smtClean="0">
                <a:latin typeface="+mn-lt"/>
              </a:rPr>
              <a:t>сторонами.</a:t>
            </a:r>
          </a:p>
          <a:p>
            <a:pPr eaLnBrk="1" hangingPunct="1">
              <a:defRPr/>
            </a:pPr>
            <a:endParaRPr lang="ru-RU" altLang="ru-RU" dirty="0" smtClean="0">
              <a:latin typeface="+mn-lt"/>
            </a:endParaRPr>
          </a:p>
        </p:txBody>
      </p:sp>
    </p:spTree>
    <p:extLst>
      <p:ext uri="{BB962C8B-B14F-4D97-AF65-F5344CB8AC3E}">
        <p14:creationId xmlns:p14="http://schemas.microsoft.com/office/powerpoint/2010/main" val="3759539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20638" y="104775"/>
            <a:ext cx="9144000" cy="40163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r>
              <a:rPr lang="ru-RU" altLang="ru-RU" sz="2000" b="1" dirty="0" smtClean="0">
                <a:solidFill>
                  <a:schemeClr val="tx2"/>
                </a:solidFill>
                <a:effectLst>
                  <a:outerShdw blurRad="31750" dist="25400" dir="5400000" algn="tl" rotWithShape="0">
                    <a:srgbClr val="000000">
                      <a:alpha val="25000"/>
                    </a:srgbClr>
                  </a:outerShdw>
                </a:effectLst>
                <a:latin typeface="+mj-lt"/>
                <a:ea typeface="+mj-ea"/>
                <a:cs typeface="+mj-cs"/>
              </a:rPr>
              <a:t>Нарушение требований к исполнению и изменению контрактов</a:t>
            </a:r>
          </a:p>
        </p:txBody>
      </p:sp>
      <p:sp>
        <p:nvSpPr>
          <p:cNvPr id="4" name="Прямоугольник 3"/>
          <p:cNvSpPr/>
          <p:nvPr/>
        </p:nvSpPr>
        <p:spPr>
          <a:xfrm>
            <a:off x="163513" y="620713"/>
            <a:ext cx="8821737" cy="2520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2" name="TextBox 4"/>
          <p:cNvSpPr txBox="1">
            <a:spLocks noChangeArrowheads="1"/>
          </p:cNvSpPr>
          <p:nvPr/>
        </p:nvSpPr>
        <p:spPr bwMode="auto">
          <a:xfrm>
            <a:off x="163513" y="692150"/>
            <a:ext cx="8785225" cy="8318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Tx/>
              <a:buBlip>
                <a:blip r:embed="rId3"/>
              </a:buBlip>
              <a:defRPr/>
            </a:pPr>
            <a:r>
              <a:rPr lang="ru-RU" altLang="ru-RU" sz="1600" dirty="0" smtClean="0">
                <a:latin typeface="+mn-lt"/>
              </a:rPr>
              <a:t> изменение условий контрактов, когда возможность изменения условий данных контрактов </a:t>
            </a:r>
            <a:r>
              <a:rPr lang="ru-RU" altLang="ru-RU" sz="1600" b="1" dirty="0" smtClean="0">
                <a:latin typeface="+mn-lt"/>
              </a:rPr>
              <a:t>не предусмотрена законодательством о контрактной </a:t>
            </a:r>
            <a:r>
              <a:rPr lang="ru-RU" altLang="ru-RU" sz="1600" b="1" dirty="0" smtClean="0">
                <a:solidFill>
                  <a:schemeClr val="tx2"/>
                </a:solidFill>
                <a:effectLst>
                  <a:outerShdw blurRad="31750" dist="25400" dir="5400000" algn="tl" rotWithShape="0">
                    <a:srgbClr val="000000">
                      <a:alpha val="25000"/>
                    </a:srgbClr>
                  </a:outerShdw>
                </a:effectLst>
                <a:latin typeface="+mn-lt"/>
                <a:ea typeface="+mj-ea"/>
                <a:cs typeface="+mj-cs"/>
              </a:rPr>
              <a:t>системе</a:t>
            </a:r>
            <a:r>
              <a:rPr lang="ru-RU" altLang="ru-RU" sz="1600" b="1" dirty="0" smtClean="0">
                <a:latin typeface="+mn-lt"/>
              </a:rPr>
              <a:t> в сфере закупок.</a:t>
            </a:r>
          </a:p>
        </p:txBody>
      </p:sp>
      <p:sp>
        <p:nvSpPr>
          <p:cNvPr id="6" name="Прямоугольник 5"/>
          <p:cNvSpPr/>
          <p:nvPr/>
        </p:nvSpPr>
        <p:spPr>
          <a:xfrm>
            <a:off x="200025" y="1479550"/>
            <a:ext cx="8785225" cy="15128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4" name="TextBox 6"/>
          <p:cNvSpPr txBox="1">
            <a:spLocks noChangeArrowheads="1"/>
          </p:cNvSpPr>
          <p:nvPr/>
        </p:nvSpPr>
        <p:spPr bwMode="auto">
          <a:xfrm>
            <a:off x="323850" y="1785938"/>
            <a:ext cx="8569325" cy="876300"/>
          </a:xfrm>
          <a:prstGeom prst="rect">
            <a:avLst/>
          </a:prstGeom>
          <a:noFill/>
          <a:ln>
            <a:noFill/>
          </a:ln>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defRPr/>
            </a:pPr>
            <a:r>
              <a:rPr lang="ru-RU" altLang="ru-RU" sz="1700" dirty="0" smtClean="0">
                <a:solidFill>
                  <a:srgbClr val="FF0000"/>
                </a:solidFill>
                <a:latin typeface="+mn-lt"/>
              </a:rPr>
              <a:t>Например, учреждением </a:t>
            </a:r>
            <a:r>
              <a:rPr lang="ru-RU" altLang="ru-RU" sz="1700" dirty="0" smtClean="0">
                <a:latin typeface="+mn-lt"/>
              </a:rPr>
              <a:t>внесены изменения в контракт </a:t>
            </a:r>
            <a:r>
              <a:rPr lang="ru-RU" altLang="ru-RU" sz="1700" dirty="0" smtClean="0">
                <a:solidFill>
                  <a:srgbClr val="C00000"/>
                </a:solidFill>
                <a:latin typeface="+mn-lt"/>
              </a:rPr>
              <a:t>с</a:t>
            </a:r>
            <a:r>
              <a:rPr lang="ru-RU" altLang="ru-RU" sz="1700" dirty="0" smtClean="0">
                <a:latin typeface="+mn-lt"/>
              </a:rPr>
              <a:t> </a:t>
            </a:r>
            <a:r>
              <a:rPr lang="ru-RU" altLang="ru-RU" sz="1700" dirty="0" smtClean="0">
                <a:solidFill>
                  <a:srgbClr val="FF0000"/>
                </a:solidFill>
                <a:latin typeface="+mn-lt"/>
              </a:rPr>
              <a:t>нарушением требований статьи 95 Закона о контрактной системе в сфере закупок</a:t>
            </a:r>
            <a:r>
              <a:rPr lang="ru-RU" altLang="ru-RU" sz="1700" dirty="0" smtClean="0">
                <a:latin typeface="+mn-lt"/>
              </a:rPr>
              <a:t>,  в части </a:t>
            </a:r>
            <a:r>
              <a:rPr lang="ru-RU" altLang="ru-RU" sz="1700" dirty="0" smtClean="0">
                <a:solidFill>
                  <a:srgbClr val="FF0000"/>
                </a:solidFill>
                <a:latin typeface="+mn-lt"/>
              </a:rPr>
              <a:t>цены контракта, объема выполняемых работ более чем на 10%</a:t>
            </a:r>
          </a:p>
        </p:txBody>
      </p:sp>
      <p:sp>
        <p:nvSpPr>
          <p:cNvPr id="8" name="Прямоугольник 7"/>
          <p:cNvSpPr/>
          <p:nvPr/>
        </p:nvSpPr>
        <p:spPr>
          <a:xfrm>
            <a:off x="163513" y="3357563"/>
            <a:ext cx="8785225" cy="251936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6" name="TextBox 8"/>
          <p:cNvSpPr txBox="1">
            <a:spLocks noChangeArrowheads="1"/>
          </p:cNvSpPr>
          <p:nvPr/>
        </p:nvSpPr>
        <p:spPr bwMode="auto">
          <a:xfrm>
            <a:off x="177800" y="3573463"/>
            <a:ext cx="8713788" cy="83026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buFontTx/>
              <a:buBlip>
                <a:blip r:embed="rId3"/>
              </a:buBlip>
              <a:defRPr/>
            </a:pPr>
            <a:r>
              <a:rPr lang="ru-RU" altLang="ru-RU" sz="1600" dirty="0" smtClean="0">
                <a:latin typeface="+mn-lt"/>
              </a:rPr>
              <a:t>нарушения </a:t>
            </a:r>
            <a:r>
              <a:rPr lang="ru-RU" altLang="ru-RU" sz="1600" b="1" dirty="0" smtClean="0">
                <a:latin typeface="+mn-lt"/>
              </a:rPr>
              <a:t>при расчете неустойки (штрафа, пени) </a:t>
            </a:r>
            <a:r>
              <a:rPr lang="ru-RU" altLang="ru-RU" sz="1600" dirty="0" smtClean="0">
                <a:latin typeface="+mn-lt"/>
              </a:rPr>
              <a:t>в связи с </a:t>
            </a:r>
            <a:r>
              <a:rPr lang="ru-RU" altLang="ru-RU" sz="1600" b="1" dirty="0" smtClean="0">
                <a:latin typeface="+mn-lt"/>
              </a:rPr>
              <a:t>неисполнением или ненадлежащим исполнением </a:t>
            </a:r>
            <a:r>
              <a:rPr lang="ru-RU" altLang="ru-RU" sz="1600" dirty="0" smtClean="0">
                <a:latin typeface="+mn-lt"/>
              </a:rPr>
              <a:t>поставщиками (подрядчиками, исполнителями) обязательств, предусмотренных контрактами.</a:t>
            </a:r>
          </a:p>
        </p:txBody>
      </p:sp>
      <p:sp>
        <p:nvSpPr>
          <p:cNvPr id="10" name="Прямоугольник 9"/>
          <p:cNvSpPr/>
          <p:nvPr/>
        </p:nvSpPr>
        <p:spPr>
          <a:xfrm>
            <a:off x="179388" y="4614863"/>
            <a:ext cx="8713787" cy="10429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8" name="TextBox 10"/>
          <p:cNvSpPr txBox="1">
            <a:spLocks noChangeArrowheads="1"/>
          </p:cNvSpPr>
          <p:nvPr/>
        </p:nvSpPr>
        <p:spPr bwMode="auto">
          <a:xfrm>
            <a:off x="177800" y="4614863"/>
            <a:ext cx="8713788" cy="58420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defRPr/>
            </a:pPr>
            <a:r>
              <a:rPr lang="ru-RU" altLang="ru-RU" sz="1600" dirty="0" smtClean="0">
                <a:solidFill>
                  <a:srgbClr val="FF0000"/>
                </a:solidFill>
                <a:latin typeface="+mn-lt"/>
              </a:rPr>
              <a:t>Например, учреждениями</a:t>
            </a:r>
            <a:r>
              <a:rPr lang="ru-RU" altLang="ru-RU" sz="1600" dirty="0" smtClean="0">
                <a:latin typeface="+mn-lt"/>
              </a:rPr>
              <a:t> не всегда ведется </a:t>
            </a:r>
            <a:r>
              <a:rPr lang="ru-RU" altLang="ru-RU" sz="1600" dirty="0" smtClean="0">
                <a:solidFill>
                  <a:srgbClr val="FF0000"/>
                </a:solidFill>
                <a:latin typeface="+mn-lt"/>
              </a:rPr>
              <a:t>претензионная работа</a:t>
            </a:r>
            <a:r>
              <a:rPr lang="ru-RU" altLang="ru-RU" sz="1600" dirty="0" smtClean="0">
                <a:latin typeface="+mn-lt"/>
              </a:rPr>
              <a:t> в связи с ненадлежащим исполнением обязательств, предусмотренных контрактом</a:t>
            </a:r>
            <a:endParaRPr lang="ru-RU" altLang="ru-RU" sz="1600" dirty="0" smtClean="0">
              <a:solidFill>
                <a:srgbClr val="FF0000"/>
              </a:solidFill>
              <a:latin typeface="+mn-lt"/>
            </a:endParaRPr>
          </a:p>
        </p:txBody>
      </p:sp>
    </p:spTree>
    <p:extLst>
      <p:ext uri="{BB962C8B-B14F-4D97-AF65-F5344CB8AC3E}">
        <p14:creationId xmlns:p14="http://schemas.microsoft.com/office/powerpoint/2010/main" val="9531672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250825" y="549275"/>
            <a:ext cx="2520950" cy="2697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 name="Прямоугольник 3"/>
          <p:cNvSpPr/>
          <p:nvPr/>
        </p:nvSpPr>
        <p:spPr>
          <a:xfrm>
            <a:off x="3851275" y="476250"/>
            <a:ext cx="5041900" cy="2770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16" name="TextBox 4"/>
          <p:cNvSpPr txBox="1">
            <a:spLocks noChangeArrowheads="1"/>
          </p:cNvSpPr>
          <p:nvPr/>
        </p:nvSpPr>
        <p:spPr bwMode="auto">
          <a:xfrm>
            <a:off x="358775" y="692150"/>
            <a:ext cx="2413000" cy="25542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Tx/>
              <a:buBlip>
                <a:blip r:embed="rId3"/>
              </a:buBlip>
              <a:defRPr/>
            </a:pPr>
            <a:r>
              <a:rPr lang="ru-RU" altLang="ru-RU" sz="1600" dirty="0" smtClean="0">
                <a:latin typeface="+mn-lt"/>
              </a:rPr>
              <a:t> нарушения срока направления в контрольный орган уведомлений о заключении контрактов </a:t>
            </a:r>
            <a:r>
              <a:rPr lang="ru-RU" altLang="ru-RU" sz="1600" b="1" dirty="0" smtClean="0">
                <a:solidFill>
                  <a:schemeClr val="accent2"/>
                </a:solidFill>
                <a:latin typeface="+mn-lt"/>
              </a:rPr>
              <a:t>(пункт 9 части 1 статьи 93 Закона о контрактной системе) </a:t>
            </a:r>
          </a:p>
        </p:txBody>
      </p:sp>
      <p:sp>
        <p:nvSpPr>
          <p:cNvPr id="13317" name="TextBox 4"/>
          <p:cNvSpPr txBox="1">
            <a:spLocks noChangeArrowheads="1"/>
          </p:cNvSpPr>
          <p:nvPr/>
        </p:nvSpPr>
        <p:spPr bwMode="auto">
          <a:xfrm>
            <a:off x="4211638" y="476250"/>
            <a:ext cx="4608512" cy="157003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1600" dirty="0" smtClean="0">
                <a:solidFill>
                  <a:srgbClr val="002060"/>
                </a:solidFill>
                <a:latin typeface="+mn-lt"/>
              </a:rPr>
              <a:t>При проведении анализа, поступивших от заказчиков уведомлений о закупках у единственного поставщика выявлено </a:t>
            </a:r>
            <a:r>
              <a:rPr lang="ru-RU" altLang="ru-RU" sz="1600" b="1" dirty="0" smtClean="0">
                <a:solidFill>
                  <a:schemeClr val="accent2"/>
                </a:solidFill>
                <a:latin typeface="+mn-lt"/>
              </a:rPr>
              <a:t>17 фактов нарушений срока направления</a:t>
            </a:r>
            <a:r>
              <a:rPr lang="ru-RU" altLang="ru-RU" sz="1600" b="1" dirty="0" smtClean="0">
                <a:solidFill>
                  <a:srgbClr val="002060"/>
                </a:solidFill>
                <a:latin typeface="+mn-lt"/>
              </a:rPr>
              <a:t> </a:t>
            </a:r>
            <a:r>
              <a:rPr lang="ru-RU" altLang="ru-RU" sz="1600" dirty="0" smtClean="0">
                <a:solidFill>
                  <a:srgbClr val="002060"/>
                </a:solidFill>
                <a:latin typeface="+mn-lt"/>
              </a:rPr>
              <a:t>в контрольный орган уведомлений о заключении контрактов </a:t>
            </a:r>
            <a:r>
              <a:rPr lang="ru-RU" altLang="ru-RU" sz="1600" b="1" dirty="0" smtClean="0">
                <a:solidFill>
                  <a:schemeClr val="accent2"/>
                </a:solidFill>
                <a:latin typeface="+mn-lt"/>
              </a:rPr>
              <a:t>( от 1 до 6 дней) </a:t>
            </a:r>
          </a:p>
        </p:txBody>
      </p:sp>
      <p:sp>
        <p:nvSpPr>
          <p:cNvPr id="16" name="Прямоугольник 15"/>
          <p:cNvSpPr/>
          <p:nvPr/>
        </p:nvSpPr>
        <p:spPr>
          <a:xfrm>
            <a:off x="201613" y="3598863"/>
            <a:ext cx="2570162" cy="25209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19" name="TextBox 4"/>
          <p:cNvSpPr txBox="1">
            <a:spLocks noChangeArrowheads="1"/>
          </p:cNvSpPr>
          <p:nvPr/>
        </p:nvSpPr>
        <p:spPr bwMode="auto">
          <a:xfrm>
            <a:off x="257175" y="3735388"/>
            <a:ext cx="2460625" cy="2308225"/>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Tx/>
              <a:buBlip>
                <a:blip r:embed="rId3"/>
              </a:buBlip>
              <a:defRPr/>
            </a:pPr>
            <a:r>
              <a:rPr lang="ru-RU" altLang="ru-RU" sz="1600" dirty="0" smtClean="0">
                <a:latin typeface="+mn-lt"/>
              </a:rPr>
              <a:t> нарушение – принятие решения о способе и об условиях определения поставщика </a:t>
            </a:r>
            <a:r>
              <a:rPr lang="ru-RU" altLang="ru-RU" sz="1600" b="1" dirty="0" smtClean="0">
                <a:solidFill>
                  <a:schemeClr val="accent2"/>
                </a:solidFill>
                <a:latin typeface="+mn-lt"/>
              </a:rPr>
              <a:t>(пункт 9 части 1 статьи 93 Закона о контрактной системе) </a:t>
            </a:r>
          </a:p>
        </p:txBody>
      </p:sp>
      <p:sp>
        <p:nvSpPr>
          <p:cNvPr id="19" name="Прямоугольник 18"/>
          <p:cNvSpPr/>
          <p:nvPr/>
        </p:nvSpPr>
        <p:spPr>
          <a:xfrm>
            <a:off x="3860800" y="3519488"/>
            <a:ext cx="5032375" cy="2519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21" name="TextBox 4"/>
          <p:cNvSpPr txBox="1">
            <a:spLocks noChangeArrowheads="1"/>
          </p:cNvSpPr>
          <p:nvPr/>
        </p:nvSpPr>
        <p:spPr bwMode="auto">
          <a:xfrm>
            <a:off x="3924300" y="3810000"/>
            <a:ext cx="4992688" cy="12001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dirty="0" smtClean="0">
                <a:solidFill>
                  <a:srgbClr val="002060"/>
                </a:solidFill>
                <a:latin typeface="+mj-lt"/>
              </a:rPr>
              <a:t>Отдельными государственными заказчиками заключены контракты </a:t>
            </a:r>
            <a:r>
              <a:rPr lang="ru-RU" altLang="ru-RU" b="1" dirty="0" smtClean="0">
                <a:solidFill>
                  <a:schemeClr val="accent2"/>
                </a:solidFill>
                <a:latin typeface="+mj-lt"/>
              </a:rPr>
              <a:t>при отсутствии срочности заключения контактов </a:t>
            </a:r>
          </a:p>
        </p:txBody>
      </p:sp>
      <p:sp>
        <p:nvSpPr>
          <p:cNvPr id="21" name="Нашивка 20"/>
          <p:cNvSpPr/>
          <p:nvPr/>
        </p:nvSpPr>
        <p:spPr>
          <a:xfrm>
            <a:off x="2944813" y="1628775"/>
            <a:ext cx="720725" cy="792163"/>
          </a:xfrm>
          <a:prstGeom prst="chevron">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solidFill>
                <a:schemeClr val="tx1"/>
              </a:solidFill>
              <a:latin typeface="Century Gothic" panose="020B0502020202020204" pitchFamily="34" charset="0"/>
            </a:endParaRPr>
          </a:p>
        </p:txBody>
      </p:sp>
      <p:sp>
        <p:nvSpPr>
          <p:cNvPr id="22" name="Нашивка 21"/>
          <p:cNvSpPr/>
          <p:nvPr/>
        </p:nvSpPr>
        <p:spPr>
          <a:xfrm>
            <a:off x="2944813" y="4329113"/>
            <a:ext cx="720725" cy="792162"/>
          </a:xfrm>
          <a:prstGeom prst="chevron">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solidFill>
                <a:schemeClr val="tx1"/>
              </a:solidFill>
              <a:latin typeface="Century Gothic" panose="020B0502020202020204" pitchFamily="34" charset="0"/>
            </a:endParaRPr>
          </a:p>
        </p:txBody>
      </p:sp>
    </p:spTree>
    <p:extLst>
      <p:ext uri="{BB962C8B-B14F-4D97-AF65-F5344CB8AC3E}">
        <p14:creationId xmlns:p14="http://schemas.microsoft.com/office/powerpoint/2010/main" val="423698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Прямоугольник 14"/>
          <p:cNvSpPr/>
          <p:nvPr/>
        </p:nvSpPr>
        <p:spPr>
          <a:xfrm>
            <a:off x="250825" y="549275"/>
            <a:ext cx="2520950" cy="26971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 name="Прямоугольник 3"/>
          <p:cNvSpPr/>
          <p:nvPr/>
        </p:nvSpPr>
        <p:spPr>
          <a:xfrm>
            <a:off x="3851275" y="476250"/>
            <a:ext cx="5041900" cy="27701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16" name="TextBox 4"/>
          <p:cNvSpPr txBox="1">
            <a:spLocks noChangeArrowheads="1"/>
          </p:cNvSpPr>
          <p:nvPr/>
        </p:nvSpPr>
        <p:spPr bwMode="auto">
          <a:xfrm>
            <a:off x="257175" y="846138"/>
            <a:ext cx="2514600" cy="203041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Tx/>
              <a:buBlip>
                <a:blip r:embed="rId3"/>
              </a:buBlip>
              <a:defRPr/>
            </a:pPr>
            <a:r>
              <a:rPr lang="ru-RU" altLang="ru-RU" dirty="0" smtClean="0">
                <a:latin typeface="+mn-lt"/>
              </a:rPr>
              <a:t> </a:t>
            </a:r>
            <a:r>
              <a:rPr lang="ru-RU" dirty="0">
                <a:latin typeface="+mn-lt"/>
              </a:rPr>
              <a:t>утверждение документации с нарушением требований законодательства о контрактной </a:t>
            </a:r>
            <a:r>
              <a:rPr lang="ru-RU" dirty="0" smtClean="0">
                <a:latin typeface="+mn-lt"/>
              </a:rPr>
              <a:t>системе</a:t>
            </a:r>
            <a:endParaRPr lang="ru-RU" altLang="ru-RU" b="1" dirty="0" smtClean="0">
              <a:solidFill>
                <a:schemeClr val="accent2"/>
              </a:solidFill>
              <a:latin typeface="+mn-lt"/>
            </a:endParaRPr>
          </a:p>
        </p:txBody>
      </p:sp>
      <p:sp>
        <p:nvSpPr>
          <p:cNvPr id="13317" name="TextBox 4"/>
          <p:cNvSpPr txBox="1">
            <a:spLocks noChangeArrowheads="1"/>
          </p:cNvSpPr>
          <p:nvPr/>
        </p:nvSpPr>
        <p:spPr bwMode="auto">
          <a:xfrm>
            <a:off x="3924300" y="620713"/>
            <a:ext cx="4895850" cy="2308225"/>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1600" dirty="0" smtClean="0">
                <a:solidFill>
                  <a:srgbClr val="FF0000"/>
                </a:solidFill>
                <a:latin typeface="+mn-lt"/>
              </a:rPr>
              <a:t>В нарушение части 3 статьи 14 Закона о контрактной системе</a:t>
            </a:r>
            <a:r>
              <a:rPr lang="ru-RU" altLang="ru-RU" sz="1600" dirty="0" smtClean="0">
                <a:solidFill>
                  <a:srgbClr val="002060"/>
                </a:solidFill>
                <a:latin typeface="+mn-lt"/>
              </a:rPr>
              <a:t> установлен запрет на допуск товаров, происходящих из иностранных государств, которые не включены в специальный перечень;</a:t>
            </a:r>
          </a:p>
          <a:p>
            <a:pPr algn="ctr" eaLnBrk="1" hangingPunct="1">
              <a:defRPr/>
            </a:pPr>
            <a:r>
              <a:rPr lang="ru-RU" altLang="ru-RU" sz="1600" dirty="0" smtClean="0">
                <a:solidFill>
                  <a:srgbClr val="FF0000"/>
                </a:solidFill>
                <a:latin typeface="+mn-lt"/>
              </a:rPr>
              <a:t>в нарушение части 1 статьи 64 Закона о контрактной системе</a:t>
            </a:r>
            <a:r>
              <a:rPr lang="ru-RU" altLang="ru-RU" sz="1600" dirty="0" smtClean="0">
                <a:solidFill>
                  <a:srgbClr val="002060"/>
                </a:solidFill>
                <a:latin typeface="+mn-lt"/>
              </a:rPr>
              <a:t> в документации об электронном аукционе не установлен размер обеспечения исполнения контракта</a:t>
            </a:r>
            <a:r>
              <a:rPr lang="ru-RU" altLang="ru-RU" sz="1600" dirty="0" smtClean="0">
                <a:solidFill>
                  <a:schemeClr val="accent2"/>
                </a:solidFill>
                <a:latin typeface="+mn-lt"/>
              </a:rPr>
              <a:t> </a:t>
            </a:r>
          </a:p>
        </p:txBody>
      </p:sp>
      <p:sp>
        <p:nvSpPr>
          <p:cNvPr id="16" name="Прямоугольник 15"/>
          <p:cNvSpPr/>
          <p:nvPr/>
        </p:nvSpPr>
        <p:spPr>
          <a:xfrm>
            <a:off x="201613" y="3598863"/>
            <a:ext cx="2570162" cy="30702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19" name="TextBox 4"/>
          <p:cNvSpPr txBox="1">
            <a:spLocks noChangeArrowheads="1"/>
          </p:cNvSpPr>
          <p:nvPr/>
        </p:nvSpPr>
        <p:spPr bwMode="auto">
          <a:xfrm>
            <a:off x="257175" y="3735388"/>
            <a:ext cx="2460625" cy="28003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Tx/>
              <a:buBlip>
                <a:blip r:embed="rId3"/>
              </a:buBlip>
              <a:defRPr/>
            </a:pPr>
            <a:r>
              <a:rPr lang="ru-RU" altLang="ru-RU" sz="1600" dirty="0" smtClean="0">
                <a:latin typeface="+mn-lt"/>
              </a:rPr>
              <a:t> </a:t>
            </a:r>
            <a:r>
              <a:rPr lang="ru-RU" sz="1600" dirty="0"/>
              <a:t>признание заявки на участие в запросе котировок соответствующей требованиям извещения, если участнику закупки подавшему такую заявку, должно быть отказано в допуске к участию </a:t>
            </a:r>
            <a:endParaRPr lang="ru-RU" altLang="ru-RU" sz="1600" b="1" dirty="0" smtClean="0">
              <a:solidFill>
                <a:schemeClr val="accent2"/>
              </a:solidFill>
              <a:latin typeface="+mn-lt"/>
            </a:endParaRPr>
          </a:p>
        </p:txBody>
      </p:sp>
      <p:sp>
        <p:nvSpPr>
          <p:cNvPr id="19" name="Прямоугольник 18"/>
          <p:cNvSpPr/>
          <p:nvPr/>
        </p:nvSpPr>
        <p:spPr>
          <a:xfrm>
            <a:off x="3860800" y="3862388"/>
            <a:ext cx="5032375" cy="25193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3321" name="TextBox 4"/>
          <p:cNvSpPr txBox="1">
            <a:spLocks noChangeArrowheads="1"/>
          </p:cNvSpPr>
          <p:nvPr/>
        </p:nvSpPr>
        <p:spPr bwMode="auto">
          <a:xfrm>
            <a:off x="3881438" y="4443413"/>
            <a:ext cx="4992687" cy="12001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dirty="0" smtClean="0">
                <a:solidFill>
                  <a:srgbClr val="002060"/>
                </a:solidFill>
                <a:latin typeface="+mj-lt"/>
              </a:rPr>
              <a:t>В нарушение части 3 статьи 82.4 комиссия допустила к участию в закупке участника, который не указал в своей заявке конкретные показатели товара</a:t>
            </a:r>
            <a:r>
              <a:rPr lang="ru-RU" altLang="ru-RU" b="1" dirty="0" smtClean="0">
                <a:solidFill>
                  <a:schemeClr val="accent2"/>
                </a:solidFill>
                <a:latin typeface="+mj-lt"/>
              </a:rPr>
              <a:t> </a:t>
            </a:r>
          </a:p>
        </p:txBody>
      </p:sp>
      <p:sp>
        <p:nvSpPr>
          <p:cNvPr id="21" name="Нашивка 20"/>
          <p:cNvSpPr/>
          <p:nvPr/>
        </p:nvSpPr>
        <p:spPr>
          <a:xfrm>
            <a:off x="2944813" y="1628775"/>
            <a:ext cx="720725" cy="792163"/>
          </a:xfrm>
          <a:prstGeom prst="chevron">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solidFill>
                <a:schemeClr val="tx1"/>
              </a:solidFill>
              <a:latin typeface="Century Gothic" panose="020B0502020202020204" pitchFamily="34" charset="0"/>
            </a:endParaRPr>
          </a:p>
        </p:txBody>
      </p:sp>
      <p:sp>
        <p:nvSpPr>
          <p:cNvPr id="22" name="Нашивка 21"/>
          <p:cNvSpPr/>
          <p:nvPr/>
        </p:nvSpPr>
        <p:spPr>
          <a:xfrm>
            <a:off x="2944813" y="4706938"/>
            <a:ext cx="720725" cy="792162"/>
          </a:xfrm>
          <a:prstGeom prst="chevron">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ru-RU">
              <a:solidFill>
                <a:schemeClr val="tx1"/>
              </a:solidFill>
              <a:latin typeface="Century Gothic" panose="020B0502020202020204" pitchFamily="34" charset="0"/>
            </a:endParaRPr>
          </a:p>
        </p:txBody>
      </p:sp>
    </p:spTree>
    <p:extLst>
      <p:ext uri="{BB962C8B-B14F-4D97-AF65-F5344CB8AC3E}">
        <p14:creationId xmlns:p14="http://schemas.microsoft.com/office/powerpoint/2010/main" val="4265050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ВНУТРЕННИЙ ФИНАНСОВЫЙ АУДИТ</a:t>
            </a:r>
            <a:endParaRPr lang="ru-RU" b="1" dirty="0">
              <a:solidFill>
                <a:schemeClr val="accent1">
                  <a:lumMod val="50000"/>
                </a:schemeClr>
              </a:solidFill>
              <a:latin typeface="Cambria" pitchFamily="18" charset="0"/>
            </a:endParaRPr>
          </a:p>
        </p:txBody>
      </p:sp>
      <p:graphicFrame>
        <p:nvGraphicFramePr>
          <p:cNvPr id="6" name="Диаграмма 5"/>
          <p:cNvGraphicFramePr/>
          <p:nvPr>
            <p:extLst>
              <p:ext uri="{D42A27DB-BD31-4B8C-83A1-F6EECF244321}">
                <p14:modId xmlns:p14="http://schemas.microsoft.com/office/powerpoint/2010/main" val="89074029"/>
              </p:ext>
            </p:extLst>
          </p:nvPr>
        </p:nvGraphicFramePr>
        <p:xfrm>
          <a:off x="0" y="4077072"/>
          <a:ext cx="6516216"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xmlns="" id="{B75DEA8F-6318-4ACA-A763-28BA6F2B195C}"/>
              </a:ext>
            </a:extLst>
          </p:cNvPr>
          <p:cNvSpPr txBox="1"/>
          <p:nvPr/>
        </p:nvSpPr>
        <p:spPr>
          <a:xfrm>
            <a:off x="251520" y="3573016"/>
            <a:ext cx="5904656" cy="30777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lvl="0" algn="ctr" fontAlgn="base">
              <a:spcBef>
                <a:spcPct val="0"/>
              </a:spcBef>
              <a:spcAft>
                <a:spcPct val="0"/>
              </a:spcAft>
            </a:pPr>
            <a:r>
              <a:rPr lang="ru-RU" sz="1400" b="1" dirty="0" smtClean="0">
                <a:solidFill>
                  <a:schemeClr val="accent1">
                    <a:lumMod val="50000"/>
                  </a:schemeClr>
                </a:solidFill>
                <a:latin typeface="Cambria" pitchFamily="18" charset="0"/>
                <a:ea typeface="Calibri" pitchFamily="34" charset="0"/>
                <a:cs typeface="Times New Roman" pitchFamily="18" charset="0"/>
              </a:rPr>
              <a:t>ГЛАВНЫЕ РАСПОРЯДИТЕЛИ БЮДЖЕТНЫХ СРЕДСТВ </a:t>
            </a:r>
            <a:r>
              <a:rPr lang="ru-RU" sz="1400" b="1" dirty="0" smtClean="0">
                <a:solidFill>
                  <a:srgbClr val="FF0000"/>
                </a:solidFill>
                <a:effectLst>
                  <a:outerShdw blurRad="38100" dist="38100" dir="2700000" algn="tl">
                    <a:srgbClr val="000000">
                      <a:alpha val="43137"/>
                    </a:srgbClr>
                  </a:outerShdw>
                </a:effectLst>
                <a:latin typeface="Cambria" pitchFamily="18" charset="0"/>
                <a:ea typeface="Calibri" pitchFamily="34" charset="0"/>
                <a:cs typeface="Times New Roman" pitchFamily="18" charset="0"/>
              </a:rPr>
              <a:t>(ОГВ)</a:t>
            </a:r>
            <a:endParaRPr lang="ru-RU" sz="14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14" name="Прямоугольник 13"/>
          <p:cNvSpPr/>
          <p:nvPr/>
        </p:nvSpPr>
        <p:spPr>
          <a:xfrm>
            <a:off x="467544" y="2492896"/>
            <a:ext cx="3672408" cy="720080"/>
          </a:xfrm>
          <a:prstGeom prst="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lvl="0" algn="ctr">
              <a:lnSpc>
                <a:spcPct val="150000"/>
              </a:lnSpc>
            </a:pPr>
            <a:r>
              <a:rPr lang="ru-RU" sz="1400" b="1" dirty="0" smtClean="0">
                <a:solidFill>
                  <a:srgbClr val="FF0000"/>
                </a:solidFill>
                <a:latin typeface="Cambria" panose="02040503050406030204" pitchFamily="18" charset="0"/>
                <a:ea typeface="Cambria" panose="02040503050406030204" pitchFamily="18" charset="0"/>
                <a:cs typeface="Times New Roman" pitchFamily="18" charset="0"/>
              </a:rPr>
              <a:t>НАРУШЕНИЯ</a:t>
            </a:r>
            <a:r>
              <a:rPr lang="ru-RU" sz="1400" b="1" dirty="0" smtClean="0">
                <a:solidFill>
                  <a:schemeClr val="accent1">
                    <a:lumMod val="50000"/>
                  </a:schemeClr>
                </a:solidFill>
                <a:latin typeface="Cambria" panose="02040503050406030204" pitchFamily="18" charset="0"/>
                <a:ea typeface="Cambria" panose="02040503050406030204" pitchFamily="18" charset="0"/>
                <a:cs typeface="Times New Roman" pitchFamily="18" charset="0"/>
              </a:rPr>
              <a:t> БЮДЖЕТНОГО ЗАКОНОДАТЕЛЬСТВА – </a:t>
            </a:r>
            <a:r>
              <a:rPr lang="ru-RU" sz="1600" b="1" dirty="0" smtClean="0">
                <a:solidFill>
                  <a:srgbClr val="FF0000"/>
                </a:solidFill>
                <a:latin typeface="Cambria" pitchFamily="18" charset="0"/>
                <a:ea typeface="Cambria" panose="02040503050406030204" pitchFamily="18" charset="0"/>
                <a:cs typeface="Times New Roman" pitchFamily="18" charset="0"/>
              </a:rPr>
              <a:t>3,9</a:t>
            </a:r>
            <a:r>
              <a:rPr lang="ru-RU" sz="1600" b="1" dirty="0" smtClean="0">
                <a:solidFill>
                  <a:srgbClr val="FF0000"/>
                </a:solidFill>
                <a:latin typeface="Cambria" pitchFamily="18" charset="0"/>
                <a:ea typeface="Calibri" pitchFamily="34" charset="0"/>
                <a:cs typeface="Times New Roman" pitchFamily="18" charset="0"/>
              </a:rPr>
              <a:t> МЛРД. РУБ.</a:t>
            </a:r>
            <a:r>
              <a:rPr lang="ru-RU" sz="1600" b="1" dirty="0" smtClean="0">
                <a:solidFill>
                  <a:srgbClr val="FF0000"/>
                </a:solidFill>
                <a:latin typeface="Cambria" panose="02040503050406030204" pitchFamily="18" charset="0"/>
                <a:ea typeface="Cambria" panose="02040503050406030204" pitchFamily="18" charset="0"/>
                <a:cs typeface="Times New Roman" pitchFamily="18" charset="0"/>
              </a:rPr>
              <a:t> </a:t>
            </a:r>
            <a:endParaRPr lang="ru-RU" sz="2400" b="1" dirty="0">
              <a:solidFill>
                <a:srgbClr val="FF0000"/>
              </a:solidFill>
              <a:latin typeface="Cambria" panose="02040503050406030204" pitchFamily="18" charset="0"/>
              <a:ea typeface="Cambria" panose="02040503050406030204" pitchFamily="18" charset="0"/>
            </a:endParaRPr>
          </a:p>
        </p:txBody>
      </p:sp>
      <p:sp>
        <p:nvSpPr>
          <p:cNvPr id="16" name="Скругленный прямоугольник 15"/>
          <p:cNvSpPr/>
          <p:nvPr/>
        </p:nvSpPr>
        <p:spPr>
          <a:xfrm>
            <a:off x="251520" y="836712"/>
            <a:ext cx="4104456" cy="430373"/>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chemeClr val="accent1">
                    <a:lumMod val="50000"/>
                  </a:schemeClr>
                </a:solidFill>
                <a:latin typeface="Cambria" panose="02040503050406030204" pitchFamily="18" charset="0"/>
                <a:ea typeface="Cambria" panose="02040503050406030204" pitchFamily="18" charset="0"/>
              </a:rPr>
              <a:t>ДЕПАРТАМЕНТ ФИНАНСОВ ОБЛАСТИ</a:t>
            </a:r>
            <a:endParaRPr lang="ru-RU" sz="1400" b="1" dirty="0">
              <a:solidFill>
                <a:schemeClr val="accent1">
                  <a:lumMod val="50000"/>
                </a:schemeClr>
              </a:solidFill>
              <a:latin typeface="Cambria" panose="02040503050406030204" pitchFamily="18" charset="0"/>
              <a:ea typeface="Cambria" panose="02040503050406030204" pitchFamily="18" charset="0"/>
            </a:endParaRPr>
          </a:p>
        </p:txBody>
      </p:sp>
      <p:sp>
        <p:nvSpPr>
          <p:cNvPr id="17" name="Стрелка вправо 16"/>
          <p:cNvSpPr/>
          <p:nvPr/>
        </p:nvSpPr>
        <p:spPr>
          <a:xfrm rot="16200000" flipH="1" flipV="1">
            <a:off x="1806927" y="649457"/>
            <a:ext cx="936104" cy="2462742"/>
          </a:xfrm>
          <a:prstGeom prst="rightArrow">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vert="vert270" rtlCol="0" anchor="ctr"/>
          <a:lstStyle/>
          <a:p>
            <a:pPr algn="ctr"/>
            <a:r>
              <a:rPr lang="ru-RU" sz="1400" b="1" dirty="0">
                <a:solidFill>
                  <a:schemeClr val="accent1">
                    <a:lumMod val="50000"/>
                  </a:schemeClr>
                </a:solidFill>
                <a:latin typeface="Cambria" panose="02040503050406030204" pitchFamily="18" charset="0"/>
                <a:ea typeface="Cambria" panose="02040503050406030204" pitchFamily="18" charset="0"/>
              </a:rPr>
              <a:t>7</a:t>
            </a:r>
            <a:r>
              <a:rPr lang="ru-RU" sz="1400" b="1" dirty="0" smtClean="0">
                <a:solidFill>
                  <a:schemeClr val="accent1">
                    <a:lumMod val="50000"/>
                  </a:schemeClr>
                </a:solidFill>
                <a:latin typeface="Cambria" panose="02040503050406030204" pitchFamily="18" charset="0"/>
                <a:ea typeface="Cambria" panose="02040503050406030204" pitchFamily="18" charset="0"/>
              </a:rPr>
              <a:t> МЕСЯЦЕВ 2021 ГОДА</a:t>
            </a:r>
            <a:endParaRPr lang="ru-RU" sz="1400" b="1" dirty="0">
              <a:solidFill>
                <a:schemeClr val="accent1">
                  <a:lumMod val="50000"/>
                </a:schemeClr>
              </a:solidFill>
              <a:latin typeface="Cambria" panose="02040503050406030204" pitchFamily="18" charset="0"/>
              <a:ea typeface="Cambria" panose="02040503050406030204" pitchFamily="18" charset="0"/>
            </a:endParaRPr>
          </a:p>
        </p:txBody>
      </p:sp>
      <p:sp>
        <p:nvSpPr>
          <p:cNvPr id="19" name="Скругленный прямоугольник 18"/>
          <p:cNvSpPr/>
          <p:nvPr/>
        </p:nvSpPr>
        <p:spPr>
          <a:xfrm>
            <a:off x="4788024" y="836712"/>
            <a:ext cx="4032448" cy="720080"/>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chemeClr val="accent1">
                    <a:lumMod val="50000"/>
                  </a:schemeClr>
                </a:solidFill>
                <a:latin typeface="Cambria" panose="02040503050406030204" pitchFamily="18" charset="0"/>
                <a:ea typeface="Cambria" panose="02040503050406030204" pitchFamily="18" charset="0"/>
              </a:rPr>
              <a:t>РАБОЧАЯ ГРУППА ПО РАЗРАБОТКЕ ПРЕДЛОЖЕНИЙ ПО СОВЕРШЕНСТВОВАНИЮ ВНУТРЕННЕГО ФИНАНСОВОГО АУДИТА </a:t>
            </a:r>
            <a:endParaRPr lang="ru-RU" sz="1400" b="1" dirty="0">
              <a:solidFill>
                <a:schemeClr val="accent1">
                  <a:lumMod val="50000"/>
                </a:schemeClr>
              </a:solidFill>
              <a:latin typeface="Cambria" panose="02040503050406030204" pitchFamily="18" charset="0"/>
              <a:ea typeface="Cambria" panose="02040503050406030204" pitchFamily="18" charset="0"/>
            </a:endParaRPr>
          </a:p>
        </p:txBody>
      </p:sp>
      <p:sp>
        <p:nvSpPr>
          <p:cNvPr id="20" name="TextBox 19"/>
          <p:cNvSpPr txBox="1"/>
          <p:nvPr/>
        </p:nvSpPr>
        <p:spPr>
          <a:xfrm>
            <a:off x="4788024" y="1628800"/>
            <a:ext cx="4104456" cy="1708160"/>
          </a:xfrm>
          <a:prstGeom prst="rect">
            <a:avLst/>
          </a:prstGeom>
          <a:noFill/>
        </p:spPr>
        <p:txBody>
          <a:bodyPr wrap="square" rtlCol="0">
            <a:spAutoFit/>
          </a:bodyPr>
          <a:lstStyle/>
          <a:p>
            <a:pPr>
              <a:lnSpc>
                <a:spcPct val="150000"/>
              </a:lnSpc>
              <a:buFont typeface="Wingdings" pitchFamily="2" charset="2"/>
              <a:buChar char="ü"/>
            </a:pPr>
            <a:r>
              <a:rPr lang="ru-RU" sz="1400" b="1" dirty="0" smtClean="0">
                <a:solidFill>
                  <a:schemeClr val="accent1">
                    <a:lumMod val="50000"/>
                  </a:schemeClr>
                </a:solidFill>
                <a:latin typeface="Cambria" pitchFamily="18" charset="0"/>
              </a:rPr>
              <a:t>ПРИМЕРНЫЙ СТАНДАРТ ОРГАНИЗАЦИИ И ОСУЩЕСТВЛЕНИЯ ВНУТРЕННЕГО ФИНАНСОВОГО АУДИТА </a:t>
            </a:r>
          </a:p>
          <a:p>
            <a:pPr>
              <a:lnSpc>
                <a:spcPct val="150000"/>
              </a:lnSpc>
              <a:buFont typeface="Wingdings" pitchFamily="2" charset="2"/>
              <a:buChar char="ü"/>
            </a:pPr>
            <a:r>
              <a:rPr lang="ru-RU" sz="1400" b="1" dirty="0" smtClean="0">
                <a:solidFill>
                  <a:schemeClr val="accent1">
                    <a:lumMod val="50000"/>
                  </a:schemeClr>
                </a:solidFill>
                <a:latin typeface="Cambria" pitchFamily="18" charset="0"/>
              </a:rPr>
              <a:t>РЕЕСТР БЮДЖЕТНЫХ РИСКОВ</a:t>
            </a:r>
          </a:p>
          <a:p>
            <a:pPr>
              <a:lnSpc>
                <a:spcPct val="150000"/>
              </a:lnSpc>
              <a:buFont typeface="Wingdings" pitchFamily="2" charset="2"/>
              <a:buChar char="ü"/>
            </a:pPr>
            <a:r>
              <a:rPr lang="ru-RU" sz="1400" b="1" dirty="0" smtClean="0">
                <a:solidFill>
                  <a:schemeClr val="accent1">
                    <a:lumMod val="50000"/>
                  </a:schemeClr>
                </a:solidFill>
                <a:latin typeface="Cambria" pitchFamily="18" charset="0"/>
              </a:rPr>
              <a:t>ПЕРЕЧЕНЬ БЮДЖЕТНЫХ РИСКОВ</a:t>
            </a:r>
            <a:endParaRPr lang="ru-RU" sz="1400" b="1" dirty="0">
              <a:solidFill>
                <a:schemeClr val="accent1">
                  <a:lumMod val="50000"/>
                </a:schemeClr>
              </a:solidFill>
              <a:latin typeface="Cambria" pitchFamily="18" charset="0"/>
            </a:endParaRPr>
          </a:p>
        </p:txBody>
      </p:sp>
      <p:pic>
        <p:nvPicPr>
          <p:cNvPr id="22" name="Рисунок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8520" y="2564904"/>
            <a:ext cx="708233" cy="615100"/>
          </a:xfrm>
          <a:prstGeom prst="rect">
            <a:avLst/>
          </a:prstGeom>
        </p:spPr>
      </p:pic>
      <p:sp>
        <p:nvSpPr>
          <p:cNvPr id="23" name="Скругленный прямоугольник 22"/>
          <p:cNvSpPr/>
          <p:nvPr/>
        </p:nvSpPr>
        <p:spPr>
          <a:xfrm>
            <a:off x="6840252" y="3645024"/>
            <a:ext cx="2052228" cy="2592288"/>
          </a:xfrm>
          <a:prstGeom prst="round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rgbClr val="FF0000"/>
                </a:solidFill>
                <a:latin typeface="Cambria" panose="02040503050406030204" pitchFamily="18" charset="0"/>
                <a:ea typeface="Cambria" panose="02040503050406030204" pitchFamily="18" charset="0"/>
              </a:rPr>
              <a:t>НЕОБХОДИМО ОБЕСПЕЧИТЬ ОСУЩЕСТВЛЕНИЕ ВНУТРЕННЕГО ФИНАНСОВОГО АУДИТА </a:t>
            </a:r>
            <a:endParaRPr lang="ru-RU" sz="1400" b="1" dirty="0">
              <a:solidFill>
                <a:srgbClr val="FF0000"/>
              </a:solidFill>
              <a:latin typeface="Cambria" panose="02040503050406030204" pitchFamily="18" charset="0"/>
              <a:ea typeface="Cambria" panose="02040503050406030204" pitchFamily="18" charset="0"/>
            </a:endParaRPr>
          </a:p>
        </p:txBody>
      </p:sp>
      <p:sp>
        <p:nvSpPr>
          <p:cNvPr id="25" name="TextBox 24"/>
          <p:cNvSpPr txBox="1"/>
          <p:nvPr/>
        </p:nvSpPr>
        <p:spPr>
          <a:xfrm>
            <a:off x="3347864" y="3861048"/>
            <a:ext cx="936104" cy="276999"/>
          </a:xfrm>
          <a:prstGeom prst="rect">
            <a:avLst/>
          </a:prstGeom>
          <a:noFill/>
        </p:spPr>
        <p:txBody>
          <a:bodyPr wrap="square" rtlCol="0">
            <a:spAutoFit/>
          </a:bodyPr>
          <a:lstStyle/>
          <a:p>
            <a:r>
              <a:rPr lang="ru-RU" sz="1200" b="1" u="sng" dirty="0" smtClean="0">
                <a:solidFill>
                  <a:schemeClr val="accent1">
                    <a:lumMod val="50000"/>
                  </a:schemeClr>
                </a:solidFill>
                <a:latin typeface="Cambria" pitchFamily="18" charset="0"/>
              </a:rPr>
              <a:t>2020 ГОД</a:t>
            </a:r>
            <a:endParaRPr lang="ru-RU" sz="1200" b="1" u="sng" dirty="0">
              <a:solidFill>
                <a:schemeClr val="accent1">
                  <a:lumMod val="50000"/>
                </a:schemeClr>
              </a:solidFill>
              <a:latin typeface="Cambria" pitchFamily="18" charset="0"/>
            </a:endParaRPr>
          </a:p>
        </p:txBody>
      </p:sp>
      <p:sp>
        <p:nvSpPr>
          <p:cNvPr id="15" name="Стрелка вправо 14"/>
          <p:cNvSpPr/>
          <p:nvPr/>
        </p:nvSpPr>
        <p:spPr>
          <a:xfrm rot="10800000" flipH="1" flipV="1">
            <a:off x="5904148" y="3645024"/>
            <a:ext cx="936104" cy="2462742"/>
          </a:xfrm>
          <a:prstGeom prst="rightArrow">
            <a:avLst/>
          </a:prstGeom>
          <a:solidFill>
            <a:schemeClr val="bg2"/>
          </a:solidFill>
          <a:ln>
            <a:noFill/>
          </a:ln>
        </p:spPr>
        <p:style>
          <a:lnRef idx="2">
            <a:schemeClr val="accent1"/>
          </a:lnRef>
          <a:fillRef idx="1">
            <a:schemeClr val="lt1"/>
          </a:fillRef>
          <a:effectRef idx="0">
            <a:schemeClr val="accent1"/>
          </a:effectRef>
          <a:fontRef idx="minor">
            <a:schemeClr val="dk1"/>
          </a:fontRef>
        </p:style>
        <p:txBody>
          <a:bodyPr vert="vert270" rtlCol="0" anchor="ctr"/>
          <a:lstStyle/>
          <a:p>
            <a:pPr algn="ctr"/>
            <a:endParaRPr lang="ru-RU" sz="1400" b="1" dirty="0">
              <a:solidFill>
                <a:schemeClr val="accent1">
                  <a:lumMod val="5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38584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659100940"/>
              </p:ext>
            </p:extLst>
          </p:nvPr>
        </p:nvGraphicFramePr>
        <p:xfrm>
          <a:off x="323528" y="764704"/>
          <a:ext cx="8568954" cy="4583644"/>
        </p:xfrm>
        <a:graphic>
          <a:graphicData uri="http://schemas.openxmlformats.org/drawingml/2006/table">
            <a:tbl>
              <a:tblPr/>
              <a:tblGrid>
                <a:gridCol w="2592288"/>
                <a:gridCol w="961734"/>
                <a:gridCol w="1253733"/>
                <a:gridCol w="1253733"/>
                <a:gridCol w="1253733"/>
                <a:gridCol w="1253733"/>
              </a:tblGrid>
              <a:tr h="133350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ГАБС</a:t>
                      </a: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Штатная численность ГАБС</a:t>
                      </a: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Численность должностных лиц ГАБС, участвующих в выполнении бюджетных процедур </a:t>
                      </a: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Подведомственных казенных учреждений</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Подведомственных бюджетных/автономных учреждений</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Организация ВФА (2- структурное подразделение, 3 – упрощенное осуществление</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7056">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Администрация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32564">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Финансовое управление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87056">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Представительное собрание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87056">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Управление культуры администрации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487056">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Управление образования администрации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5" name="TextBox 4"/>
          <p:cNvSpPr txBox="1"/>
          <p:nvPr/>
        </p:nvSpPr>
        <p:spPr>
          <a:xfrm>
            <a:off x="0" y="0"/>
            <a:ext cx="9144000" cy="646331"/>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ВНУТРЕННИЙ ФИНАНСОВЫЙ АУДИТ:</a:t>
            </a:r>
          </a:p>
          <a:p>
            <a:pPr algn="r"/>
            <a:r>
              <a:rPr lang="ru-RU" b="1" dirty="0" smtClean="0">
                <a:solidFill>
                  <a:schemeClr val="accent1">
                    <a:lumMod val="50000"/>
                  </a:schemeClr>
                </a:solidFill>
                <a:latin typeface="Cambria" pitchFamily="18" charset="0"/>
              </a:rPr>
              <a:t>НИКОЛЬСКИЙ МУНИЦИПАЛЬНЫЙ </a:t>
            </a:r>
            <a:r>
              <a:rPr lang="ru-RU" b="1" dirty="0" smtClean="0">
                <a:solidFill>
                  <a:schemeClr val="accent1">
                    <a:lumMod val="50000"/>
                  </a:schemeClr>
                </a:solidFill>
                <a:latin typeface="Cambria" pitchFamily="18" charset="0"/>
              </a:rPr>
              <a:t>РАЙОН</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850643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545561939"/>
              </p:ext>
            </p:extLst>
          </p:nvPr>
        </p:nvGraphicFramePr>
        <p:xfrm>
          <a:off x="323528" y="764704"/>
          <a:ext cx="8568952" cy="4137910"/>
        </p:xfrm>
        <a:graphic>
          <a:graphicData uri="http://schemas.openxmlformats.org/drawingml/2006/table">
            <a:tbl>
              <a:tblPr/>
              <a:tblGrid>
                <a:gridCol w="2987001"/>
                <a:gridCol w="1176133"/>
                <a:gridCol w="1468606"/>
                <a:gridCol w="1468606"/>
                <a:gridCol w="1468606"/>
              </a:tblGrid>
              <a:tr h="133350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Наименование ГАБС</a:t>
                      </a: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Правовой акт ВФА </a:t>
                      </a:r>
                      <a:r>
                        <a:rPr lang="ru-RU" sz="1400" b="1" i="0" u="none" strike="noStrike" dirty="0" smtClean="0">
                          <a:solidFill>
                            <a:srgbClr val="FF0000"/>
                          </a:solidFill>
                          <a:effectLst/>
                          <a:latin typeface="Times New Roman" panose="02020603050405020304" pitchFamily="18" charset="0"/>
                          <a:cs typeface="Times New Roman" panose="02020603050405020304" pitchFamily="18" charset="0"/>
                        </a:rPr>
                        <a:t>приведен</a:t>
                      </a: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 в соответствии с ФС</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Правовой акт ВФА </a:t>
                      </a:r>
                      <a:r>
                        <a:rPr lang="ru-RU" sz="1400" b="1" i="0" u="none" strike="noStrike" dirty="0" smtClean="0">
                          <a:solidFill>
                            <a:srgbClr val="FF0000"/>
                          </a:solidFill>
                          <a:effectLst/>
                          <a:latin typeface="Times New Roman" panose="02020603050405020304" pitchFamily="18" charset="0"/>
                          <a:cs typeface="Times New Roman" panose="02020603050405020304" pitchFamily="18" charset="0"/>
                        </a:rPr>
                        <a:t>приводится</a:t>
                      </a: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 в соответствии с ФС</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Приняты полномочия от БАУ, КУ</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1" i="0" u="none" strike="noStrike" dirty="0" smtClean="0">
                          <a:solidFill>
                            <a:srgbClr val="FF0000"/>
                          </a:solidFill>
                          <a:effectLst/>
                          <a:latin typeface="Times New Roman" panose="02020603050405020304" pitchFamily="18" charset="0"/>
                          <a:cs typeface="Times New Roman" panose="02020603050405020304" pitchFamily="18" charset="0"/>
                        </a:rPr>
                        <a:t>Внесены изменения </a:t>
                      </a:r>
                      <a:r>
                        <a:rPr lang="ru-RU" sz="1400" b="0" i="0" u="none" strike="noStrike" dirty="0" smtClean="0">
                          <a:solidFill>
                            <a:srgbClr val="000000"/>
                          </a:solidFill>
                          <a:effectLst/>
                          <a:latin typeface="Times New Roman" panose="02020603050405020304" pitchFamily="18" charset="0"/>
                          <a:cs typeface="Times New Roman" panose="02020603050405020304" pitchFamily="18" charset="0"/>
                        </a:rPr>
                        <a:t>в должностной регламент (должностную инструкцию)</a:t>
                      </a:r>
                      <a:endParaRPr lang="ru-RU"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4648" marR="4648" marT="464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69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Администрация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69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Финансовое управление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69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Представительное собрание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69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Управление культуры администрации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8699">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Управление образования администрации Никольского муниципального района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a:solidFill>
                            <a:srgbClr val="000000"/>
                          </a:solidFill>
                          <a:effectLst/>
                          <a:latin typeface="Times New Roman"/>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a:solidFill>
                            <a:srgbClr val="000000"/>
                          </a:solidFill>
                          <a:effectLst/>
                          <a:latin typeface="Times New Roman"/>
                        </a:rPr>
                        <a:t>да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ru-RU" sz="1400" b="0" i="0" u="none" strike="noStrike" dirty="0">
                          <a:solidFill>
                            <a:srgbClr val="000000"/>
                          </a:solidFill>
                          <a:effectLst/>
                          <a:latin typeface="Times New Roman"/>
                        </a:rPr>
                        <a:t>нет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TextBox 4"/>
          <p:cNvSpPr txBox="1"/>
          <p:nvPr/>
        </p:nvSpPr>
        <p:spPr>
          <a:xfrm>
            <a:off x="0" y="0"/>
            <a:ext cx="9144000" cy="646331"/>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rPr>
              <a:t>ВНУТРЕННИЙ ФИНАНСОВЫЙ АУДИТ</a:t>
            </a:r>
          </a:p>
          <a:p>
            <a:pPr algn="r"/>
            <a:r>
              <a:rPr lang="ru-RU" b="1" dirty="0" smtClean="0">
                <a:solidFill>
                  <a:schemeClr val="accent1">
                    <a:lumMod val="50000"/>
                  </a:schemeClr>
                </a:solidFill>
                <a:latin typeface="Cambria" pitchFamily="18" charset="0"/>
              </a:rPr>
              <a:t> </a:t>
            </a:r>
            <a:r>
              <a:rPr lang="ru-RU" b="1" dirty="0" smtClean="0">
                <a:solidFill>
                  <a:schemeClr val="accent1">
                    <a:lumMod val="50000"/>
                  </a:schemeClr>
                </a:solidFill>
                <a:latin typeface="Cambria" pitchFamily="18" charset="0"/>
              </a:rPr>
              <a:t>НИКОЛЬСКИЙ МУНИЦИПАЛЬНЫЙ РАЙОН</a:t>
            </a:r>
            <a:endParaRPr lang="ru-RU" b="1"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1279134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B4EE6BC2-6F0D-474E-923E-2814F4500037}" type="slidenum">
              <a:rPr lang="ru-RU" smtClean="0"/>
              <a:pPr>
                <a:defRPr/>
              </a:pPr>
              <a:t>22</a:t>
            </a:fld>
            <a:endParaRPr lang="ru-RU"/>
          </a:p>
        </p:txBody>
      </p:sp>
      <p:sp>
        <p:nvSpPr>
          <p:cNvPr id="16387" name="TextBox 2"/>
          <p:cNvSpPr txBox="1">
            <a:spLocks noChangeArrowheads="1"/>
          </p:cNvSpPr>
          <p:nvPr/>
        </p:nvSpPr>
        <p:spPr bwMode="auto">
          <a:xfrm>
            <a:off x="1547813" y="1773238"/>
            <a:ext cx="640873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lvl="0" algn="ctr" eaLnBrk="1" hangingPunct="1">
              <a:spcBef>
                <a:spcPct val="0"/>
              </a:spcBef>
              <a:buClrTx/>
              <a:buSzTx/>
              <a:buNone/>
              <a:defRPr/>
            </a:pPr>
            <a:r>
              <a:rPr lang="ru-RU" sz="3200" b="1" spc="50" dirty="0">
                <a:ln w="11430"/>
                <a:solidFill>
                  <a:srgbClr val="002060"/>
                </a:solidFill>
                <a:effectLst>
                  <a:outerShdw blurRad="76200" dist="50800" dir="5400000" algn="tl" rotWithShape="0">
                    <a:srgbClr val="000000">
                      <a:alpha val="65000"/>
                    </a:srgbClr>
                  </a:outerShdw>
                </a:effectLst>
              </a:rPr>
              <a:t>Спасибо за внимание!</a:t>
            </a:r>
            <a:endParaRPr lang="ru-RU" sz="3200" dirty="0">
              <a:solidFill>
                <a:srgbClr val="002060"/>
              </a:solidFill>
            </a:endParaRPr>
          </a:p>
          <a:p>
            <a:pPr eaLnBrk="1" hangingPunct="1">
              <a:spcBef>
                <a:spcPct val="0"/>
              </a:spcBef>
              <a:buClrTx/>
              <a:buSzTx/>
              <a:buFontTx/>
              <a:buNone/>
            </a:pPr>
            <a:endParaRPr lang="ru-RU" altLang="ru-RU" sz="3200" dirty="0">
              <a:latin typeface="Arial" charset="0"/>
            </a:endParaRPr>
          </a:p>
          <a:p>
            <a:pPr eaLnBrk="1" hangingPunct="1">
              <a:spcBef>
                <a:spcPct val="0"/>
              </a:spcBef>
              <a:buClrTx/>
              <a:buSzTx/>
              <a:buFontTx/>
              <a:buNone/>
            </a:pPr>
            <a:endParaRPr lang="ru-RU" altLang="ru-RU" sz="3200" dirty="0">
              <a:latin typeface="Arial" charset="0"/>
            </a:endParaRPr>
          </a:p>
          <a:p>
            <a:pPr algn="ctr" eaLnBrk="1" hangingPunct="1">
              <a:spcBef>
                <a:spcPct val="0"/>
              </a:spcBef>
              <a:buClrTx/>
              <a:buSzTx/>
              <a:buFontTx/>
              <a:buNone/>
            </a:pPr>
            <a:r>
              <a:rPr lang="ru-RU" altLang="ru-RU" sz="3200" dirty="0">
                <a:latin typeface="Arial" charset="0"/>
              </a:rPr>
              <a:t>тел. (8172) 23-01-55 (6001)</a:t>
            </a:r>
          </a:p>
        </p:txBody>
      </p:sp>
    </p:spTree>
    <p:extLst>
      <p:ext uri="{BB962C8B-B14F-4D97-AF65-F5344CB8AC3E}">
        <p14:creationId xmlns:p14="http://schemas.microsoft.com/office/powerpoint/2010/main" val="3961149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latin typeface="Cambria" pitchFamily="18" charset="0"/>
                <a:ea typeface="Calibri" pitchFamily="34" charset="0"/>
                <a:cs typeface="Times New Roman" pitchFamily="18" charset="0"/>
              </a:rPr>
              <a:t>МУНИЦИПАЛЬНЫЕ РАЙОНЫ И ГОРОДСКИЕ ОКРУГА</a:t>
            </a:r>
            <a:endParaRPr lang="ru-RU" b="1" dirty="0">
              <a:solidFill>
                <a:schemeClr val="accent1">
                  <a:lumMod val="50000"/>
                </a:schemeClr>
              </a:solidFill>
              <a:latin typeface="Cambria" pitchFamily="18" charset="0"/>
            </a:endParaRPr>
          </a:p>
        </p:txBody>
      </p:sp>
      <p:graphicFrame>
        <p:nvGraphicFramePr>
          <p:cNvPr id="9" name="Диаграмма 8"/>
          <p:cNvGraphicFramePr/>
          <p:nvPr/>
        </p:nvGraphicFramePr>
        <p:xfrm>
          <a:off x="971600" y="548680"/>
          <a:ext cx="7272808"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1"/>
          <p:cNvSpPr>
            <a:spLocks noChangeArrowheads="1"/>
          </p:cNvSpPr>
          <p:nvPr/>
        </p:nvSpPr>
        <p:spPr bwMode="auto">
          <a:xfrm>
            <a:off x="251520" y="3575775"/>
            <a:ext cx="8568952"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50000"/>
              </a:lnSpc>
              <a:spcBef>
                <a:spcPct val="0"/>
              </a:spcBef>
              <a:spcAft>
                <a:spcPct val="0"/>
              </a:spcAft>
              <a:buClrTx/>
              <a:buSzTx/>
              <a:buFontTx/>
              <a:buNone/>
              <a:tabLst/>
            </a:pPr>
            <a:r>
              <a:rPr kumimoji="0" lang="ru-RU" sz="20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Основные нарушения требований федеральных стандартов</a:t>
            </a:r>
            <a:r>
              <a:rPr kumimoji="0" lang="ru-RU" sz="20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20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нормативные акты по внутреннему финансовому аудиту не приведены в соответствие с  Федеральными стандартами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37%</a:t>
            </a:r>
            <a:r>
              <a:rPr kumimoji="0" lang="ru-RU" sz="1600" b="1" i="0" u="sng" strike="noStrike" cap="none" normalizeH="0" dirty="0" smtClean="0">
                <a:ln>
                  <a:noFill/>
                </a:ln>
                <a:solidFill>
                  <a:schemeClr val="accent1">
                    <a:lumMod val="50000"/>
                  </a:schemeClr>
                </a:solidFill>
                <a:effectLst/>
                <a:latin typeface="Cambria" pitchFamily="18" charset="0"/>
                <a:ea typeface="Calibri" pitchFamily="34" charset="0"/>
                <a:cs typeface="Times New Roman" pitchFamily="18" charset="0"/>
              </a:rPr>
              <a:t> ГАБС</a:t>
            </a: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16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в должностные регламенты должностных лиц</a:t>
            </a:r>
            <a:r>
              <a:rPr kumimoji="0" lang="ru-RU" sz="1600" b="1" i="0" u="none" strike="noStrike" cap="none" normalizeH="0" dirty="0" smtClean="0">
                <a:ln>
                  <a:noFill/>
                </a:ln>
                <a:solidFill>
                  <a:schemeClr val="accent1">
                    <a:lumMod val="50000"/>
                  </a:schemeClr>
                </a:solidFill>
                <a:effectLst/>
                <a:latin typeface="Cambria" pitchFamily="18" charset="0"/>
                <a:ea typeface="Calibri" pitchFamily="34" charset="0"/>
                <a:cs typeface="Times New Roman" pitchFamily="18" charset="0"/>
              </a:rPr>
              <a:t> </a:t>
            </a: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не внесены соответствующие изменения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46% ГАБС</a:t>
            </a: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16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не обеспечена функциональная независимость должностных лиц, осуществляющих внутренний финансовый аудит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41% ГАБС</a:t>
            </a:r>
            <a:endParaRPr kumimoji="0" lang="ru-RU" sz="1600" b="1" i="0" u="sng" strike="noStrike" cap="none" normalizeH="0" baseline="0" dirty="0" smtClean="0">
              <a:ln>
                <a:noFill/>
              </a:ln>
              <a:solidFill>
                <a:schemeClr val="accent1">
                  <a:lumMod val="50000"/>
                </a:schemeClr>
              </a:solidFill>
              <a:effectLst/>
              <a:latin typeface="Cambria" pitchFamily="18" charset="0"/>
              <a:cs typeface="Arial" pitchFamily="34" charset="0"/>
            </a:endParaRPr>
          </a:p>
        </p:txBody>
      </p:sp>
      <p:sp>
        <p:nvSpPr>
          <p:cNvPr id="15" name="TextBox 14"/>
          <p:cNvSpPr txBox="1"/>
          <p:nvPr/>
        </p:nvSpPr>
        <p:spPr>
          <a:xfrm>
            <a:off x="8100392" y="404664"/>
            <a:ext cx="936104" cy="276999"/>
          </a:xfrm>
          <a:prstGeom prst="rect">
            <a:avLst/>
          </a:prstGeom>
          <a:noFill/>
        </p:spPr>
        <p:txBody>
          <a:bodyPr wrap="square" rtlCol="0">
            <a:spAutoFit/>
          </a:bodyPr>
          <a:lstStyle/>
          <a:p>
            <a:r>
              <a:rPr lang="ru-RU" sz="1200" b="1" u="sng" dirty="0" smtClean="0">
                <a:solidFill>
                  <a:schemeClr val="accent1">
                    <a:lumMod val="50000"/>
                  </a:schemeClr>
                </a:solidFill>
                <a:latin typeface="Cambria" pitchFamily="18" charset="0"/>
              </a:rPr>
              <a:t>2020 ГОД</a:t>
            </a:r>
            <a:endParaRPr lang="ru-RU" sz="1200" b="1" u="sng"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1185680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lvl="0" algn="r"/>
            <a:r>
              <a:rPr lang="ru-RU" b="1" dirty="0" smtClean="0">
                <a:solidFill>
                  <a:schemeClr val="accent1">
                    <a:lumMod val="50000"/>
                  </a:schemeClr>
                </a:solidFill>
                <a:latin typeface="Cambria" pitchFamily="18" charset="0"/>
                <a:ea typeface="Calibri" pitchFamily="34" charset="0"/>
                <a:cs typeface="Times New Roman" pitchFamily="18" charset="0"/>
              </a:rPr>
              <a:t>ГОРОДСКИЕ И СЕЛЬСКИЕ ПОСЕЛЕНИЯ</a:t>
            </a:r>
            <a:endParaRPr lang="ru-RU" b="1" dirty="0">
              <a:solidFill>
                <a:schemeClr val="accent1">
                  <a:lumMod val="50000"/>
                </a:schemeClr>
              </a:solidFill>
              <a:latin typeface="Cambria" pitchFamily="18" charset="0"/>
            </a:endParaRPr>
          </a:p>
        </p:txBody>
      </p:sp>
      <p:graphicFrame>
        <p:nvGraphicFramePr>
          <p:cNvPr id="11" name="Диаграмма 10"/>
          <p:cNvGraphicFramePr/>
          <p:nvPr/>
        </p:nvGraphicFramePr>
        <p:xfrm>
          <a:off x="1115616" y="620688"/>
          <a:ext cx="7056784" cy="245516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
          <p:cNvSpPr>
            <a:spLocks noChangeArrowheads="1"/>
          </p:cNvSpPr>
          <p:nvPr/>
        </p:nvSpPr>
        <p:spPr bwMode="auto">
          <a:xfrm>
            <a:off x="323528" y="3431759"/>
            <a:ext cx="8568952"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50000"/>
              </a:lnSpc>
              <a:spcBef>
                <a:spcPct val="0"/>
              </a:spcBef>
              <a:spcAft>
                <a:spcPct val="0"/>
              </a:spcAft>
              <a:buClrTx/>
              <a:buSzTx/>
              <a:buFontTx/>
              <a:buNone/>
              <a:tabLst/>
            </a:pPr>
            <a:r>
              <a:rPr kumimoji="0" lang="ru-RU" sz="20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Основные нарушения требований федеральных стандартов</a:t>
            </a:r>
            <a:r>
              <a:rPr kumimoji="0" lang="ru-RU" sz="20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20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нормативные акты по внутреннему финансовому аудиту не приведены в соответствие с  Федеральными стандартами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67%</a:t>
            </a:r>
            <a:r>
              <a:rPr kumimoji="0" lang="ru-RU" sz="1600" b="1" i="0" u="sng" strike="noStrike" cap="none" normalizeH="0" dirty="0" smtClean="0">
                <a:ln>
                  <a:noFill/>
                </a:ln>
                <a:solidFill>
                  <a:schemeClr val="accent1">
                    <a:lumMod val="50000"/>
                  </a:schemeClr>
                </a:solidFill>
                <a:effectLst/>
                <a:latin typeface="Cambria" pitchFamily="18" charset="0"/>
                <a:ea typeface="Calibri" pitchFamily="34" charset="0"/>
                <a:cs typeface="Times New Roman" pitchFamily="18" charset="0"/>
              </a:rPr>
              <a:t> ГАБС</a:t>
            </a: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16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в должностные регламенты должностных лиц не внесены соответствующие изменения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47% ГАБС</a:t>
            </a: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a:t>
            </a:r>
            <a:endParaRPr kumimoji="0" lang="ru-RU" sz="1600" b="1" i="0" u="none" strike="noStrike" cap="none" normalizeH="0" baseline="0" dirty="0" smtClean="0">
              <a:ln>
                <a:noFill/>
              </a:ln>
              <a:solidFill>
                <a:schemeClr val="accent1">
                  <a:lumMod val="50000"/>
                </a:schemeClr>
              </a:solidFill>
              <a:effectLst/>
              <a:latin typeface="Cambria" pitchFamily="18" charset="0"/>
              <a:cs typeface="Arial" pitchFamily="34" charset="0"/>
            </a:endParaRPr>
          </a:p>
          <a:p>
            <a:pPr marR="0" lvl="0" indent="265113" algn="just" defTabSz="914400" rtl="0" eaLnBrk="0" fontAlgn="base" latinLnBrk="0" hangingPunct="0">
              <a:lnSpc>
                <a:spcPct val="150000"/>
              </a:lnSpc>
              <a:spcBef>
                <a:spcPct val="0"/>
              </a:spcBef>
              <a:spcAft>
                <a:spcPct val="0"/>
              </a:spcAft>
              <a:buClrTx/>
              <a:buSzTx/>
              <a:buFont typeface="Wingdings" pitchFamily="2" charset="2"/>
              <a:buChar char="q"/>
              <a:tabLst/>
            </a:pPr>
            <a:r>
              <a:rPr kumimoji="0" lang="ru-RU" sz="1600" b="1" i="0" u="none"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не обеспечена функциональная независимость должностных лиц, осуществляющих внутренний финансовый аудит – </a:t>
            </a:r>
            <a:r>
              <a:rPr kumimoji="0" lang="ru-RU" sz="1600" b="1" i="0" u="sng" strike="noStrike" cap="none" normalizeH="0" baseline="0" dirty="0" smtClean="0">
                <a:ln>
                  <a:noFill/>
                </a:ln>
                <a:solidFill>
                  <a:schemeClr val="accent1">
                    <a:lumMod val="50000"/>
                  </a:schemeClr>
                </a:solidFill>
                <a:effectLst/>
                <a:latin typeface="Cambria" pitchFamily="18" charset="0"/>
                <a:ea typeface="Calibri" pitchFamily="34" charset="0"/>
                <a:cs typeface="Times New Roman" pitchFamily="18" charset="0"/>
              </a:rPr>
              <a:t>67% ГАБС</a:t>
            </a:r>
            <a:endParaRPr kumimoji="0" lang="ru-RU" sz="1600" b="1" i="0" u="sng" strike="noStrike" cap="none" normalizeH="0" baseline="0" dirty="0" smtClean="0">
              <a:ln>
                <a:noFill/>
              </a:ln>
              <a:solidFill>
                <a:schemeClr val="accent1">
                  <a:lumMod val="50000"/>
                </a:schemeClr>
              </a:solidFill>
              <a:effectLst/>
              <a:latin typeface="Cambria" pitchFamily="18" charset="0"/>
              <a:cs typeface="Arial" pitchFamily="34" charset="0"/>
            </a:endParaRPr>
          </a:p>
        </p:txBody>
      </p:sp>
      <p:sp>
        <p:nvSpPr>
          <p:cNvPr id="6" name="TextBox 5"/>
          <p:cNvSpPr txBox="1"/>
          <p:nvPr/>
        </p:nvSpPr>
        <p:spPr>
          <a:xfrm>
            <a:off x="8100392" y="404664"/>
            <a:ext cx="936104" cy="276999"/>
          </a:xfrm>
          <a:prstGeom prst="rect">
            <a:avLst/>
          </a:prstGeom>
          <a:noFill/>
        </p:spPr>
        <p:txBody>
          <a:bodyPr wrap="square" rtlCol="0">
            <a:spAutoFit/>
          </a:bodyPr>
          <a:lstStyle/>
          <a:p>
            <a:r>
              <a:rPr lang="ru-RU" sz="1200" b="1" u="sng" dirty="0" smtClean="0">
                <a:solidFill>
                  <a:schemeClr val="accent1">
                    <a:lumMod val="50000"/>
                  </a:schemeClr>
                </a:solidFill>
                <a:latin typeface="Cambria" pitchFamily="18" charset="0"/>
              </a:rPr>
              <a:t>2020 ГОД</a:t>
            </a:r>
            <a:endParaRPr lang="ru-RU" sz="1200" b="1" u="sng" dirty="0">
              <a:solidFill>
                <a:schemeClr val="accent1">
                  <a:lumMod val="50000"/>
                </a:schemeClr>
              </a:solidFill>
              <a:latin typeface="Cambria" pitchFamily="18" charset="0"/>
            </a:endParaRPr>
          </a:p>
        </p:txBody>
      </p:sp>
    </p:spTree>
    <p:extLst>
      <p:ext uri="{BB962C8B-B14F-4D97-AF65-F5344CB8AC3E}">
        <p14:creationId xmlns:p14="http://schemas.microsoft.com/office/powerpoint/2010/main" val="1029922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64014"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НОРМАТИВНОЕ РЕГУЛИРОВАНИЕ ВНУТРЕННЕГО ФИНАНСОВОГО АУДИТА</a:t>
            </a:r>
            <a:endParaRPr lang="ru-RU" b="1" dirty="0">
              <a:solidFill>
                <a:schemeClr val="accent1">
                  <a:lumMod val="50000"/>
                </a:schemeClr>
              </a:solidFill>
            </a:endParaRPr>
          </a:p>
        </p:txBody>
      </p:sp>
      <p:sp>
        <p:nvSpPr>
          <p:cNvPr id="3" name="Прямоугольник 2"/>
          <p:cNvSpPr/>
          <p:nvPr/>
        </p:nvSpPr>
        <p:spPr>
          <a:xfrm>
            <a:off x="179512" y="620689"/>
            <a:ext cx="4392488" cy="57861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accent1">
                    <a:lumMod val="50000"/>
                  </a:schemeClr>
                </a:solidFill>
                <a:effectLst/>
                <a:uLnTx/>
                <a:uFillTx/>
                <a:latin typeface="Calibri" panose="020F0502020204030204" pitchFamily="34" charset="0"/>
                <a:ea typeface="+mn-ea"/>
                <a:cs typeface="Calibri" panose="020F0502020204030204" pitchFamily="34" charset="0"/>
              </a:rPr>
              <a:t>ФЕДЕРАЛЬНЫЕ СТАНДАРТЫ: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342900" algn="just" defTabSz="914400" rtl="0" eaLnBrk="1" fontAlgn="ctr" latinLnBrk="0" hangingPunct="1">
              <a:lnSpc>
                <a:spcPct val="100000"/>
              </a:lnSpc>
              <a:spcBef>
                <a:spcPts val="0"/>
              </a:spcBef>
              <a:spcAft>
                <a:spcPts val="1200"/>
              </a:spcAft>
              <a:buClrTx/>
              <a:buSzTx/>
              <a:buFont typeface="+mj-lt"/>
              <a:buAutoNum type="arabicPeriod"/>
              <a:tabLst/>
              <a:defRPr/>
            </a:pPr>
            <a:r>
              <a:rPr kumimoji="0" lang="ru-RU" sz="1600" b="1" i="0" u="none" strike="noStrike" kern="1200" cap="none" spc="0" normalizeH="0" baseline="0" noProof="0" dirty="0">
                <a:ln>
                  <a:noFill/>
                </a:ln>
                <a:solidFill>
                  <a:srgbClr val="FF0000"/>
                </a:solidFill>
                <a:effectLst/>
                <a:uLnTx/>
                <a:uFillTx/>
                <a:latin typeface="Calibri"/>
                <a:ea typeface="+mn-ea"/>
                <a:cs typeface="+mn-cs"/>
              </a:rPr>
              <a:t>«Определения, принципы и задачи </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внутреннего финансового аудита</a:t>
            </a:r>
            <a:r>
              <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(приказ МФ </a:t>
            </a:r>
            <a:r>
              <a:rPr kumimoji="0" lang="ru-RU" sz="1600" b="0" i="1" u="none" strike="noStrike" kern="1200" cap="none" spc="0" normalizeH="0" baseline="0" noProof="0" dirty="0" smtClean="0">
                <a:ln>
                  <a:noFill/>
                </a:ln>
                <a:solidFill>
                  <a:schemeClr val="accent1">
                    <a:lumMod val="50000"/>
                  </a:schemeClr>
                </a:solidFill>
                <a:effectLst/>
                <a:uLnTx/>
                <a:uFillTx/>
                <a:latin typeface="Calibri"/>
                <a:ea typeface="+mn-ea"/>
                <a:cs typeface="+mn-cs"/>
              </a:rPr>
              <a:t>РФ от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21.11.2019 № </a:t>
            </a:r>
            <a:r>
              <a:rPr kumimoji="0" lang="ru-RU" sz="1600" b="0" i="1" u="none" strike="noStrike" kern="1200" cap="none" spc="0" normalizeH="0" baseline="0" noProof="0" dirty="0" smtClean="0">
                <a:ln>
                  <a:noFill/>
                </a:ln>
                <a:solidFill>
                  <a:schemeClr val="accent1">
                    <a:lumMod val="50000"/>
                  </a:schemeClr>
                </a:solidFill>
                <a:effectLst/>
                <a:uLnTx/>
                <a:uFillTx/>
                <a:latin typeface="Calibri"/>
                <a:ea typeface="+mn-ea"/>
                <a:cs typeface="+mn-cs"/>
              </a:rPr>
              <a:t>196н</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a:t>
            </a:r>
            <a:r>
              <a:rPr kumimoji="0" lang="ru-RU" sz="1600" b="1" i="0" u="none" strike="noStrike" kern="1200" cap="none" spc="0" normalizeH="0" baseline="0" noProof="0" dirty="0">
                <a:ln>
                  <a:noFill/>
                </a:ln>
                <a:solidFill>
                  <a:schemeClr val="accent1">
                    <a:lumMod val="50000"/>
                  </a:schemeClr>
                </a:solidFill>
                <a:effectLst/>
                <a:uLnTx/>
                <a:uFillTx/>
                <a:latin typeface="Calibri"/>
                <a:ea typeface="+mn-ea"/>
                <a:cs typeface="+mn-cs"/>
              </a:rPr>
              <a:t> </a:t>
            </a:r>
          </a:p>
          <a:p>
            <a:pPr marL="0" marR="0" lvl="0" indent="-342900" algn="just" defTabSz="914400" rtl="0" eaLnBrk="1" fontAlgn="ctr" latinLnBrk="0" hangingPunct="1">
              <a:lnSpc>
                <a:spcPct val="100000"/>
              </a:lnSpc>
              <a:spcBef>
                <a:spcPts val="0"/>
              </a:spcBef>
              <a:spcAft>
                <a:spcPts val="1200"/>
              </a:spcAft>
              <a:buClrTx/>
              <a:buSzTx/>
              <a:buFont typeface="+mj-lt"/>
              <a:buAutoNum type="arabicPeriod"/>
              <a:tabLst/>
              <a:defRPr/>
            </a:pPr>
            <a:r>
              <a:rPr kumimoji="0" lang="ru-RU" sz="1600" b="1" i="0" u="none" strike="noStrike" kern="1200" cap="none" spc="0" normalizeH="0" baseline="0" noProof="0" dirty="0">
                <a:ln>
                  <a:noFill/>
                </a:ln>
                <a:solidFill>
                  <a:srgbClr val="FF0000"/>
                </a:solidFill>
                <a:effectLst/>
                <a:uLnTx/>
                <a:uFillTx/>
                <a:latin typeface="Calibri"/>
                <a:ea typeface="+mn-ea"/>
                <a:cs typeface="+mn-cs"/>
              </a:rPr>
              <a:t>«Основания и порядок </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организации,</a:t>
            </a:r>
            <a:r>
              <a:rPr kumimoji="0" lang="ru-RU" sz="1600" b="1" i="0" u="none" strike="noStrike" kern="1200" cap="none" spc="0" normalizeH="0" noProof="0" dirty="0" smtClean="0">
                <a:ln>
                  <a:noFill/>
                </a:ln>
                <a:solidFill>
                  <a:srgbClr val="FF0000"/>
                </a:solidFill>
                <a:effectLst/>
                <a:uLnTx/>
                <a:uFillTx/>
                <a:latin typeface="Calibri"/>
                <a:ea typeface="+mn-ea"/>
                <a:cs typeface="+mn-cs"/>
              </a:rPr>
              <a:t> случаи  и порядок</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 передачи полномочий по осуществлению внутреннего финансового аудита»</a:t>
            </a:r>
            <a:r>
              <a:rPr kumimoji="0" lang="ru-RU" sz="1600" b="0" i="1" u="none" strike="noStrike" kern="1200" cap="none" spc="0" normalizeH="0" baseline="0" noProof="0" dirty="0" smtClean="0">
                <a:ln>
                  <a:noFill/>
                </a:ln>
                <a:solidFill>
                  <a:prstClr val="black"/>
                </a:solidFill>
                <a:effectLst/>
                <a:uLnTx/>
                <a:uFillTx/>
                <a:latin typeface="Calibri"/>
                <a:ea typeface="+mn-ea"/>
                <a:cs typeface="+mn-cs"/>
              </a:rPr>
              <a:t>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(приказ МФ </a:t>
            </a:r>
            <a:r>
              <a:rPr kumimoji="0" lang="ru-RU" sz="1600" b="0" i="1" u="none" strike="noStrike" kern="1200" cap="none" spc="0" normalizeH="0" baseline="0" noProof="0" dirty="0" smtClean="0">
                <a:ln>
                  <a:noFill/>
                </a:ln>
                <a:solidFill>
                  <a:schemeClr val="accent1">
                    <a:lumMod val="50000"/>
                  </a:schemeClr>
                </a:solidFill>
                <a:effectLst/>
                <a:uLnTx/>
                <a:uFillTx/>
                <a:latin typeface="Calibri"/>
                <a:ea typeface="+mn-ea"/>
                <a:cs typeface="+mn-cs"/>
              </a:rPr>
              <a:t>РФ от 18.12.2019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 </a:t>
            </a:r>
            <a:r>
              <a:rPr kumimoji="0" lang="ru-RU" sz="1600" b="0" i="1" u="none" strike="noStrike" kern="1200" cap="none" spc="0" normalizeH="0" baseline="0" noProof="0" dirty="0" smtClean="0">
                <a:ln>
                  <a:noFill/>
                </a:ln>
                <a:solidFill>
                  <a:schemeClr val="accent1">
                    <a:lumMod val="50000"/>
                  </a:schemeClr>
                </a:solidFill>
                <a:effectLst/>
                <a:uLnTx/>
                <a:uFillTx/>
                <a:latin typeface="Calibri"/>
                <a:ea typeface="+mn-ea"/>
                <a:cs typeface="+mn-cs"/>
              </a:rPr>
              <a:t>237н</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a:t>
            </a:r>
            <a:r>
              <a:rPr kumimoji="0" lang="ru-RU" sz="1600" b="1" i="0" u="none" strike="noStrike" kern="1200" cap="none" spc="0" normalizeH="0" baseline="0" noProof="0" dirty="0">
                <a:ln>
                  <a:noFill/>
                </a:ln>
                <a:solidFill>
                  <a:schemeClr val="accent1">
                    <a:lumMod val="50000"/>
                  </a:schemeClr>
                </a:solidFill>
                <a:effectLst/>
                <a:uLnTx/>
                <a:uFillTx/>
                <a:latin typeface="Calibri"/>
                <a:ea typeface="+mn-ea"/>
                <a:cs typeface="+mn-cs"/>
              </a:rPr>
              <a:t> </a:t>
            </a:r>
          </a:p>
          <a:p>
            <a:pPr marL="0" marR="0" lvl="0" indent="-342900" algn="just" defTabSz="914400" rtl="0" eaLnBrk="1" fontAlgn="ctr" latinLnBrk="0" hangingPunct="1">
              <a:lnSpc>
                <a:spcPct val="100000"/>
              </a:lnSpc>
              <a:spcBef>
                <a:spcPts val="0"/>
              </a:spcBef>
              <a:spcAft>
                <a:spcPts val="1200"/>
              </a:spcAft>
              <a:buClrTx/>
              <a:buSzTx/>
              <a:buFont typeface="+mj-lt"/>
              <a:buAutoNum type="arabicPeriod"/>
              <a:tabLst/>
              <a:defRPr/>
            </a:pPr>
            <a:r>
              <a:rPr kumimoji="0" lang="ru-RU" sz="1600" b="1" i="0" u="none" strike="noStrike" kern="1200" cap="none" spc="0" normalizeH="0" baseline="0" noProof="0" dirty="0">
                <a:ln>
                  <a:noFill/>
                </a:ln>
                <a:solidFill>
                  <a:srgbClr val="FF0000"/>
                </a:solidFill>
                <a:effectLst/>
                <a:uLnTx/>
                <a:uFillTx/>
                <a:latin typeface="Calibri"/>
                <a:ea typeface="+mn-ea"/>
                <a:cs typeface="+mn-cs"/>
              </a:rPr>
              <a:t> </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a:t>
            </a:r>
            <a:r>
              <a:rPr kumimoji="0" lang="ru-RU" sz="1600" b="1" i="0" u="none" strike="noStrike" kern="1200" cap="none" spc="0" normalizeH="0" baseline="0" noProof="0" dirty="0">
                <a:ln>
                  <a:noFill/>
                </a:ln>
                <a:solidFill>
                  <a:srgbClr val="FF0000"/>
                </a:solidFill>
                <a:effectLst/>
                <a:uLnTx/>
                <a:uFillTx/>
                <a:latin typeface="Calibri"/>
                <a:ea typeface="+mn-ea"/>
                <a:cs typeface="+mn-cs"/>
              </a:rPr>
              <a:t>Права и обязанности должностных </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лиц (работников) </a:t>
            </a:r>
            <a:r>
              <a:rPr kumimoji="0" lang="ru-RU" sz="1600" b="1" i="0" u="none" strike="noStrike" kern="1200" cap="none" spc="0" normalizeH="0" baseline="0" noProof="0" dirty="0">
                <a:ln>
                  <a:noFill/>
                </a:ln>
                <a:solidFill>
                  <a:srgbClr val="FF0000"/>
                </a:solidFill>
                <a:effectLst/>
                <a:uLnTx/>
                <a:uFillTx/>
                <a:latin typeface="Calibri"/>
                <a:ea typeface="+mn-ea"/>
                <a:cs typeface="+mn-cs"/>
              </a:rPr>
              <a:t>при осуществлении </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внутреннего финансового </a:t>
            </a:r>
            <a:r>
              <a:rPr kumimoji="0" lang="ru-RU" sz="1600" b="1" i="0" u="none" strike="noStrike" kern="1200" cap="none" spc="0" normalizeH="0" baseline="0" noProof="0" dirty="0">
                <a:ln>
                  <a:noFill/>
                </a:ln>
                <a:solidFill>
                  <a:srgbClr val="FF0000"/>
                </a:solidFill>
                <a:effectLst/>
                <a:uLnTx/>
                <a:uFillTx/>
                <a:latin typeface="Calibri"/>
                <a:ea typeface="+mn-ea"/>
                <a:cs typeface="+mn-cs"/>
              </a:rPr>
              <a:t>аудита</a:t>
            </a:r>
            <a:r>
              <a:rPr kumimoji="0" lang="ru-RU" sz="1600" b="1" i="0" u="none" strike="noStrike" kern="1200" cap="none" spc="0" normalizeH="0" baseline="0" noProof="0" dirty="0" smtClean="0">
                <a:ln>
                  <a:noFill/>
                </a:ln>
                <a:solidFill>
                  <a:srgbClr val="FF0000"/>
                </a:solidFill>
                <a:effectLst/>
                <a:uLnTx/>
                <a:uFillTx/>
                <a:latin typeface="Calibri"/>
                <a:ea typeface="+mn-ea"/>
                <a:cs typeface="+mn-cs"/>
              </a:rPr>
              <a:t>»</a:t>
            </a:r>
            <a:r>
              <a:rPr kumimoji="0" lang="ru-RU" sz="1600" b="1" i="0" u="none" strike="noStrike" kern="1200" cap="none" spc="0" normalizeH="0" baseline="0" noProof="0" dirty="0">
                <a:ln>
                  <a:noFill/>
                </a:ln>
                <a:solidFill>
                  <a:prstClr val="black"/>
                </a:solidFill>
                <a:effectLst/>
                <a:uLnTx/>
                <a:uFillTx/>
                <a:latin typeface="Calibri"/>
                <a:ea typeface="+mn-ea"/>
                <a:cs typeface="+mn-cs"/>
              </a:rPr>
              <a:t>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(приказ МФ </a:t>
            </a:r>
            <a:r>
              <a:rPr kumimoji="0" lang="ru-RU" sz="1600" b="0" i="1" u="none" strike="noStrike" kern="1200" cap="none" spc="0" normalizeH="0" baseline="0" noProof="0" dirty="0" smtClean="0">
                <a:ln>
                  <a:noFill/>
                </a:ln>
                <a:solidFill>
                  <a:schemeClr val="accent1">
                    <a:lumMod val="50000"/>
                  </a:schemeClr>
                </a:solidFill>
                <a:effectLst/>
                <a:uLnTx/>
                <a:uFillTx/>
                <a:latin typeface="Calibri"/>
                <a:ea typeface="+mn-ea"/>
                <a:cs typeface="+mn-cs"/>
              </a:rPr>
              <a:t> РФ от </a:t>
            </a:r>
            <a:r>
              <a:rPr kumimoji="0" lang="ru-RU" sz="1600" b="0" i="1" u="none" strike="noStrike" kern="1200" cap="none" spc="0" normalizeH="0" baseline="0" noProof="0" dirty="0">
                <a:ln>
                  <a:noFill/>
                </a:ln>
                <a:solidFill>
                  <a:schemeClr val="accent1">
                    <a:lumMod val="50000"/>
                  </a:schemeClr>
                </a:solidFill>
                <a:effectLst/>
                <a:uLnTx/>
                <a:uFillTx/>
                <a:latin typeface="Calibri"/>
                <a:ea typeface="+mn-ea"/>
                <a:cs typeface="+mn-cs"/>
              </a:rPr>
              <a:t>21.11.2019 № 195н)</a:t>
            </a:r>
            <a:r>
              <a:rPr kumimoji="0" lang="ru-RU" sz="1600" b="1" i="0" u="none" strike="noStrike" kern="1200" cap="none" spc="0" normalizeH="0" baseline="0" noProof="0" dirty="0">
                <a:ln>
                  <a:noFill/>
                </a:ln>
                <a:solidFill>
                  <a:schemeClr val="accent1">
                    <a:lumMod val="50000"/>
                  </a:schemeClr>
                </a:solidFill>
                <a:effectLst/>
                <a:uLnTx/>
                <a:uFillTx/>
                <a:latin typeface="Calibri"/>
                <a:ea typeface="+mn-ea"/>
                <a:cs typeface="+mn-cs"/>
              </a:rPr>
              <a:t>  </a:t>
            </a:r>
            <a:endPar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endParaRPr>
          </a:p>
          <a:p>
            <a:pPr indent="-342900" algn="just" fontAlgn="ctr">
              <a:spcAft>
                <a:spcPts val="1200"/>
              </a:spcAft>
              <a:buFont typeface="+mj-lt"/>
              <a:buAutoNum type="arabicPeriod"/>
              <a:defRPr/>
            </a:pPr>
            <a:r>
              <a:rPr lang="ru-RU" sz="1600" b="1" dirty="0" smtClean="0">
                <a:solidFill>
                  <a:srgbClr val="FF0000"/>
                </a:solidFill>
                <a:latin typeface="Calibri"/>
              </a:rPr>
              <a:t>«Реализация результатов внутреннего финансового аудита» </a:t>
            </a:r>
            <a:r>
              <a:rPr lang="ru-RU" sz="1600" i="1" dirty="0" smtClean="0">
                <a:solidFill>
                  <a:schemeClr val="accent1">
                    <a:lumMod val="50000"/>
                  </a:schemeClr>
                </a:solidFill>
              </a:rPr>
              <a:t>(приказ МФ РФ от 22.05.2020 № 91н)</a:t>
            </a:r>
            <a:r>
              <a:rPr lang="ru-RU" sz="1600" b="1" dirty="0" smtClean="0">
                <a:solidFill>
                  <a:schemeClr val="accent1">
                    <a:lumMod val="50000"/>
                  </a:schemeClr>
                </a:solidFill>
              </a:rPr>
              <a:t> </a:t>
            </a:r>
          </a:p>
          <a:p>
            <a:pPr indent="-342900" algn="just" fontAlgn="ctr">
              <a:spcAft>
                <a:spcPts val="1200"/>
              </a:spcAft>
              <a:buFont typeface="+mj-lt"/>
              <a:buAutoNum type="arabicPeriod"/>
              <a:defRPr/>
            </a:pPr>
            <a:r>
              <a:rPr lang="ru-RU" sz="1600" b="1" dirty="0" smtClean="0">
                <a:solidFill>
                  <a:srgbClr val="FF0000"/>
                </a:solidFill>
              </a:rPr>
              <a:t>«Планирование и проведение внутреннего финансового аудита» </a:t>
            </a:r>
            <a:r>
              <a:rPr lang="ru-RU" sz="1600" i="1" dirty="0" smtClean="0">
                <a:solidFill>
                  <a:schemeClr val="accent1">
                    <a:lumMod val="50000"/>
                  </a:schemeClr>
                </a:solidFill>
              </a:rPr>
              <a:t>(приказ МФ РФ от 05.08.2020 № 160н)</a:t>
            </a:r>
            <a:r>
              <a:rPr lang="ru-RU" sz="1600" b="1" dirty="0" smtClean="0">
                <a:solidFill>
                  <a:schemeClr val="accent1">
                    <a:lumMod val="50000"/>
                  </a:schemeClr>
                </a:solidFill>
              </a:rPr>
              <a:t> </a:t>
            </a:r>
          </a:p>
          <a:p>
            <a:pPr indent="-342900" algn="just" fontAlgn="ctr">
              <a:spcAft>
                <a:spcPts val="1200"/>
              </a:spcAft>
              <a:buFont typeface="+mj-lt"/>
              <a:buAutoNum type="arabicPeriod"/>
              <a:defRPr/>
            </a:pPr>
            <a:endParaRPr lang="ru-RU" sz="1600" b="1" dirty="0" smtClean="0">
              <a:solidFill>
                <a:srgbClr val="FF0000"/>
              </a:solidFill>
            </a:endParaRPr>
          </a:p>
        </p:txBody>
      </p:sp>
      <p:sp>
        <p:nvSpPr>
          <p:cNvPr id="4" name="Прямоугольник 3"/>
          <p:cNvSpPr/>
          <p:nvPr/>
        </p:nvSpPr>
        <p:spPr>
          <a:xfrm>
            <a:off x="4860032" y="620688"/>
            <a:ext cx="4011523" cy="418576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Times New Roman" panose="02020603050405020304" pitchFamily="18" charset="0"/>
              </a:rPr>
              <a:t>ПРОЕКТЫ ФЕДЕРАЛЬНЫХ СТАНДАРТОВ:</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Times New Roman" panose="02020603050405020304" pitchFamily="18" charset="0"/>
            </a:endParaRPr>
          </a:p>
          <a:p>
            <a:pPr marL="0" marR="0" lvl="0" indent="0" algn="just" defTabSz="914400" rtl="0" eaLnBrk="1" fontAlgn="ctr" latinLnBrk="0" hangingPunct="1">
              <a:lnSpc>
                <a:spcPct val="100000"/>
              </a:lnSpc>
              <a:spcBef>
                <a:spcPts val="0"/>
              </a:spcBef>
              <a:spcAft>
                <a:spcPts val="1200"/>
              </a:spcAft>
              <a:buClrTx/>
              <a:buSzTx/>
              <a:buFontTx/>
              <a:buNone/>
              <a:tabLst/>
              <a:defRPr/>
            </a:pPr>
            <a:r>
              <a:rPr kumimoji="0" lang="en-US"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6. </a:t>
            </a:r>
            <a:r>
              <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«Планирование и проведение внутреннего финансового</a:t>
            </a:r>
            <a:r>
              <a:rPr kumimoji="0" lang="ru-RU" sz="1600" b="1" i="0" u="none" strike="noStrike" kern="1200" cap="none" spc="0" normalizeH="0" noProof="0" dirty="0" smtClean="0">
                <a:ln>
                  <a:noFill/>
                </a:ln>
                <a:solidFill>
                  <a:schemeClr val="accent1">
                    <a:lumMod val="50000"/>
                  </a:schemeClr>
                </a:solidFill>
                <a:effectLst/>
                <a:uLnTx/>
                <a:uFillTx/>
                <a:latin typeface="Calibri"/>
                <a:ea typeface="+mn-ea"/>
                <a:cs typeface="+mn-cs"/>
              </a:rPr>
              <a:t> аудита в целях подтверждения достоверности бюджетной отчетности и соответствия порядка ведения бюджетного учета единой методологии бюджетного учета, составления, представления и утверждения бюджетной отчетности</a:t>
            </a:r>
            <a:r>
              <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a:t>
            </a:r>
            <a:r>
              <a:rPr kumimoji="0" lang="ru-RU" sz="1600" b="1" i="0" u="none" strike="noStrike" kern="1200" cap="none" spc="0" normalizeH="0" baseline="0" noProof="0" dirty="0">
                <a:ln>
                  <a:noFill/>
                </a:ln>
                <a:solidFill>
                  <a:schemeClr val="accent1">
                    <a:lumMod val="50000"/>
                  </a:schemeClr>
                </a:solidFill>
                <a:effectLst/>
                <a:uLnTx/>
                <a:uFillTx/>
                <a:latin typeface="Calibri"/>
                <a:ea typeface="+mn-ea"/>
                <a:cs typeface="+mn-cs"/>
              </a:rPr>
              <a:t> </a:t>
            </a:r>
            <a:endPar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endParaRPr>
          </a:p>
          <a:p>
            <a:pPr lvl="0" algn="just" fontAlgn="ctr">
              <a:spcAft>
                <a:spcPts val="1200"/>
              </a:spcAft>
              <a:defRPr/>
            </a:pPr>
            <a:r>
              <a:rPr kumimoji="0" lang="en-US"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7. </a:t>
            </a:r>
            <a:r>
              <a:rPr lang="ru-RU" sz="1600" b="1" dirty="0" smtClean="0">
                <a:solidFill>
                  <a:schemeClr val="accent1">
                    <a:lumMod val="50000"/>
                  </a:schemeClr>
                </a:solidFill>
              </a:rPr>
              <a:t>«Планирование и проведение внутреннего финансового аудита в целях подготовки </a:t>
            </a:r>
            <a:r>
              <a:rPr kumimoji="0" lang="ru-RU" sz="1600" b="1" i="0" u="none" strike="noStrike" kern="1200" cap="none" spc="0" normalizeH="0" baseline="0" noProof="0" dirty="0" smtClean="0">
                <a:ln>
                  <a:noFill/>
                </a:ln>
                <a:solidFill>
                  <a:schemeClr val="accent1">
                    <a:lumMod val="50000"/>
                  </a:schemeClr>
                </a:solidFill>
                <a:effectLst/>
                <a:uLnTx/>
                <a:uFillTx/>
                <a:latin typeface="Calibri"/>
                <a:ea typeface="+mn-ea"/>
                <a:cs typeface="+mn-cs"/>
              </a:rPr>
              <a:t>предложений о повышении качества финансового менеджмента, в том числе об организации внутреннего финансового контроля»</a:t>
            </a:r>
            <a:endParaRPr lang="ru-RU" sz="1600" b="1" dirty="0">
              <a:solidFill>
                <a:schemeClr val="accent1">
                  <a:lumMod val="50000"/>
                </a:schemeClr>
              </a:solidFill>
              <a:latin typeface="Calibri"/>
            </a:endParaRPr>
          </a:p>
        </p:txBody>
      </p:sp>
      <p:sp>
        <p:nvSpPr>
          <p:cNvPr id="5" name="TextBox 4"/>
          <p:cNvSpPr txBox="1"/>
          <p:nvPr/>
        </p:nvSpPr>
        <p:spPr>
          <a:xfrm>
            <a:off x="4860032" y="5013176"/>
            <a:ext cx="3960440" cy="1323439"/>
          </a:xfrm>
          <a:prstGeom prst="rect">
            <a:avLst/>
          </a:prstGeom>
          <a:noFill/>
        </p:spPr>
        <p:txBody>
          <a:bodyPr wrap="square" rtlCol="0">
            <a:spAutoFit/>
          </a:bodyPr>
          <a:lstStyle/>
          <a:p>
            <a:pPr algn="just"/>
            <a:r>
              <a:rPr lang="ru-RU" sz="1600" b="1" dirty="0" smtClean="0">
                <a:solidFill>
                  <a:srgbClr val="FF0000"/>
                </a:solidFill>
                <a:latin typeface="Calibri"/>
              </a:rPr>
              <a:t>Методические рекомендации по формированию отдельных документов, используемых при осуществлении внутреннего финансового аудита </a:t>
            </a:r>
            <a:r>
              <a:rPr lang="ru-RU" sz="1600" i="1" dirty="0" smtClean="0">
                <a:solidFill>
                  <a:schemeClr val="accent1">
                    <a:lumMod val="50000"/>
                  </a:schemeClr>
                </a:solidFill>
                <a:latin typeface="Calibri"/>
              </a:rPr>
              <a:t>(приказ МФ РФ от 01.06.2021 №246)</a:t>
            </a:r>
          </a:p>
        </p:txBody>
      </p:sp>
      <p:cxnSp>
        <p:nvCxnSpPr>
          <p:cNvPr id="7" name="Прямая соединительная линия 6"/>
          <p:cNvCxnSpPr/>
          <p:nvPr/>
        </p:nvCxnSpPr>
        <p:spPr>
          <a:xfrm>
            <a:off x="4932040" y="4869160"/>
            <a:ext cx="3888432"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ОСНОВАНИЕ ОРГАНИЗАЦИИ ВНУТРЕННЕГО ФИНАНСОВОГО АУДИТА</a:t>
            </a:r>
            <a:endParaRPr lang="ru-RU" b="1" dirty="0">
              <a:solidFill>
                <a:schemeClr val="accent1">
                  <a:lumMod val="50000"/>
                </a:schemeClr>
              </a:solidFill>
            </a:endParaRPr>
          </a:p>
        </p:txBody>
      </p:sp>
      <p:sp>
        <p:nvSpPr>
          <p:cNvPr id="5" name="Прямоугольник 4"/>
          <p:cNvSpPr/>
          <p:nvPr/>
        </p:nvSpPr>
        <p:spPr>
          <a:xfrm>
            <a:off x="0" y="620688"/>
            <a:ext cx="9144000" cy="523220"/>
          </a:xfrm>
          <a:prstGeom prst="rect">
            <a:avLst/>
          </a:prstGeom>
        </p:spPr>
        <p:txBody>
          <a:bodyPr wrap="square">
            <a:spAutoFit/>
          </a:bodyPr>
          <a:lstStyle/>
          <a:p>
            <a:pPr algn="just">
              <a:spcAft>
                <a:spcPts val="2400"/>
              </a:spcAft>
            </a:pPr>
            <a:r>
              <a:rPr lang="ru-RU" sz="2800" b="1" u="sng" dirty="0" smtClean="0">
                <a:solidFill>
                  <a:srgbClr val="FF0000"/>
                </a:solidFill>
              </a:rPr>
              <a:t>Руководитель ГАБС должен</a:t>
            </a:r>
            <a:r>
              <a:rPr lang="ru-RU" sz="2800" b="1" dirty="0" smtClean="0">
                <a:solidFill>
                  <a:srgbClr val="FF0000"/>
                </a:solidFill>
              </a:rPr>
              <a:t> </a:t>
            </a:r>
            <a:r>
              <a:rPr lang="ru-RU" sz="2800" dirty="0" smtClean="0">
                <a:solidFill>
                  <a:schemeClr val="accent1">
                    <a:lumMod val="50000"/>
                  </a:schemeClr>
                </a:solidFill>
              </a:rPr>
              <a:t>принять одно из решений:</a:t>
            </a:r>
          </a:p>
        </p:txBody>
      </p:sp>
      <p:sp>
        <p:nvSpPr>
          <p:cNvPr id="6" name="Прямоугольник 5"/>
          <p:cNvSpPr/>
          <p:nvPr/>
        </p:nvSpPr>
        <p:spPr>
          <a:xfrm>
            <a:off x="107504" y="1052736"/>
            <a:ext cx="8712968" cy="2308324"/>
          </a:xfrm>
          <a:prstGeom prst="rect">
            <a:avLst/>
          </a:prstGeom>
        </p:spPr>
        <p:txBody>
          <a:bodyPr wrap="square">
            <a:spAutoFit/>
          </a:bodyPr>
          <a:lstStyle/>
          <a:p>
            <a:pPr marL="457200" indent="-457200">
              <a:lnSpc>
                <a:spcPct val="200000"/>
              </a:lnSpc>
            </a:pPr>
            <a:r>
              <a:rPr lang="ru-RU" sz="2400" b="1" dirty="0" smtClean="0">
                <a:solidFill>
                  <a:schemeClr val="tx2">
                    <a:lumMod val="75000"/>
                  </a:schemeClr>
                </a:solidFill>
              </a:rPr>
              <a:t>1. РЕШЕНИЕ ОБ ОБРАЗОВАНИИ СУБЪЕКТА ВФА:</a:t>
            </a:r>
          </a:p>
          <a:p>
            <a:pPr marL="457200" indent="-457200">
              <a:lnSpc>
                <a:spcPct val="200000"/>
              </a:lnSpc>
              <a:buFont typeface="Wingdings" pitchFamily="2" charset="2"/>
              <a:buChar char="q"/>
            </a:pPr>
            <a:r>
              <a:rPr lang="ru-RU" sz="2400" dirty="0" smtClean="0">
                <a:solidFill>
                  <a:schemeClr val="accent1">
                    <a:lumMod val="50000"/>
                  </a:schemeClr>
                </a:solidFill>
              </a:rPr>
              <a:t>СТРУКТУРНОЕ ПОДРАЗДЕЛЕНИЕ</a:t>
            </a:r>
          </a:p>
          <a:p>
            <a:pPr indent="444500">
              <a:lnSpc>
                <a:spcPct val="200000"/>
              </a:lnSpc>
              <a:buFont typeface="Wingdings" pitchFamily="2" charset="2"/>
              <a:buChar char="q"/>
              <a:tabLst>
                <a:tab pos="444500" algn="l"/>
              </a:tabLst>
            </a:pPr>
            <a:r>
              <a:rPr lang="ru-RU" sz="2400" dirty="0" smtClean="0">
                <a:solidFill>
                  <a:schemeClr val="accent1">
                    <a:lumMod val="50000"/>
                  </a:schemeClr>
                </a:solidFill>
              </a:rPr>
              <a:t>УПОЛНОМОЧЕННОЕ ДОЛЖНОСТНОЕ ЛИЦО</a:t>
            </a:r>
          </a:p>
        </p:txBody>
      </p:sp>
      <p:pic>
        <p:nvPicPr>
          <p:cNvPr id="7" name="Picture 3" descr="G:\ЧЕЛОВЕЧКИ\i6DX939HJ.jpg"/>
          <p:cNvPicPr>
            <a:picLocks noChangeAspect="1" noChangeArrowheads="1"/>
          </p:cNvPicPr>
          <p:nvPr/>
        </p:nvPicPr>
        <p:blipFill>
          <a:blip r:embed="rId3" cstate="print"/>
          <a:srcRect/>
          <a:stretch>
            <a:fillRect/>
          </a:stretch>
        </p:blipFill>
        <p:spPr bwMode="auto">
          <a:xfrm>
            <a:off x="7164288" y="2132856"/>
            <a:ext cx="1296144" cy="918102"/>
          </a:xfrm>
          <a:prstGeom prst="rect">
            <a:avLst/>
          </a:prstGeom>
          <a:noFill/>
        </p:spPr>
      </p:pic>
      <p:sp>
        <p:nvSpPr>
          <p:cNvPr id="8" name="Скругленный прямоугольник 7"/>
          <p:cNvSpPr/>
          <p:nvPr/>
        </p:nvSpPr>
        <p:spPr>
          <a:xfrm>
            <a:off x="179512" y="3356992"/>
            <a:ext cx="8424936" cy="792088"/>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ru-RU" sz="2400" dirty="0" smtClean="0">
                <a:solidFill>
                  <a:schemeClr val="accent1">
                    <a:lumMod val="50000"/>
                  </a:schemeClr>
                </a:solidFill>
              </a:rPr>
              <a:t>приказ или распоряжение об </a:t>
            </a:r>
            <a:r>
              <a:rPr lang="ru-RU" sz="2400" dirty="0">
                <a:solidFill>
                  <a:schemeClr val="accent1">
                    <a:lumMod val="50000"/>
                  </a:schemeClr>
                </a:solidFill>
              </a:rPr>
              <a:t>образовании (создании, преобразовании, наделении полномочиями) субъекта </a:t>
            </a:r>
            <a:r>
              <a:rPr lang="ru-RU" sz="2400" dirty="0" smtClean="0">
                <a:solidFill>
                  <a:schemeClr val="accent1">
                    <a:lumMod val="50000"/>
                  </a:schemeClr>
                </a:solidFill>
              </a:rPr>
              <a:t>ВФА</a:t>
            </a:r>
            <a:endParaRPr lang="ru-RU" sz="2400" dirty="0">
              <a:solidFill>
                <a:schemeClr val="accent1">
                  <a:lumMod val="50000"/>
                </a:schemeClr>
              </a:solidFill>
            </a:endParaRPr>
          </a:p>
        </p:txBody>
      </p:sp>
      <p:sp>
        <p:nvSpPr>
          <p:cNvPr id="9" name="Прямоугольник 8"/>
          <p:cNvSpPr/>
          <p:nvPr/>
        </p:nvSpPr>
        <p:spPr>
          <a:xfrm>
            <a:off x="107504" y="4149080"/>
            <a:ext cx="8712968" cy="727571"/>
          </a:xfrm>
          <a:prstGeom prst="rect">
            <a:avLst/>
          </a:prstGeom>
        </p:spPr>
        <p:txBody>
          <a:bodyPr wrap="square">
            <a:spAutoFit/>
          </a:bodyPr>
          <a:lstStyle/>
          <a:p>
            <a:pPr marL="457200" indent="-457200">
              <a:lnSpc>
                <a:spcPct val="200000"/>
              </a:lnSpc>
            </a:pPr>
            <a:r>
              <a:rPr lang="ru-RU" sz="2400" b="1" dirty="0" smtClean="0">
                <a:solidFill>
                  <a:schemeClr val="tx2">
                    <a:lumMod val="75000"/>
                  </a:schemeClr>
                </a:solidFill>
              </a:rPr>
              <a:t>2. РЕШЕНИЕ ОБ УПРОЩЕННОМ ОСУЩЕСТВЛЕНИИ ВФА</a:t>
            </a:r>
          </a:p>
        </p:txBody>
      </p:sp>
      <p:pic>
        <p:nvPicPr>
          <p:cNvPr id="10" name="Picture 3" descr="C:\Users\Троицкая\Desktop\ЧЕЛОВЕЧКИ\ЧЕЛОВЕЧКИ\500_F_21472027_6uYutAqvN25llrZHXA9AKvvNDQJOBI48.jpg"/>
          <p:cNvPicPr>
            <a:picLocks noChangeAspect="1" noChangeArrowheads="1"/>
          </p:cNvPicPr>
          <p:nvPr/>
        </p:nvPicPr>
        <p:blipFill>
          <a:blip r:embed="rId4" cstate="print"/>
          <a:srcRect/>
          <a:stretch>
            <a:fillRect/>
          </a:stretch>
        </p:blipFill>
        <p:spPr bwMode="auto">
          <a:xfrm>
            <a:off x="107504" y="5157192"/>
            <a:ext cx="1014760" cy="1014760"/>
          </a:xfrm>
          <a:prstGeom prst="rect">
            <a:avLst/>
          </a:prstGeom>
          <a:noFill/>
        </p:spPr>
      </p:pic>
      <p:sp>
        <p:nvSpPr>
          <p:cNvPr id="11" name="Скругленный прямоугольник 10"/>
          <p:cNvSpPr/>
          <p:nvPr/>
        </p:nvSpPr>
        <p:spPr>
          <a:xfrm>
            <a:off x="1331640" y="4941168"/>
            <a:ext cx="7632848" cy="1584176"/>
          </a:xfrm>
          <a:prstGeom prst="roundRect">
            <a:avLst/>
          </a:prstGeom>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just"/>
            <a:r>
              <a:rPr lang="ru-RU" sz="2400" dirty="0" smtClean="0">
                <a:solidFill>
                  <a:schemeClr val="accent1">
                    <a:lumMod val="50000"/>
                  </a:schemeClr>
                </a:solidFill>
              </a:rPr>
              <a:t>внесение изменений </a:t>
            </a:r>
            <a:r>
              <a:rPr lang="ru-RU" sz="2400" dirty="0">
                <a:solidFill>
                  <a:schemeClr val="accent1">
                    <a:lumMod val="50000"/>
                  </a:schemeClr>
                </a:solidFill>
              </a:rPr>
              <a:t>в должностной </a:t>
            </a:r>
            <a:r>
              <a:rPr lang="ru-RU" sz="2400" dirty="0" smtClean="0">
                <a:solidFill>
                  <a:schemeClr val="accent1">
                    <a:lumMod val="50000"/>
                  </a:schemeClr>
                </a:solidFill>
              </a:rPr>
              <a:t>регламент (должностную инструкцию) руководителя ГАБС и (или) в служебный контракт (трудовой договор), заключенный с руководителем ГАБС</a:t>
            </a:r>
            <a:endParaRPr lang="ru-RU" sz="2400" dirty="0">
              <a:solidFill>
                <a:schemeClr val="accent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ТРЕБОВАНИЯ К УПРОЩЕННОМУ ОСУЩЕСТВЛЕНИЮ ВНУТРЕННЕГО ФИНАНСОВОГО АУДИТА</a:t>
            </a:r>
            <a:endParaRPr lang="ru-RU" b="1" dirty="0">
              <a:solidFill>
                <a:schemeClr val="accent1">
                  <a:lumMod val="50000"/>
                </a:schemeClr>
              </a:solidFill>
            </a:endParaRPr>
          </a:p>
        </p:txBody>
      </p:sp>
      <p:sp>
        <p:nvSpPr>
          <p:cNvPr id="3" name="Прямоугольник 2"/>
          <p:cNvSpPr/>
          <p:nvPr/>
        </p:nvSpPr>
        <p:spPr>
          <a:xfrm>
            <a:off x="107504" y="764704"/>
            <a:ext cx="8928992" cy="5078313"/>
          </a:xfrm>
          <a:prstGeom prst="rect">
            <a:avLst/>
          </a:prstGeom>
        </p:spPr>
        <p:txBody>
          <a:bodyPr wrap="square">
            <a:spAutoFit/>
          </a:bodyPr>
          <a:lstStyle/>
          <a:p>
            <a:pPr algn="just">
              <a:spcAft>
                <a:spcPts val="2400"/>
              </a:spcAft>
              <a:buFont typeface="Wingdings" pitchFamily="2" charset="2"/>
              <a:buChar char="ü"/>
              <a:tabLst>
                <a:tab pos="358775" algn="l"/>
              </a:tabLst>
            </a:pPr>
            <a:r>
              <a:rPr lang="ru-RU" sz="2400" b="1" dirty="0" smtClean="0">
                <a:solidFill>
                  <a:schemeClr val="accent1">
                    <a:lumMod val="50000"/>
                  </a:schemeClr>
                </a:solidFill>
              </a:rPr>
              <a:t>отсутствие </a:t>
            </a:r>
            <a:r>
              <a:rPr lang="ru-RU" sz="2400" b="1" dirty="0">
                <a:solidFill>
                  <a:schemeClr val="accent1">
                    <a:lumMod val="50000"/>
                  </a:schemeClr>
                </a:solidFill>
              </a:rPr>
              <a:t>возможности образования субъекта </a:t>
            </a:r>
            <a:r>
              <a:rPr lang="ru-RU" sz="2400" b="1" dirty="0" smtClean="0">
                <a:solidFill>
                  <a:schemeClr val="accent1">
                    <a:lumMod val="50000"/>
                  </a:schemeClr>
                </a:solidFill>
              </a:rPr>
              <a:t>ВФА;</a:t>
            </a:r>
            <a:endParaRPr lang="ru-RU" sz="2400" b="1" dirty="0">
              <a:solidFill>
                <a:schemeClr val="accent1">
                  <a:lumMod val="50000"/>
                </a:schemeClr>
              </a:solidFill>
            </a:endParaRPr>
          </a:p>
          <a:p>
            <a:pPr algn="just">
              <a:spcAft>
                <a:spcPts val="2400"/>
              </a:spcAft>
              <a:buFont typeface="Wingdings" pitchFamily="2" charset="2"/>
              <a:buChar char="ü"/>
              <a:tabLst>
                <a:tab pos="358775" algn="l"/>
              </a:tabLst>
            </a:pPr>
            <a:r>
              <a:rPr lang="ru-RU" sz="2400" b="1" dirty="0" smtClean="0">
                <a:solidFill>
                  <a:schemeClr val="accent1">
                    <a:lumMod val="50000"/>
                  </a:schemeClr>
                </a:solidFill>
              </a:rPr>
              <a:t>выполнение </a:t>
            </a:r>
            <a:r>
              <a:rPr lang="ru-RU" sz="2400" b="1" dirty="0">
                <a:solidFill>
                  <a:schemeClr val="accent1">
                    <a:lumMod val="50000"/>
                  </a:schemeClr>
                </a:solidFill>
              </a:rPr>
              <a:t>руководителем </a:t>
            </a:r>
            <a:r>
              <a:rPr lang="ru-RU" sz="2400" b="1" dirty="0" smtClean="0">
                <a:solidFill>
                  <a:schemeClr val="accent1">
                    <a:lumMod val="50000"/>
                  </a:schemeClr>
                </a:solidFill>
              </a:rPr>
              <a:t>ГАБС </a:t>
            </a:r>
            <a:r>
              <a:rPr lang="ru-RU" sz="2400" b="1" dirty="0">
                <a:solidFill>
                  <a:schemeClr val="accent1">
                    <a:lumMod val="50000"/>
                  </a:schemeClr>
                </a:solidFill>
              </a:rPr>
              <a:t>операций (действий) по выполнению бюджетных процедур;</a:t>
            </a:r>
          </a:p>
          <a:p>
            <a:pPr algn="just">
              <a:spcAft>
                <a:spcPts val="2400"/>
              </a:spcAft>
              <a:buFont typeface="Wingdings" pitchFamily="2" charset="2"/>
              <a:buChar char="ü"/>
              <a:tabLst>
                <a:tab pos="358775" algn="l"/>
              </a:tabLst>
            </a:pPr>
            <a:r>
              <a:rPr lang="ru-RU" sz="2400" b="1" dirty="0" smtClean="0">
                <a:solidFill>
                  <a:schemeClr val="accent1">
                    <a:lumMod val="50000"/>
                  </a:schemeClr>
                </a:solidFill>
              </a:rPr>
              <a:t>наличие не более двух подведомственных АБС;</a:t>
            </a:r>
            <a:endParaRPr lang="ru-RU" sz="2400" b="1" dirty="0">
              <a:solidFill>
                <a:schemeClr val="accent1">
                  <a:lumMod val="50000"/>
                </a:schemeClr>
              </a:solidFill>
            </a:endParaRPr>
          </a:p>
          <a:p>
            <a:pPr algn="just">
              <a:spcAft>
                <a:spcPts val="2400"/>
              </a:spcAft>
              <a:buFont typeface="Wingdings" pitchFamily="2" charset="2"/>
              <a:buChar char="ü"/>
              <a:tabLst>
                <a:tab pos="358775" algn="l"/>
              </a:tabLst>
            </a:pPr>
            <a:r>
              <a:rPr lang="ru-RU" sz="2400" b="1" dirty="0" smtClean="0">
                <a:solidFill>
                  <a:schemeClr val="accent1">
                    <a:lumMod val="50000"/>
                  </a:schemeClr>
                </a:solidFill>
              </a:rPr>
              <a:t>наличие не более трех бюджетных и (или) автономных учреждений, в отношении которых осуществляются функции и полномочия учредителя государственных (муниципальных) учреждений, и (или) государственных (муниципальных) унитарных предприятий, в отношении которых осуществляются права собственника имущества соответствующего публично-правового образования</a:t>
            </a:r>
            <a:endParaRPr lang="ru-RU" sz="2400" b="1" dirty="0">
              <a:solidFill>
                <a:schemeClr val="accent1">
                  <a:lumMod val="50000"/>
                </a:schemeClr>
              </a:solidFill>
            </a:endParaRPr>
          </a:p>
        </p:txBody>
      </p:sp>
      <p:sp>
        <p:nvSpPr>
          <p:cNvPr id="4" name="Скругленный прямоугольник 3"/>
          <p:cNvSpPr/>
          <p:nvPr/>
        </p:nvSpPr>
        <p:spPr>
          <a:xfrm>
            <a:off x="4067944" y="5949280"/>
            <a:ext cx="4824536"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Пункт 9 Стандарта ВФА </a:t>
            </a:r>
          </a:p>
          <a:p>
            <a:pPr algn="ctr"/>
            <a:r>
              <a:rPr lang="ru-RU" dirty="0" smtClean="0"/>
              <a:t>(приказ МФ РФ от 18.12.2019 №237н)</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ОСУЩЕСТВЛЕНИЕ ВНУТРЕННЕГО ФИНАНСОВОГО АУДИТА СУБЪЕКТОМ ВФА</a:t>
            </a:r>
            <a:endParaRPr lang="ru-RU" b="1" dirty="0">
              <a:solidFill>
                <a:schemeClr val="accent1">
                  <a:lumMod val="50000"/>
                </a:schemeClr>
              </a:solidFill>
            </a:endParaRPr>
          </a:p>
        </p:txBody>
      </p:sp>
      <p:sp>
        <p:nvSpPr>
          <p:cNvPr id="3" name="Скругленный прямоугольник 2"/>
          <p:cNvSpPr/>
          <p:nvPr/>
        </p:nvSpPr>
        <p:spPr>
          <a:xfrm>
            <a:off x="611560" y="548680"/>
            <a:ext cx="3168352" cy="6480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ru-RU" dirty="0" smtClean="0"/>
              <a:t>ПЛАНИРОВАНИЕ ВФА</a:t>
            </a:r>
            <a:endParaRPr lang="ru-RU" dirty="0"/>
          </a:p>
        </p:txBody>
      </p:sp>
      <p:sp>
        <p:nvSpPr>
          <p:cNvPr id="4" name="Прямоугольник 3"/>
          <p:cNvSpPr/>
          <p:nvPr/>
        </p:nvSpPr>
        <p:spPr>
          <a:xfrm>
            <a:off x="395536" y="1412776"/>
            <a:ext cx="3528392" cy="5112568"/>
          </a:xfrm>
          <a:prstGeom prst="rect">
            <a:avLst/>
          </a:prstGeom>
          <a:ln w="38100" cmpd="dbl"/>
        </p:spPr>
        <p:style>
          <a:lnRef idx="2">
            <a:schemeClr val="accent1"/>
          </a:lnRef>
          <a:fillRef idx="1">
            <a:schemeClr val="lt1"/>
          </a:fillRef>
          <a:effectRef idx="0">
            <a:schemeClr val="accent1"/>
          </a:effectRef>
          <a:fontRef idx="minor">
            <a:schemeClr val="dk1"/>
          </a:fontRef>
        </p:style>
        <p:txBody>
          <a:bodyPr rtlCol="0" anchor="ctr"/>
          <a:lstStyle/>
          <a:p>
            <a:pPr lvl="0" indent="271463" algn="just">
              <a:spcAft>
                <a:spcPts val="1200"/>
              </a:spcAft>
              <a:buFont typeface="Wingdings" pitchFamily="2" charset="2"/>
              <a:buChar char="Ø"/>
            </a:pPr>
            <a:r>
              <a:rPr lang="ru-RU" sz="2000" b="1" dirty="0" smtClean="0">
                <a:solidFill>
                  <a:schemeClr val="accent1">
                    <a:lumMod val="50000"/>
                  </a:schemeClr>
                </a:solidFill>
              </a:rPr>
              <a:t>Оценка и ведение реестра бюджетных рисков</a:t>
            </a:r>
          </a:p>
          <a:p>
            <a:pPr lvl="0" indent="271463" algn="just">
              <a:spcAft>
                <a:spcPts val="1200"/>
              </a:spcAft>
              <a:buFont typeface="Wingdings" pitchFamily="2" charset="2"/>
              <a:buChar char="Ø"/>
            </a:pPr>
            <a:r>
              <a:rPr lang="ru-RU" sz="2000" b="1" dirty="0" smtClean="0">
                <a:solidFill>
                  <a:schemeClr val="accent1">
                    <a:lumMod val="50000"/>
                  </a:schemeClr>
                </a:solidFill>
              </a:rPr>
              <a:t>Составление и утверждение руководителем ГАБС плана проведения аудиторских мероприятий </a:t>
            </a:r>
          </a:p>
          <a:p>
            <a:pPr lvl="0" indent="271463" algn="just">
              <a:spcAft>
                <a:spcPts val="1200"/>
              </a:spcAft>
              <a:buFont typeface="Wingdings" pitchFamily="2" charset="2"/>
              <a:buChar char="Ø"/>
            </a:pPr>
            <a:r>
              <a:rPr lang="ru-RU" sz="2000" b="1" dirty="0" smtClean="0">
                <a:solidFill>
                  <a:schemeClr val="accent1">
                    <a:lumMod val="50000"/>
                  </a:schemeClr>
                </a:solidFill>
              </a:rPr>
              <a:t>Формирование и утверждение руководителем субъекта ВФА программы аудиторского мероприятия</a:t>
            </a:r>
          </a:p>
          <a:p>
            <a:pPr lvl="0" indent="271463" algn="just">
              <a:spcAft>
                <a:spcPts val="1200"/>
              </a:spcAft>
              <a:buFont typeface="Wingdings" pitchFamily="2" charset="2"/>
              <a:buChar char="Ø"/>
            </a:pPr>
            <a:r>
              <a:rPr lang="ru-RU" sz="2000" b="1" dirty="0" smtClean="0">
                <a:solidFill>
                  <a:schemeClr val="accent1">
                    <a:lumMod val="50000"/>
                  </a:schemeClr>
                </a:solidFill>
              </a:rPr>
              <a:t>Оценка возможности привлечения должностных лиц (работников) ГАБС и (или) экспертов</a:t>
            </a:r>
            <a:endParaRPr lang="ru-RU" sz="2000" b="1" dirty="0">
              <a:solidFill>
                <a:schemeClr val="accent1">
                  <a:lumMod val="50000"/>
                </a:schemeClr>
              </a:solidFill>
            </a:endParaRPr>
          </a:p>
        </p:txBody>
      </p:sp>
      <p:sp>
        <p:nvSpPr>
          <p:cNvPr id="5" name="Скругленный прямоугольник 4"/>
          <p:cNvSpPr/>
          <p:nvPr/>
        </p:nvSpPr>
        <p:spPr>
          <a:xfrm>
            <a:off x="5004048" y="548680"/>
            <a:ext cx="3240360" cy="6480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ru-RU" dirty="0" smtClean="0"/>
              <a:t>ПРОВЕДЕНИЕ ВФА </a:t>
            </a:r>
            <a:endParaRPr lang="ru-RU" dirty="0"/>
          </a:p>
        </p:txBody>
      </p:sp>
      <p:sp>
        <p:nvSpPr>
          <p:cNvPr id="6" name="Прямоугольник 5"/>
          <p:cNvSpPr/>
          <p:nvPr/>
        </p:nvSpPr>
        <p:spPr>
          <a:xfrm>
            <a:off x="4427984" y="1412776"/>
            <a:ext cx="4320480" cy="4320480"/>
          </a:xfrm>
          <a:prstGeom prst="rect">
            <a:avLst/>
          </a:prstGeom>
          <a:ln w="38100" cmpd="dbl"/>
        </p:spPr>
        <p:style>
          <a:lnRef idx="2">
            <a:schemeClr val="accent1"/>
          </a:lnRef>
          <a:fillRef idx="1">
            <a:schemeClr val="lt1"/>
          </a:fillRef>
          <a:effectRef idx="0">
            <a:schemeClr val="accent1"/>
          </a:effectRef>
          <a:fontRef idx="minor">
            <a:schemeClr val="dk1"/>
          </a:fontRef>
        </p:style>
        <p:txBody>
          <a:bodyPr rtlCol="0" anchor="ctr"/>
          <a:lstStyle/>
          <a:p>
            <a:pPr lvl="0" indent="271463" algn="just">
              <a:spcAft>
                <a:spcPts val="1200"/>
              </a:spcAft>
              <a:buFont typeface="Wingdings" pitchFamily="2" charset="2"/>
              <a:buChar char="Ø"/>
            </a:pPr>
            <a:r>
              <a:rPr lang="ru-RU" sz="2000" b="1" dirty="0" smtClean="0">
                <a:solidFill>
                  <a:schemeClr val="accent1">
                    <a:lumMod val="50000"/>
                  </a:schemeClr>
                </a:solidFill>
              </a:rPr>
              <a:t>Сбор аудиторских доказательств путем изучения объектов ВФА сплошным или выборочным способом, формирование выводов, предложений и рекомендаций</a:t>
            </a:r>
          </a:p>
          <a:p>
            <a:pPr indent="271463" algn="just">
              <a:spcAft>
                <a:spcPts val="1200"/>
              </a:spcAft>
              <a:buFont typeface="Wingdings" pitchFamily="2" charset="2"/>
              <a:buChar char="Ø"/>
            </a:pPr>
            <a:r>
              <a:rPr lang="ru-RU" sz="2000" b="1" dirty="0" smtClean="0">
                <a:solidFill>
                  <a:schemeClr val="accent1">
                    <a:lumMod val="50000"/>
                  </a:schemeClr>
                </a:solidFill>
              </a:rPr>
              <a:t>Документирование аудиторских мероприятий</a:t>
            </a:r>
          </a:p>
          <a:p>
            <a:pPr lvl="0" indent="271463" algn="just">
              <a:spcAft>
                <a:spcPts val="1200"/>
              </a:spcAft>
              <a:buFont typeface="Wingdings" pitchFamily="2" charset="2"/>
              <a:buChar char="Ø"/>
            </a:pPr>
            <a:r>
              <a:rPr lang="ru-RU" sz="2000" b="1" dirty="0" smtClean="0">
                <a:solidFill>
                  <a:schemeClr val="accent1">
                    <a:lumMod val="50000"/>
                  </a:schemeClr>
                </a:solidFill>
              </a:rPr>
              <a:t>Возможность неоднократного приостановления аудиторского мероприятия на срок не более 1 года по решениям руководителя ГАБС</a:t>
            </a:r>
          </a:p>
        </p:txBody>
      </p:sp>
      <p:sp>
        <p:nvSpPr>
          <p:cNvPr id="7" name="Скругленный прямоугольник 6"/>
          <p:cNvSpPr/>
          <p:nvPr/>
        </p:nvSpPr>
        <p:spPr>
          <a:xfrm>
            <a:off x="4572000" y="5949280"/>
            <a:ext cx="4032448"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приказ МФ РФ от 05.08.2020 №160н</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bg2"/>
          </a:solidFill>
        </p:spPr>
        <p:txBody>
          <a:bodyPr wrap="square" rtlCol="0">
            <a:spAutoFit/>
          </a:bodyPr>
          <a:lstStyle/>
          <a:p>
            <a:pPr algn="r"/>
            <a:r>
              <a:rPr lang="ru-RU" b="1" dirty="0" smtClean="0">
                <a:solidFill>
                  <a:schemeClr val="accent1">
                    <a:lumMod val="50000"/>
                  </a:schemeClr>
                </a:solidFill>
              </a:rPr>
              <a:t>ОСУЩЕСТВЛЕНИЕ ВНУТРЕННЕГО ФИНАНСОВОГО АУДИТА СУБЪЕКТОМ ВФА</a:t>
            </a:r>
            <a:endParaRPr lang="ru-RU" b="1" dirty="0">
              <a:solidFill>
                <a:schemeClr val="accent1">
                  <a:lumMod val="50000"/>
                </a:schemeClr>
              </a:solidFill>
            </a:endParaRPr>
          </a:p>
        </p:txBody>
      </p:sp>
      <p:sp>
        <p:nvSpPr>
          <p:cNvPr id="3" name="Скругленный прямоугольник 2"/>
          <p:cNvSpPr/>
          <p:nvPr/>
        </p:nvSpPr>
        <p:spPr>
          <a:xfrm>
            <a:off x="179512" y="548680"/>
            <a:ext cx="8784976" cy="6480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ru-RU" dirty="0" smtClean="0"/>
              <a:t>РЕАЛИЗАЦИЯ РЕЗУЛЬТАТОВ И ФОРМИРОВАНИЕ ОТЧЕТНОСТИ</a:t>
            </a:r>
            <a:endParaRPr lang="ru-RU" dirty="0"/>
          </a:p>
        </p:txBody>
      </p:sp>
      <p:sp>
        <p:nvSpPr>
          <p:cNvPr id="4" name="Прямоугольник 3"/>
          <p:cNvSpPr/>
          <p:nvPr/>
        </p:nvSpPr>
        <p:spPr>
          <a:xfrm>
            <a:off x="179512" y="1340768"/>
            <a:ext cx="8784976" cy="4680520"/>
          </a:xfrm>
          <a:prstGeom prst="rect">
            <a:avLst/>
          </a:prstGeom>
          <a:ln w="38100" cmpd="dbl"/>
        </p:spPr>
        <p:style>
          <a:lnRef idx="2">
            <a:schemeClr val="accent1"/>
          </a:lnRef>
          <a:fillRef idx="1">
            <a:schemeClr val="lt1"/>
          </a:fillRef>
          <a:effectRef idx="0">
            <a:schemeClr val="accent1"/>
          </a:effectRef>
          <a:fontRef idx="minor">
            <a:schemeClr val="dk1"/>
          </a:fontRef>
        </p:style>
        <p:txBody>
          <a:bodyPr rtlCol="0" anchor="ctr"/>
          <a:lstStyle/>
          <a:p>
            <a:pPr lvl="0" indent="271463" algn="just">
              <a:buFont typeface="Wingdings" pitchFamily="2" charset="2"/>
              <a:buChar char="Ø"/>
            </a:pPr>
            <a:endParaRPr lang="ru-RU" sz="1600" dirty="0" smtClean="0">
              <a:solidFill>
                <a:schemeClr val="accent1">
                  <a:lumMod val="50000"/>
                </a:schemeClr>
              </a:solidFill>
            </a:endParaRPr>
          </a:p>
          <a:p>
            <a:pPr lvl="0" indent="271463" algn="just">
              <a:spcAft>
                <a:spcPts val="1200"/>
              </a:spcAft>
              <a:buFont typeface="Wingdings" pitchFamily="2" charset="2"/>
              <a:buChar char="Ø"/>
            </a:pPr>
            <a:r>
              <a:rPr lang="ru-RU" sz="2000" b="1" dirty="0" smtClean="0">
                <a:solidFill>
                  <a:schemeClr val="accent1">
                    <a:lumMod val="50000"/>
                  </a:schemeClr>
                </a:solidFill>
              </a:rPr>
              <a:t>Составление заключения руководителем аудиторской группы и представлением проекта заключения руководителю субъекта ВФА</a:t>
            </a:r>
          </a:p>
          <a:p>
            <a:pPr lvl="0" indent="271463" algn="just">
              <a:spcAft>
                <a:spcPts val="1200"/>
              </a:spcAft>
              <a:buFont typeface="Wingdings" pitchFamily="2" charset="2"/>
              <a:buChar char="Ø"/>
            </a:pPr>
            <a:r>
              <a:rPr lang="ru-RU" sz="2000" b="1" dirty="0" smtClean="0">
                <a:solidFill>
                  <a:schemeClr val="accent1">
                    <a:lumMod val="50000"/>
                  </a:schemeClr>
                </a:solidFill>
              </a:rPr>
              <a:t>Рассмотрение, корректировка (при необходимости) и подписание руководителем субъекта ВФА проекта заключения</a:t>
            </a:r>
          </a:p>
          <a:p>
            <a:pPr lvl="0" indent="271463" algn="just">
              <a:spcAft>
                <a:spcPts val="1200"/>
              </a:spcAft>
              <a:buFont typeface="Wingdings" pitchFamily="2" charset="2"/>
              <a:buChar char="Ø"/>
            </a:pPr>
            <a:r>
              <a:rPr lang="ru-RU" sz="2000" b="1" dirty="0" smtClean="0">
                <a:solidFill>
                  <a:schemeClr val="accent1">
                    <a:lumMod val="50000"/>
                  </a:schemeClr>
                </a:solidFill>
              </a:rPr>
              <a:t>Представление заключения руководителю ГАБС</a:t>
            </a:r>
          </a:p>
          <a:p>
            <a:pPr lvl="0" indent="271463" algn="just">
              <a:spcAft>
                <a:spcPts val="1200"/>
              </a:spcAft>
              <a:buFont typeface="Wingdings" pitchFamily="2" charset="2"/>
              <a:buChar char="Ø"/>
            </a:pPr>
            <a:r>
              <a:rPr lang="ru-RU" sz="2000" b="1" dirty="0" smtClean="0">
                <a:solidFill>
                  <a:schemeClr val="accent1">
                    <a:lumMod val="50000"/>
                  </a:schemeClr>
                </a:solidFill>
              </a:rPr>
              <a:t>Рассмотрение заключения и принятие руководителем ГАБС решений, направленных на повышение качества финансового менеджмента</a:t>
            </a:r>
          </a:p>
          <a:p>
            <a:pPr lvl="0" indent="271463" algn="just">
              <a:spcAft>
                <a:spcPts val="1200"/>
              </a:spcAft>
              <a:buFont typeface="Wingdings" pitchFamily="2" charset="2"/>
              <a:buChar char="Ø"/>
            </a:pPr>
            <a:r>
              <a:rPr lang="ru-RU" sz="2000" b="1" dirty="0" smtClean="0">
                <a:solidFill>
                  <a:schemeClr val="accent1">
                    <a:lumMod val="50000"/>
                  </a:schemeClr>
                </a:solidFill>
              </a:rPr>
              <a:t>Мониторинг субъектом ВФА мер по минимизации (устранению) бюджетных рисков</a:t>
            </a:r>
          </a:p>
          <a:p>
            <a:pPr lvl="0" indent="271463" algn="just">
              <a:spcAft>
                <a:spcPts val="1200"/>
              </a:spcAft>
              <a:buFont typeface="Wingdings" pitchFamily="2" charset="2"/>
              <a:buChar char="Ø"/>
            </a:pPr>
            <a:r>
              <a:rPr lang="ru-RU" sz="2000" b="1" dirty="0" smtClean="0">
                <a:solidFill>
                  <a:schemeClr val="accent1">
                    <a:lumMod val="50000"/>
                  </a:schemeClr>
                </a:solidFill>
              </a:rPr>
              <a:t>Составление и представление руководителю ГАБС годовой отчетности о результатах деятельности субъекта ВФА</a:t>
            </a:r>
          </a:p>
        </p:txBody>
      </p:sp>
      <p:sp>
        <p:nvSpPr>
          <p:cNvPr id="5" name="Скругленный прямоугольник 4"/>
          <p:cNvSpPr/>
          <p:nvPr/>
        </p:nvSpPr>
        <p:spPr>
          <a:xfrm>
            <a:off x="4139952" y="6165304"/>
            <a:ext cx="4824536" cy="57606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dirty="0" smtClean="0"/>
              <a:t>приказ МФ РФ от 05.08.2020 №91н</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4423</Words>
  <Application>Microsoft Office PowerPoint</Application>
  <PresentationFormat>Экран (4:3)</PresentationFormat>
  <Paragraphs>435</Paragraphs>
  <Slides>22</Slides>
  <Notes>22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Тема Office</vt:lpstr>
      <vt:lpstr>Лист Microsoft Excel 97-2003</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Результаты контроля в сфере закупок за 2020 год и текущий период 2021 года</vt:lpstr>
      <vt:lpstr>Нарушения и недостатки, установленные при проведении контрольных мероприятий</vt:lpstr>
      <vt:lpstr>Результаты контроля в сфере закупок за 2020 год и текущий период 2021 года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Троицкая Эльвира Александровна</dc:creator>
  <cp:lastModifiedBy>Козлова</cp:lastModifiedBy>
  <cp:revision>61</cp:revision>
  <cp:lastPrinted>2021-08-10T15:04:21Z</cp:lastPrinted>
  <dcterms:created xsi:type="dcterms:W3CDTF">2021-06-22T12:24:19Z</dcterms:created>
  <dcterms:modified xsi:type="dcterms:W3CDTF">2021-08-16T06:33:20Z</dcterms:modified>
</cp:coreProperties>
</file>