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96" r:id="rId3"/>
    <p:sldId id="305" r:id="rId5"/>
    <p:sldId id="295" r:id="rId6"/>
    <p:sldId id="307" r:id="rId7"/>
    <p:sldId id="310" r:id="rId8"/>
    <p:sldId id="308" r:id="rId9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6FEDE"/>
    <a:srgbClr val="E5FFF6"/>
    <a:srgbClr val="EBF2C0"/>
    <a:srgbClr val="CCFFCC"/>
    <a:srgbClr val="26E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4" autoAdjust="0"/>
    <p:restoredTop sz="99420" autoAdjust="0"/>
  </p:normalViewPr>
  <p:slideViewPr>
    <p:cSldViewPr snapToGrid="0">
      <p:cViewPr varScale="1">
        <p:scale>
          <a:sx n="116" d="100"/>
          <a:sy n="116" d="100"/>
        </p:scale>
        <p:origin x="-71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392C7C-684C-4773-A8CB-297ECDDCD7B1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3D6486-9282-4A2C-ADB8-1C6EA22FF08E}" type="slidenum">
              <a:rPr lang="ru-RU" altLang="ru-RU"/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736D4348-4CC9-4083-AEDE-B72CFBE55651}" type="slidenum">
              <a:rPr lang="ru-RU" altLang="ru-RU" smtClean="0"/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r>
              <a:rPr lang="ru-RU" smtClean="0"/>
              <a:t> </a:t>
            </a: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711075A6-30CA-4BE5-B4AB-11BEF9DF52B6}" type="slidenum">
              <a:rPr lang="ru-RU" altLang="ru-RU" smtClean="0"/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3B73-4DA4-4906-8E68-4A31F8EFE015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9211-5BF6-4D9D-B929-515131E03E29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14F1-C05B-4867-BB00-C244C389E86C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0D96-61BB-426C-86E4-E95F4D695299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7949-A25A-4B22-BD3C-DC6A19BABD90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D10A-B4C3-4A6F-B646-CD174A4710A7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2D44-25FC-48AE-9B88-90BF7074A5C7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63D3-14FD-4CED-B21B-5C5585D3766B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930E-6C03-4DB1-BDC9-C7CE6FB68F3F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9ABE-7E57-4A7F-B45B-DD7DB53CC0E2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4CFE-6F7C-47CC-A5F1-36CF5BC3F75E}" type="datetime1">
              <a:rPr lang="en-US"/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F0CD-F299-4A44-8C04-13C51CEF35F7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084B-D374-41B4-98C4-F61834F684F5}" type="datetime1">
              <a:rPr lang="en-US"/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D1A2-00C4-4ACB-9729-D31AB5ACAB1E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AFF2-CD2E-4523-AC97-404E70F90D55}" type="datetime1">
              <a:rPr lang="en-US"/>
            </a:fld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5E87-6CCA-4879-B3E0-A1904F1ADE70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33C-5185-4192-8F27-9F597F575060}" type="datetime1">
              <a:rPr lang="en-US"/>
            </a:fld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BF3A-BF9B-4E88-B4EA-F1238479F605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5E25-548F-4018-B6E3-8F1A255BDAF9}" type="datetime1">
              <a:rPr lang="en-US"/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F832-9096-4A8A-8DC1-76DC43904E42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30888-2A86-456B-BE10-851A5AB164BC}" type="datetime1">
              <a:rPr lang="en-US"/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364E-A57F-4B3B-9E5B-ECBF9D5C1F45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1AAAF7-3712-4784-9E71-14A14EB2F270}" type="datetime1">
              <a:rPr lang="en-US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AD84FF8-F464-4501-A059-BF59F44EAF59}" type="slidenum">
              <a:rPr lang="en-US" altLang="ru-RU"/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04800" y="609599"/>
            <a:ext cx="11506200" cy="2532994"/>
          </a:xfrm>
          <a:solidFill>
            <a:schemeClr val="tx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chemeClr val="bg1"/>
                </a:solidFill>
              </a:rPr>
              <a:t>Алгоритм (памятка)</a:t>
            </a:r>
            <a:br>
              <a:rPr lang="ru-RU" sz="80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по предоставлению земельных участков гражданам, имеющим трех и более детей, 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в собственность бесплатно в целях реализации закона области от 08.04.2015  №3627-ОЗ 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(в редакции закона области от 28.12.2017 № 4271-ОЗ)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5" name="Заголовок 1"/>
          <p:cNvSpPr txBox="1"/>
          <p:nvPr/>
        </p:nvSpPr>
        <p:spPr>
          <a:xfrm>
            <a:off x="304527" y="3089878"/>
            <a:ext cx="11477625" cy="25542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anchor="ctr">
            <a:normAutofit fontScale="97500"/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«О бесплатном предоставлении в собственность отдельным категориям граждан земельных участков, находящихся в государственной или муниципальной собственности, на территории Вологодской области»</a:t>
            </a:r>
            <a:br>
              <a:rPr lang="ru-RU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63D3-14FD-4CED-B21B-5C5585D3766B}" type="slidenum">
              <a:rPr lang="en-US" altLang="ru-RU" smtClean="0"/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8069" y="453314"/>
            <a:ext cx="10972800" cy="1143000"/>
          </a:xfrm>
          <a:solidFill>
            <a:srgbClr val="0070C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Порядок постановки граждан, имеющих трех и более детей, на учет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в качестве лиц, имеющих право на предоставление земельных участков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в собственность бесплатно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189" y="1702675"/>
            <a:ext cx="11750072" cy="536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1. Подача заявления о постановке на учет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6124" y="2391596"/>
            <a:ext cx="11929241" cy="431400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0414" y="2543503"/>
            <a:ext cx="11771586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Calibri" panose="020F0502020204030204"/>
              </a:rPr>
              <a:t>граждане, проживающие в городе Вологде и городе Череповце, 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для постановки на учет в целях получения земельного участка 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/>
              </a:rPr>
              <a:t>для индивидуального жилищного строительства 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обращаются с заявлением по выбору: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орган местного самоуправления городского округа по месту жительства;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орган местного самоуправления муниципального района области, граничащего с городским округом по месту жительства;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орган местного самоуправления поселения, входящего в состав муниципального района области, граничащего с городским округом по месту жительства;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Департамент имущественных отношений Вологодской области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Calibri" panose="020F0502020204030204"/>
              </a:rPr>
              <a:t>граждане, проживающие в поселениях муниципальных районов области,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 для постановки на учет в целях получения земельного участка 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/>
              </a:rPr>
              <a:t>для индивидуального жилищного строительства 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обращаются с заявлением по выбору: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орган местного самоуправления поселения по месту жительства;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орган местного самоуправления муниципального района, в состав которого входит поселение, являющееся местом жительства;</a:t>
            </a:r>
            <a:endParaRPr lang="ru-RU" sz="1600" dirty="0" smtClean="0">
              <a:solidFill>
                <a:schemeClr val="bg1"/>
              </a:solidFill>
              <a:latin typeface="Calibri" panose="020F0502020204030204"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Calibri" panose="020F0502020204030204"/>
              </a:rPr>
              <a:t>в Департамент имущественных отношений Вологодской области</a:t>
            </a:r>
            <a:endParaRPr lang="ru-RU" sz="1600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1738" y="247486"/>
            <a:ext cx="11624442" cy="198070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455" y="241738"/>
            <a:ext cx="11130455" cy="19697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для получения земельного участка для ведения личного подсобного хозяйства или дачного хозяйства*</a:t>
            </a: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 (независимо от места жительства) обращаются с заявлением по выбору: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в орган местного самоуправления любого поселения любого муниципального района области;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в орган местного самоуправления любого муниципального района области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buAutoNum type="arabicParenR"/>
            </a:pP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ctr"/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* С 1 июля 2018 года граждане вправе обратиться одновременно в несколько </a:t>
            </a:r>
            <a:endParaRPr lang="ru-RU" sz="2000" b="1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ctr"/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уполномоченных органов </a:t>
            </a:r>
            <a:endParaRPr lang="ru-RU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5804" y="2596055"/>
            <a:ext cx="11750072" cy="1734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 </a:t>
            </a:r>
            <a:r>
              <a:rPr lang="ru-RU" sz="2400" dirty="0" smtClean="0"/>
              <a:t>2.  Рассмотрение уполномоченным органом заявления и представленных документов. Принятие решения о постановке на учет либо об отказе в постановке на учет  - 20 рабочих дней с даты подачи заявления о постановке на учет.</a:t>
            </a:r>
            <a:endParaRPr lang="ru-RU" sz="24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602014" y="2217682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586249" y="4346027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996" y="4708634"/>
            <a:ext cx="11750072" cy="1692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/>
              <a:t> 3.  Уведомление заявителя о принятом решении (вручение распоряжения о постановке на учет либо об отказе в постановке на учет лично либо направление распоряжения заказным письмом с уведомлением о вручении) – 7 рабочих дней с даты принятия соответствующего решения.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67558" y="222086"/>
            <a:ext cx="10972800" cy="955073"/>
          </a:xfrm>
          <a:solidFill>
            <a:srgbClr val="0070C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Порядок предоставления земельных участков гражданам, имеющим трех и более детей, в собственность бесплатно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738" y="1481250"/>
            <a:ext cx="3815255" cy="683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Вариант </a:t>
            </a:r>
            <a:r>
              <a:rPr lang="en-US" sz="1600" b="1" dirty="0" smtClean="0"/>
              <a:t>I</a:t>
            </a:r>
            <a:r>
              <a:rPr lang="ru-RU" sz="1600" b="1" dirty="0" smtClean="0"/>
              <a:t>. Предоставление земельного участка уполномоченным органом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1028" y="1442476"/>
            <a:ext cx="3258206" cy="846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Вариант </a:t>
            </a:r>
            <a:r>
              <a:rPr lang="en-US" sz="1600" b="1" dirty="0" smtClean="0"/>
              <a:t>II</a:t>
            </a:r>
            <a:r>
              <a:rPr lang="ru-RU" sz="1600" b="1" dirty="0" smtClean="0"/>
              <a:t>. Самостоятельное формирование земельного участка заявителем*</a:t>
            </a:r>
            <a:endParaRPr lang="ru-RU" sz="16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34097" y="1255276"/>
            <a:ext cx="3331777" cy="162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Вариант </a:t>
            </a:r>
            <a:r>
              <a:rPr lang="en-US" sz="1600" b="1" dirty="0" smtClean="0"/>
              <a:t>III</a:t>
            </a:r>
            <a:r>
              <a:rPr lang="ru-RU" sz="1600" b="1" dirty="0" smtClean="0"/>
              <a:t>. Предоставление земельного участка, ранее предоставленного на ином праве (безвозмездное пользование, аренда), в собственность бесплатно</a:t>
            </a:r>
            <a:endParaRPr lang="ru-RU" sz="16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502980" y="2186151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14342" y="2301766"/>
            <a:ext cx="651641" cy="364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0142482" y="2890345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7862" y="2527028"/>
            <a:ext cx="3016469" cy="14458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1. Формирование земельных участков уполномоченным органом. 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08234" y="3988676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6993" y="4382104"/>
            <a:ext cx="3242441" cy="14458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2. Включение сформированных земельных участков в перечни – 15 рабочих дней с даты завершения кадастрового учета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481957" y="5854262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967602" y="5813358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912771" y="3282216"/>
            <a:ext cx="3121573" cy="27927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1. Подача в уполномоченный орган по месту постановки на учет заявления о предоставлении земельного участка в собственность бесплатно и одновременно о расторжении договора аренды, договора безвозмездного пользования земельным участком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0300137" y="6090745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73269" y="6327228"/>
            <a:ext cx="1059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* указанное право возникает у граждан с 01.07.2018 г.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20663" y="2674883"/>
            <a:ext cx="5055477" cy="31163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Информацию о земельных участках, свободных от прав третьих лиц, граждане могут получить на официальном сайте Департамента имущественных отношений Вологодской области в разделе «Единый информационный ресурс о земельных участках, находящихся в государственной или муниципальной собственности и свободных от прав третьих лиц», </a:t>
            </a: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а также в органах местного самоуправления</a:t>
            </a:r>
            <a:r>
              <a:rPr lang="en-US" sz="1600" b="1" dirty="0" smtClean="0"/>
              <a:t> </a:t>
            </a:r>
            <a:r>
              <a:rPr lang="ru-RU" sz="1600" b="1" dirty="0" smtClean="0"/>
              <a:t>по месту нахождения земельного участка, на официальном портале </a:t>
            </a:r>
            <a:r>
              <a:rPr lang="ru-RU" sz="1600" b="1" dirty="0" err="1" smtClean="0"/>
              <a:t>Росреестра</a:t>
            </a:r>
            <a:r>
              <a:rPr lang="ru-RU" sz="1600" b="1" dirty="0" smtClean="0"/>
              <a:t> (публичная карта, </a:t>
            </a:r>
            <a:r>
              <a:rPr lang="ru-RU" sz="1600" b="1" dirty="0" err="1" smtClean="0"/>
              <a:t>онлайн-запросы</a:t>
            </a:r>
            <a:r>
              <a:rPr lang="ru-RU" sz="1600" b="1" dirty="0" smtClean="0"/>
              <a:t>)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887312" y="2206887"/>
            <a:ext cx="4309239" cy="20344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2. Подача в уполномоченный орган по месту постановки на учет заявления </a:t>
            </a: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о предварительном согласовании предоставления земельного участка </a:t>
            </a: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с приложением документов, указанных </a:t>
            </a:r>
            <a:endParaRPr lang="ru-RU" sz="1600" b="1" dirty="0" smtClean="0"/>
          </a:p>
          <a:p>
            <a:pPr algn="ctr">
              <a:defRPr/>
            </a:pPr>
            <a:r>
              <a:rPr lang="ru-RU" sz="1600" b="1" dirty="0" smtClean="0"/>
              <a:t>в статье 39.15 Земельного кодекса Российской Федерации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6" y="622951"/>
            <a:ext cx="4504677" cy="1202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1. Подготовка заявителем схемы расположения земельного участка на кадастровом плане территории</a:t>
            </a:r>
            <a:r>
              <a:rPr lang="en-US" sz="1600" b="1" dirty="0" smtClean="0"/>
              <a:t> (</a:t>
            </a:r>
            <a:r>
              <a:rPr lang="ru-RU" sz="1600" b="1" dirty="0" smtClean="0"/>
              <a:t>при отсутствии утвержденного проекта межевания)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524" y="640422"/>
            <a:ext cx="3794234" cy="14458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3. Информирование граждан о возможности получить земельные участки в собственность бесплатно – 10 рабочих дней после утверждения перечня земельных участков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4290" y="2484987"/>
            <a:ext cx="3794234" cy="1235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4. Уведомление заявителем уполномоченного органа о принятом решении – 10 рабочих дней с даты получения уведомления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13034" y="2096815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3931" y="4098325"/>
            <a:ext cx="1876097" cy="19030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5. Заявление о предоставлении земельного участка в собственность бесплатно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85849" y="4156133"/>
            <a:ext cx="1876097" cy="19083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5. Отказ в получении земельного участка в собственность бесплатно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882868" y="3741684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911365" y="3741684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758152" y="1849822"/>
            <a:ext cx="651641" cy="399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5932" y="4593022"/>
            <a:ext cx="2527737" cy="21283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3. Отказ в </a:t>
            </a:r>
            <a:r>
              <a:rPr lang="ru-RU" sz="1400" b="1" dirty="0" smtClean="0"/>
              <a:t>предварительном согласовании предоставления земельного участка по основаниям, предусмотренным частью 8 статьи 39.15 Земельного кодекса Российской Федерации</a:t>
            </a:r>
            <a:endParaRPr lang="ru-RU" sz="14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82495" y="4708634"/>
            <a:ext cx="2218251" cy="15555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3. Предварительное согласование предоставления земельного участка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5785945" y="4214649"/>
            <a:ext cx="651641" cy="409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381999" y="4251436"/>
            <a:ext cx="651641" cy="499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839310" y="241739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758151" y="220719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0279116" y="273269"/>
            <a:ext cx="651641" cy="5822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 flipH="1" flipV="1">
            <a:off x="4041227" y="1542040"/>
            <a:ext cx="220718" cy="3528848"/>
          </a:xfrm>
          <a:prstGeom prst="bentConnector3">
            <a:avLst>
              <a:gd name="adj1" fmla="val -103571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низ 26"/>
          <p:cNvSpPr/>
          <p:nvPr/>
        </p:nvSpPr>
        <p:spPr>
          <a:xfrm>
            <a:off x="856592" y="6059215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961585" y="6290442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081048" y="4519449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либо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6882" y="4913587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либо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63D3-14FD-4CED-B21B-5C5585D3766B}" type="slidenum">
              <a:rPr lang="en-US" altLang="ru-RU" smtClean="0"/>
            </a:fld>
            <a:endParaRPr lang="en-US" alt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681654" y="315310"/>
            <a:ext cx="651641" cy="3226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775434" y="488730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99034" y="887415"/>
            <a:ext cx="4025459" cy="741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 4. Выполнение кадастровых работ и кадастрового учета заявителем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5754412" y="1644869"/>
            <a:ext cx="651641" cy="394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47090" y="2059318"/>
            <a:ext cx="5034454" cy="10937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5. Обращение заявителя в уполномоченный орган, в котором гражданин состоит на учете, с заявлением о предоставлении сформированного земельного участка в собственность бесплатно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4801" y="3567554"/>
            <a:ext cx="11477296" cy="8257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6. Принятие уполномоченным органом решения о предоставлении земельного участка либо об отказе в предоставлении земельного участка в собственность бесплатно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0052" y="4792007"/>
            <a:ext cx="11451021" cy="88357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7. Уведомление заявителя о принятом решении (</a:t>
            </a:r>
            <a:r>
              <a:rPr lang="ru-RU" sz="1600" dirty="0" smtClean="0"/>
              <a:t>вручение распоряжения о предоставлении земельного участка либо об отказе в предоставлении земельного участка лично либо направление распоряжения заказным письмом с уведомлением о вручении) – </a:t>
            </a:r>
            <a:r>
              <a:rPr lang="ru-RU" sz="1600" b="1" dirty="0" smtClean="0"/>
              <a:t>7 рабочих дней с даты принятия соответствующего решения.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2096" y="6063761"/>
            <a:ext cx="11430000" cy="54724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b="1" dirty="0" smtClean="0"/>
              <a:t>8. Регистрация права собственности на предоставленный земельный участок</a:t>
            </a:r>
            <a:endParaRPr lang="ru-RU" sz="1600" b="1" dirty="0" smtClean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10347433" y="331076"/>
            <a:ext cx="651641" cy="3226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612523" y="5696606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633544" y="4414345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707117" y="3163614"/>
            <a:ext cx="651641" cy="3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5667</Words>
  <Application>WPS Presentation</Application>
  <PresentationFormat>Произвольный</PresentationFormat>
  <Paragraphs>158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Calibri</vt:lpstr>
      <vt:lpstr>Microsoft YaHei</vt:lpstr>
      <vt:lpstr/>
      <vt:lpstr>Arial Unicode MS</vt:lpstr>
      <vt:lpstr>Тема Office</vt:lpstr>
      <vt:lpstr>Алгоритм (памятка) по предоставлению земельных участков гражданам, имеющим трех и более детей,  в собственность бесплатно в целях реализации закона области от 08.04.2015  №3627-ОЗ  (в редакции закона области от 28.12.2017 № 4271-ОЗ) </vt:lpstr>
      <vt:lpstr>Порядок постановки граждан, имеющих трех и более детей, на учет  в качестве лиц, имеющих право на предоставление земельных участков  в собственность бесплатно</vt:lpstr>
      <vt:lpstr>PowerPoint 演示文稿</vt:lpstr>
      <vt:lpstr>Порядок предоставления земельных участков гражданам, имеющим трех и более детей, в собственность бесплатно</vt:lpstr>
      <vt:lpstr>PowerPoint 演示文稿</vt:lpstr>
      <vt:lpstr>PowerPoint 演示文稿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 использования земель сельскохозяйственного назначения и развития сельских территорий</dc:title>
  <dc:creator>RePack by Diakov</dc:creator>
  <cp:lastModifiedBy>User</cp:lastModifiedBy>
  <cp:revision>279</cp:revision>
  <dcterms:created xsi:type="dcterms:W3CDTF">2014-11-09T17:28:00Z</dcterms:created>
  <dcterms:modified xsi:type="dcterms:W3CDTF">2018-06-14T11:22:30Z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1049-10.2.0.6020</vt:lpwstr>
  </property>
</Properties>
</file>